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91" r:id="rId3"/>
    <p:sldId id="375" r:id="rId4"/>
    <p:sldId id="376" r:id="rId5"/>
    <p:sldId id="378" r:id="rId6"/>
    <p:sldId id="338" r:id="rId7"/>
    <p:sldId id="371" r:id="rId8"/>
    <p:sldId id="374" r:id="rId9"/>
    <p:sldId id="377" r:id="rId10"/>
    <p:sldId id="372" r:id="rId11"/>
    <p:sldId id="384" r:id="rId12"/>
    <p:sldId id="385" r:id="rId13"/>
    <p:sldId id="386" r:id="rId14"/>
    <p:sldId id="337" r:id="rId15"/>
    <p:sldId id="379" r:id="rId16"/>
    <p:sldId id="339" r:id="rId17"/>
    <p:sldId id="350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87" autoAdjust="0"/>
  </p:normalViewPr>
  <p:slideViewPr>
    <p:cSldViewPr>
      <p:cViewPr varScale="1">
        <p:scale>
          <a:sx n="85" d="100"/>
          <a:sy n="85" d="100"/>
        </p:scale>
        <p:origin x="112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A2DDAA-AF78-4DFF-B98A-026DC2C63E62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CEBFCF6-9105-45EE-A0E1-3FEFAE210D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7329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sz="1600" b="1" dirty="0" smtClean="0"/>
              <a:t>Acest</a:t>
            </a:r>
            <a:r>
              <a:rPr lang="ro-MD" sz="1600" b="1" baseline="0" dirty="0" smtClean="0"/>
              <a:t> Seminar este dedicat Startului 2023 a Activității UT – Centrul  FNSAA .Dar și formării spiritului unei  Echipe unite : Președinții UT-Aparatul Central al Fedrației.Ne pare bine , că Dstră ați reușit să veniți la Seminar.Și regretăm mult că ceilalți colegi , majoritatea din cauze obiective nu se află </a:t>
            </a:r>
          </a:p>
          <a:p>
            <a:r>
              <a:rPr lang="ro-MD" sz="1600" b="1" baseline="0" dirty="0" smtClean="0"/>
              <a:t>aici împreună cu noi pemntru a medita împreună cum să ne aranjem acum la început de an și în condițiiile destul detulburente - lucrurile noastre </a:t>
            </a:r>
          </a:p>
          <a:p>
            <a:r>
              <a:rPr lang="ro-MD" sz="1600" b="1" baseline="0" dirty="0" smtClean="0"/>
              <a:t>sindicaliste .Dar o să găsim posibilitatea să ajungem și la eu prin modalități obișnuite.Aș dori să în ecepem cu meditația asupra Temaei  Seminarului, în calitate de Laitmotiv al Lui.</a:t>
            </a:r>
            <a:endParaRPr lang="ru-RU" sz="1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EBFCF6-9105-45EE-A0E1-3FEFAE210D3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616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EBFCF6-9105-45EE-A0E1-3FEFAE210D3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587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EBFCF6-9105-45EE-A0E1-3FEFAE210D3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60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F3224-8097-47B9-BF78-09A83E5D432C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7D418-EC72-4299-AA00-A7B215EB35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FA7B6-11FB-461C-BC93-55FAF5FD40A6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642DB-AB7E-4471-A75F-2ABE95C1E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EBFF5-3A7B-4CDE-ADAE-AD92CFEE37B7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44C9A-6EC6-4439-AC30-69A4C4308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E672-3910-4119-AA42-27DE24D237A2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B9AE9-CC80-4A0E-BDB5-35BB91760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BAA6D-8789-4949-886E-FF0A20F6EAE2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389C2-E164-459D-B010-963300F0E6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F5FA-A343-4031-8AA1-860A0A6B2314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33A1D-4263-427F-B5F9-20972E297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1B50D-2899-4089-9013-CDFCF60CBA83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31117-6113-4132-894F-F8DA7BC21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7D63C-2CA4-4E63-BEC7-8B68E1B9EDB7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38B4B-FE46-4535-A4E9-1E3C2BB9A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D1781-5638-488D-BB4C-89CEF8E21323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9660D-5D95-4FA0-A829-9C07E5C115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81D09-DB11-44FA-96A7-8668F693662D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8AB2F-4639-4FCF-82BE-44F1A1C19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F79B6-8AC7-44CD-9035-72BF667240B0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6AAEE-2041-4E30-9036-72825370D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5400AE-32B8-4837-89B3-336521D85DE8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A73F5-54EC-4A15-A0F7-157313C872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09D193-4245-43EC-A949-976527F98D20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A7CAF0-C262-48CF-80AA-F7899BB8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273984-4287-4445-A61E-2444C542E6D6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805C65-8F2D-4690-97E0-634D5CDC68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F6E970-68CF-4AF2-A21C-87453286EB4A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C36E4-9E64-4248-A344-62A898CC57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D882D9-8B39-460E-B258-F0FFD266FDB1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316944-A619-46B1-9956-A6C573D1BB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D864A4-C65F-4070-86B0-ADEED421E851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7AEE2-CD76-4AD7-BF17-2C3A8CAFD4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41FC5B-2C7D-45D8-A293-B497429ADA38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9B22FE-CBE7-48E9-A12B-CF430FF61A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39DF5D-DC76-4C47-A6B0-4EE84774D393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86076-850F-4D72-93DC-04F16545F7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B7FEE0-EC9E-4393-8CD4-3BBD6D04D3E5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3C775-E8EA-4715-AFF5-88EA6E6FF2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FB6E85-30FD-4F16-9800-213B2167A0BF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7F88A-7A67-4BB7-AC9B-88251C100C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9BF3D-F149-4C9A-BB22-80191A9BC30F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80EFC-10FE-4ABF-AB12-C4FEC83186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D25AFE-E4D3-48CD-A5EB-6EDD29FE4DED}" type="datetimeFigureOut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FE00C23-A15B-4A05-ACF1-151584974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11" r:id="rId2"/>
    <p:sldLayoutId id="214748373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32" r:id="rId9"/>
    <p:sldLayoutId id="2147483717" r:id="rId10"/>
    <p:sldLayoutId id="2147483718" r:id="rId11"/>
  </p:sldLayoutIdLst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0CFF627-9E1C-414A-8327-2ADB53342EF2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A126E7D-E27B-41C3-ADFC-03E6C055B67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3861048"/>
            <a:ext cx="8784975" cy="2736304"/>
          </a:xfrm>
        </p:spPr>
        <p:txBody>
          <a:bodyPr/>
          <a:lstStyle/>
          <a:p>
            <a:pPr marL="320040" indent="-320040" algn="l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1800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45716" y="-99392"/>
            <a:ext cx="9098284" cy="2450469"/>
          </a:xfrm>
          <a:prstGeom prst="horizontalScroll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o-MD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Seminar </a:t>
            </a:r>
            <a:r>
              <a:rPr lang="ro-MD" sz="2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metodic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o-MD" sz="2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„Uniunea Teritorială – fortareața </a:t>
            </a:r>
            <a:r>
              <a:rPr lang="ro-MD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Reformării  Sindicatului </a:t>
            </a:r>
            <a:r>
              <a:rPr lang="ro-MD" sz="2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și promotorul modernizării Federației Agroindsind ”</a:t>
            </a:r>
            <a:endParaRPr lang="ru-RU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8915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003" y="1915488"/>
            <a:ext cx="885698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xmlns="" id="{7519E665-CF8D-E62C-E40A-82EE9BA87A68}"/>
              </a:ext>
            </a:extLst>
          </p:cNvPr>
          <p:cNvSpPr txBox="1"/>
          <p:nvPr/>
        </p:nvSpPr>
        <p:spPr>
          <a:xfrm>
            <a:off x="-36004" y="4296637"/>
            <a:ext cx="914400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o-RO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Scopul </a:t>
            </a:r>
            <a:r>
              <a:rPr kumimoji="0" lang="ro-RO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Seminarului</a:t>
            </a:r>
            <a:r>
              <a:rPr kumimoji="0" lang="ro-R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o-R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Identificarea</a:t>
            </a:r>
            <a:r>
              <a:rPr lang="ro-RO" sz="32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o-RO" sz="3200" dirty="0" smtClean="0">
                <a:solidFill>
                  <a:prstClr val="black"/>
                </a:solidFill>
                <a:latin typeface="Calibri" panose="020F0502020204030204"/>
              </a:rPr>
              <a:t>principalelor acțiuni comune UT-Aparatul Central în asigurarea startului Reușit al FNSAA 2023.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892479" cy="1484784"/>
          </a:xfrm>
          <a:solidFill>
            <a:schemeClr val="accent3"/>
          </a:solidFill>
        </p:spPr>
        <p:txBody>
          <a:bodyPr/>
          <a:lstStyle/>
          <a:p>
            <a:pPr algn="l"/>
            <a:r>
              <a:rPr lang="ro-MD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Uniunea Teritorială – fortareața </a:t>
            </a:r>
            <a:r>
              <a:rPr lang="ro-MD" sz="28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sindicatului, promotorul </a:t>
            </a:r>
            <a:r>
              <a:rPr lang="ro-MD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modernizării Federației </a:t>
            </a:r>
            <a:r>
              <a:rPr lang="ro-MD" sz="28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Agroindsind.</a:t>
            </a:r>
            <a:r>
              <a:rPr lang="en-US" sz="28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28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ro-MD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2586" y="1461578"/>
            <a:ext cx="91565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Fiindcă: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azi Sindicatul din teritoriu fără UT nu poate fi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eficient,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reformat/modernizat.</a:t>
            </a:r>
          </a:p>
          <a:p>
            <a:pPr marL="514350" indent="-514350">
              <a:buAutoNum type="arabicPeriod"/>
            </a:pP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Fiindcă: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unica structură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care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poate crea sindicate în teritoriu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și principala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verigă al Rețelei informare/ Comunicare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Sindicat-UT-Centrul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FNSAA.</a:t>
            </a:r>
          </a:p>
          <a:p>
            <a:pPr marL="514350" indent="-514350">
              <a:buAutoNum type="arabicPeriod"/>
            </a:pPr>
            <a:r>
              <a:rPr lang="ro-MD" sz="32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Fiindcă:</a:t>
            </a:r>
            <a:r>
              <a:rPr lang="en-US" sz="32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azi </a:t>
            </a:r>
            <a:r>
              <a:rPr lang="ro-MD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Președintele UT în teritoriu este cel mai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competent,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informat </a:t>
            </a:r>
            <a:r>
              <a:rPr lang="ro-MD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și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interesat </a:t>
            </a:r>
            <a:r>
              <a:rPr lang="ro-MD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în modernizarea FNSAA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541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332" y="31094"/>
            <a:ext cx="9008163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o-MD" sz="28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ro-MD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32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Fiindcă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Conducerea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 are posibilitatea de a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coordona/orienta/facilita procesul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reformator în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Sindicate. </a:t>
            </a:r>
            <a:endParaRPr lang="ro-MD" sz="3200" b="1" dirty="0" smtClean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o-MD" sz="3200" b="1" dirty="0" smtClean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Fiindcă</a:t>
            </a:r>
            <a:r>
              <a:rPr kumimoji="0" lang="ro-MD" sz="3200" b="1" i="0" u="sng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Poate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pregăti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Sindicatelor -  exemplu pornirii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calea reformării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și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atingerii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rezultatelor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relevante în cele mai nefavorabile condiții de activitate sindicală.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o-MD" sz="32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o-MD" sz="3200" b="1" u="sng" baseline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Fiindcă: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poate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 schimb de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experiență/promovarea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bunelor practici în domeniul Reformelor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</a:t>
            </a:r>
            <a:endParaRPr kumimoji="0" lang="ru-RU" sz="32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0187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16632"/>
            <a:ext cx="8856984" cy="1440160"/>
          </a:xfrm>
          <a:solidFill>
            <a:schemeClr val="accent3"/>
          </a:solidFill>
        </p:spPr>
        <p:txBody>
          <a:bodyPr/>
          <a:lstStyle/>
          <a:p>
            <a:pPr marL="0" lvl="0" indent="0" algn="l">
              <a:lnSpc>
                <a:spcPct val="107000"/>
              </a:lnSpc>
              <a:spcAft>
                <a:spcPts val="0"/>
              </a:spcAft>
              <a:buNone/>
            </a:pPr>
            <a:r>
              <a:rPr lang="ro-MD" sz="3200" b="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 UT – ca </a:t>
            </a:r>
            <a:r>
              <a:rPr lang="ro-MD" sz="32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fortareață </a:t>
            </a:r>
            <a:r>
              <a:rPr lang="ro-MD" sz="32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sindicatlui, </a:t>
            </a:r>
            <a:r>
              <a:rPr lang="ro-MD" sz="32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promotor al  </a:t>
            </a:r>
            <a:r>
              <a:rPr lang="ro-MD" sz="32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modernizării </a:t>
            </a:r>
            <a:r>
              <a:rPr lang="ro-MD" sz="32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Federației se va manifesta Doar în cazul </a:t>
            </a:r>
            <a:r>
              <a:rPr lang="ro-MD" sz="3200" dirty="0" smtClean="0">
                <a:solidFill>
                  <a:prstClr val="black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dacă: </a:t>
            </a:r>
            <a:endParaRPr lang="ru-RU" sz="3200" b="0" dirty="0">
              <a:solidFill>
                <a:prstClr val="black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913540"/>
            <a:ext cx="9000492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700809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Va sigura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Start reușit reformelor în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sector!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 </a:t>
            </a:r>
            <a:r>
              <a:rPr lang="ro-MD" sz="32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ro-M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onlucra strîns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 Aparatul Central al FNSAA în </a:t>
            </a:r>
            <a:r>
              <a:rPr kumimoji="0" lang="ro-M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căutarea și realizarea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celor mai potrivite </a:t>
            </a:r>
            <a:r>
              <a:rPr kumimoji="0" lang="ro-M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moduri </a:t>
            </a:r>
            <a:r>
              <a:rPr kumimoji="0" lang="ro-M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 acționa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în aceste situații tulburente, neclare, nesigure cu care se confruntă sindicalismul moldovenesc și agroindsind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în special. 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59640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5E604610-D35A-8B02-6FE6-F6F3154C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248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/>
            </a:pPr>
            <a:r>
              <a:rPr lang="ro-MD" sz="32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Să analizăm CONTEXTUL abordării temei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Dreptunghi: colțuri rotunjite 2">
            <a:extLst>
              <a:ext uri="{FF2B5EF4-FFF2-40B4-BE49-F238E27FC236}">
                <a16:creationId xmlns:a16="http://schemas.microsoft.com/office/drawing/2014/main" xmlns="" id="{15C3D12F-F001-037A-E4F8-46292E4EE857}"/>
              </a:ext>
            </a:extLst>
          </p:cNvPr>
          <p:cNvSpPr/>
          <p:nvPr/>
        </p:nvSpPr>
        <p:spPr>
          <a:xfrm>
            <a:off x="827584" y="836712"/>
            <a:ext cx="7884368" cy="71840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52705" algn="just">
              <a:lnSpc>
                <a:spcPct val="107000"/>
              </a:lnSpc>
              <a:spcAft>
                <a:spcPts val="0"/>
              </a:spcAft>
            </a:pPr>
            <a:endParaRPr lang="ro-MD" sz="2800" b="1" dirty="0" smtClean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o-MD" sz="3200" b="1" u="sng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Consiliul General  21 XII 2022  a constatat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Federați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realizat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importante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sarcini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Congres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majoritatea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subdiviziunilor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Federației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-au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trasat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caietul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sarcini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reformare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radicală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purces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acțiuni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rete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acest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sens.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Cea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mare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 a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membrilor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activului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sindical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ințeles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esența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importanța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reînnoirii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sindicatului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o-MD" sz="32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2705" algn="just">
              <a:lnSpc>
                <a:spcPct val="107000"/>
              </a:lnSpc>
              <a:spcAft>
                <a:spcPts val="0"/>
              </a:spcAft>
            </a:pPr>
            <a:endParaRPr lang="ro-MD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52705" algn="just">
              <a:lnSpc>
                <a:spcPct val="107000"/>
              </a:lnSpc>
              <a:spcAft>
                <a:spcPts val="0"/>
              </a:spcAft>
            </a:pPr>
            <a:endParaRPr lang="ro-MD" sz="3200" b="1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52705" algn="just">
              <a:lnSpc>
                <a:spcPct val="107000"/>
              </a:lnSpc>
              <a:spcAft>
                <a:spcPts val="0"/>
              </a:spcAft>
            </a:pPr>
            <a:endParaRPr lang="ro-MD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52705" algn="just">
              <a:lnSpc>
                <a:spcPct val="107000"/>
              </a:lnSpc>
              <a:spcAft>
                <a:spcPts val="0"/>
              </a:spcAft>
            </a:pPr>
            <a:endParaRPr lang="ru-RU" sz="3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5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332656"/>
            <a:ext cx="3608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2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/>
                <a:ea typeface="+mj-ea"/>
                <a:cs typeface="+mj-cs"/>
              </a:rPr>
              <a:t>Context -Continuare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3861048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MD" dirty="0" smtClean="0"/>
              <a:t>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55876"/>
            <a:ext cx="8856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o-MD" sz="3200" b="1" u="sng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Consiliul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o-MD" sz="32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ro-MD" sz="32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aprobat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Prioritățile </a:t>
            </a:r>
            <a:r>
              <a:rPr lang="ro-MD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activitate a Federației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„Agroindsind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pentu anul 2023.</a:t>
            </a:r>
            <a:endParaRPr lang="ro-MD" sz="3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ro-MD" sz="3200" b="1" u="sng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Consiliul</a:t>
            </a:r>
            <a:r>
              <a:rPr lang="ro-MD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cerut </a:t>
            </a:r>
            <a:r>
              <a:rPr lang="ro-M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Centrului </a:t>
            </a:r>
            <a:r>
              <a:rPr lang="ro-M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FNSAA,  Comitetelor Sindicale,Uniunilor Teritoriale </a:t>
            </a:r>
            <a:r>
              <a:rPr lang="ro-MD" sz="3200" dirty="0">
                <a:latin typeface="Arial" panose="020B0604020202020204" pitchFamily="34" charset="0"/>
                <a:cs typeface="Arial" panose="020B0604020202020204" pitchFamily="34" charset="0"/>
              </a:rPr>
              <a:t>și </a:t>
            </a:r>
            <a:r>
              <a:rPr lang="ro-M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Reprezentanțelor </a:t>
            </a:r>
            <a:r>
              <a:rPr lang="ro-MD" sz="3200" dirty="0">
                <a:latin typeface="Arial" panose="020B0604020202020204" pitchFamily="34" charset="0"/>
                <a:cs typeface="Arial" panose="020B0604020202020204" pitchFamily="34" charset="0"/>
              </a:rPr>
              <a:t>FNSAA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ELABORAREA și PUNEREA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în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activitate in </a:t>
            </a:r>
            <a:r>
              <a:rPr lang="ro-MD" sz="3200" b="1" dirty="0">
                <a:latin typeface="Arial" panose="020B0604020202020204" pitchFamily="34" charset="0"/>
                <a:cs typeface="Arial" panose="020B0604020202020204" pitchFamily="34" charset="0"/>
              </a:rPr>
              <a:t>baza Priorităților</a:t>
            </a:r>
            <a:r>
              <a:rPr lang="ro-M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MD" sz="3200" b="1" dirty="0">
                <a:latin typeface="Arial" panose="020B0604020202020204" pitchFamily="34" charset="0"/>
                <a:cs typeface="Arial" panose="020B0604020202020204" pitchFamily="34" charset="0"/>
              </a:rPr>
              <a:t>Planurile și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etele </a:t>
            </a:r>
            <a:r>
              <a:rPr lang="ro-MD" sz="3200" b="1" dirty="0">
                <a:latin typeface="Arial" panose="020B0604020202020204" pitchFamily="34" charset="0"/>
                <a:cs typeface="Arial" panose="020B0604020202020204" pitchFamily="34" charset="0"/>
              </a:rPr>
              <a:t>de sarcini respective pentru anul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2023; </a:t>
            </a:r>
          </a:p>
          <a:p>
            <a:pPr lvl="0">
              <a:spcAft>
                <a:spcPts val="0"/>
              </a:spcAft>
            </a:pPr>
            <a:r>
              <a:rPr lang="ro-MD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Consiliul: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i-a indicat DOEI să acorde asistență metodică și didactică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în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Planificarea 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activităților agroindsind-2023</a:t>
            </a:r>
            <a:r>
              <a:rPr lang="ro-M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spcAft>
                <a:spcPts val="0"/>
              </a:spcAft>
            </a:pPr>
            <a:endParaRPr lang="ru-RU" sz="2800" dirty="0">
              <a:solidFill>
                <a:prstClr val="black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64584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332656"/>
            <a:ext cx="3608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/>
                <a:ea typeface="+mn-ea"/>
                <a:cs typeface="+mn-cs"/>
              </a:rPr>
              <a:t>Context -Continuare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024" y="3684513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24744"/>
            <a:ext cx="885698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MD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MD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9968"/>
            <a:ext cx="90364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o-MD" sz="3200" dirty="0" smtClean="0">
                <a:latin typeface="Times New Roman" panose="02020603050405020304" pitchFamily="18" charset="0"/>
              </a:rPr>
              <a:t>Ce este important </a:t>
            </a:r>
            <a:r>
              <a:rPr lang="ro-MD" sz="3200" b="1" dirty="0" smtClean="0">
                <a:latin typeface="Times New Roman" panose="02020603050405020304" pitchFamily="18" charset="0"/>
              </a:rPr>
              <a:t>Consiliulul</a:t>
            </a:r>
            <a:r>
              <a:rPr lang="ro-MD" sz="3200" dirty="0" smtClean="0">
                <a:latin typeface="Times New Roman" panose="02020603050405020304" pitchFamily="18" charset="0"/>
              </a:rPr>
              <a:t> a decis că </a:t>
            </a:r>
            <a:r>
              <a:rPr lang="ro-MD" sz="3200" b="1" dirty="0" smtClean="0">
                <a:latin typeface="Times New Roman" panose="02020603050405020304" pitchFamily="18" charset="0"/>
              </a:rPr>
              <a:t>Centrul </a:t>
            </a:r>
            <a:r>
              <a:rPr lang="ro-MD" sz="3200" b="1" dirty="0">
                <a:latin typeface="Times New Roman" panose="02020603050405020304" pitchFamily="18" charset="0"/>
              </a:rPr>
              <a:t>FNSAA </a:t>
            </a:r>
            <a:r>
              <a:rPr lang="ro-MD" sz="3200" b="1" dirty="0" smtClean="0">
                <a:latin typeface="Times New Roman" panose="02020603050405020304" pitchFamily="18" charset="0"/>
              </a:rPr>
              <a:t>va examina </a:t>
            </a:r>
            <a:r>
              <a:rPr lang="ro-MD" sz="3200" b="1" dirty="0">
                <a:latin typeface="Times New Roman" panose="02020603050405020304" pitchFamily="18" charset="0"/>
              </a:rPr>
              <a:t>pornirea activităților FNSAA 2023 în cadrul </a:t>
            </a:r>
            <a:r>
              <a:rPr lang="ro-MD" sz="3200" b="1" dirty="0" smtClean="0">
                <a:latin typeface="Times New Roman" panose="02020603050405020304" pitchFamily="18" charset="0"/>
              </a:rPr>
              <a:t>Ședinței </a:t>
            </a:r>
            <a:r>
              <a:rPr lang="ro-MD" sz="3200" b="1" dirty="0">
                <a:latin typeface="Times New Roman" panose="02020603050405020304" pitchFamily="18" charset="0"/>
              </a:rPr>
              <a:t>Consiliului FNSAA</a:t>
            </a:r>
            <a:r>
              <a:rPr lang="ro-MD" sz="3200" dirty="0">
                <a:latin typeface="Times New Roman" panose="02020603050405020304" pitchFamily="18" charset="0"/>
              </a:rPr>
              <a:t> din </a:t>
            </a:r>
            <a:r>
              <a:rPr lang="ro-MD" sz="3200" dirty="0" smtClean="0">
                <a:latin typeface="Times New Roman" panose="02020603050405020304" pitchFamily="18" charset="0"/>
              </a:rPr>
              <a:t>luna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ro-MD" sz="3200" dirty="0" smtClean="0">
                <a:latin typeface="Times New Roman" panose="02020603050405020304" pitchFamily="18" charset="0"/>
              </a:rPr>
              <a:t>martie </a:t>
            </a:r>
            <a:r>
              <a:rPr lang="ro-MD" sz="3200" dirty="0">
                <a:latin typeface="Times New Roman" panose="02020603050405020304" pitchFamily="18" charset="0"/>
              </a:rPr>
              <a:t>curent </a:t>
            </a:r>
            <a:r>
              <a:rPr lang="ro-MD" sz="3200" dirty="0" smtClean="0">
                <a:latin typeface="Times New Roman" panose="02020603050405020304" pitchFamily="18" charset="0"/>
              </a:rPr>
              <a:t>și acțiun</a:t>
            </a:r>
            <a:r>
              <a:rPr lang="en-US" sz="3200" dirty="0" err="1" smtClean="0">
                <a:latin typeface="Times New Roman" panose="02020603050405020304" pitchFamily="18" charset="0"/>
              </a:rPr>
              <a:t>i</a:t>
            </a:r>
            <a:r>
              <a:rPr lang="ro-MD" sz="3200" dirty="0" smtClean="0">
                <a:latin typeface="Times New Roman" panose="02020603050405020304" pitchFamily="18" charset="0"/>
              </a:rPr>
              <a:t>lor </a:t>
            </a:r>
            <a:r>
              <a:rPr lang="ro-MD" sz="3200" dirty="0">
                <a:latin typeface="Times New Roman" panose="02020603050405020304" pitchFamily="18" charset="0"/>
              </a:rPr>
              <a:t>de evaluare </a:t>
            </a:r>
            <a:r>
              <a:rPr lang="ro-MD" sz="3200" dirty="0" smtClean="0">
                <a:latin typeface="Times New Roman" panose="02020603050405020304" pitchFamily="18" charset="0"/>
              </a:rPr>
              <a:t>premergătoare.</a:t>
            </a:r>
            <a:endParaRPr lang="ro-MD" sz="3200" dirty="0" smtClean="0">
              <a:latin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o-MD" sz="3600" dirty="0" smtClean="0">
                <a:solidFill>
                  <a:srgbClr val="FF0000"/>
                </a:solidFill>
                <a:effectLst/>
              </a:rPr>
              <a:t>Așa </a:t>
            </a:r>
            <a:r>
              <a:rPr lang="ro-MD" sz="3600" dirty="0" smtClean="0">
                <a:solidFill>
                  <a:srgbClr val="FF0000"/>
                </a:solidFill>
                <a:effectLst/>
              </a:rPr>
              <a:t>dar avem </a:t>
            </a:r>
            <a:r>
              <a:rPr lang="ro-MD" sz="3600" b="1" dirty="0" smtClean="0">
                <a:solidFill>
                  <a:srgbClr val="FF0000"/>
                </a:solidFill>
                <a:effectLst/>
              </a:rPr>
              <a:t>trei luni </a:t>
            </a:r>
            <a:r>
              <a:rPr lang="ro-MD" sz="3600" dirty="0" smtClean="0">
                <a:solidFill>
                  <a:srgbClr val="FF0000"/>
                </a:solidFill>
                <a:effectLst/>
              </a:rPr>
              <a:t>de lucru intens pentru a da un start reușit anului </a:t>
            </a:r>
            <a:r>
              <a:rPr lang="ro-MD" sz="3600" dirty="0" smtClean="0">
                <a:solidFill>
                  <a:srgbClr val="FF0000"/>
                </a:solidFill>
                <a:effectLst/>
              </a:rPr>
              <a:t>2023</a:t>
            </a:r>
            <a:r>
              <a:rPr lang="en-US" sz="3600" dirty="0" smtClean="0">
                <a:solidFill>
                  <a:srgbClr val="FF0000"/>
                </a:solidFill>
                <a:effectLst/>
              </a:rPr>
              <a:t> !!!</a:t>
            </a:r>
            <a:endParaRPr lang="ru-RU" sz="36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08465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16632"/>
            <a:ext cx="8856984" cy="1143000"/>
          </a:xfrm>
          <a:solidFill>
            <a:schemeClr val="accent3"/>
          </a:solidFill>
        </p:spPr>
        <p:txBody>
          <a:bodyPr/>
          <a:lstStyle/>
          <a:p>
            <a:pPr marL="0" indent="0" algn="ctr">
              <a:buNone/>
            </a:pPr>
            <a:r>
              <a:rPr lang="ro-MD" sz="3200" dirty="0" smtClean="0"/>
              <a:t>Acțiunile Centrului FNSAA </a:t>
            </a:r>
            <a:r>
              <a:rPr lang="ro-MD" sz="3200" dirty="0" smtClean="0"/>
              <a:t>în </a:t>
            </a:r>
            <a:r>
              <a:rPr lang="ro-MD" sz="3200" dirty="0" smtClean="0"/>
              <a:t>asigurarea metodică </a:t>
            </a:r>
            <a:r>
              <a:rPr lang="ro-MD" sz="3200" dirty="0" smtClean="0"/>
              <a:t>a </a:t>
            </a:r>
            <a:r>
              <a:rPr lang="ro-MD" sz="3200" dirty="0" smtClean="0"/>
              <a:t>Startului Agroindsind </a:t>
            </a:r>
            <a:r>
              <a:rPr lang="ro-MD" sz="3200" dirty="0" smtClean="0"/>
              <a:t>2023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1506359"/>
            <a:ext cx="90004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Blocul de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materiale: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>
              <a:spcAft>
                <a:spcPts val="0"/>
              </a:spcAft>
              <a:defRPr/>
            </a:pPr>
            <a:r>
              <a:rPr kumimoji="0" lang="ro-MD" sz="3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1.Sarcinile de împlimentare </a:t>
            </a:r>
            <a:r>
              <a:rPr kumimoji="0" lang="ro-MD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 Direcțiilor Prioritare </a:t>
            </a:r>
            <a:r>
              <a:rPr lang="ro-MD" sz="3200" dirty="0">
                <a:solidFill>
                  <a:prstClr val="black"/>
                </a:solidFill>
                <a:latin typeface="Times New Roman" panose="02020603050405020304" pitchFamily="18" charset="0"/>
              </a:rPr>
              <a:t>2023 adoptate de Cons.General FNSAA </a:t>
            </a:r>
            <a:r>
              <a:rPr lang="ro-MD" sz="32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21.XII.2022</a:t>
            </a:r>
            <a:endParaRPr lang="ro-MD" sz="320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  <a:r>
              <a:rPr kumimoji="0" lang="ro-MD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Planul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Sincronizat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Centrului FNSAA</a:t>
            </a:r>
            <a:r>
              <a:rPr kumimoji="0" lang="ro-MD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:-Semestrul </a:t>
            </a:r>
            <a:r>
              <a:rPr kumimoji="0" lang="ro-MD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 </a:t>
            </a:r>
            <a:r>
              <a:rPr kumimoji="0" lang="ro-MD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2023;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o-MD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Recomendațiile metodice</a:t>
            </a:r>
            <a:r>
              <a:rPr kumimoji="0" lang="ro-MD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Planul 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activitate al UT pentru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4.Schița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ro-MD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Caietul de Sarcini) a </a:t>
            </a:r>
            <a:r>
              <a:rPr kumimoji="0" lang="ro-MD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Comitetului Sindical pentru anul 2023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80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91276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ro-MD" sz="320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Continuarea listei materialelor elaborate </a:t>
            </a:r>
            <a:br>
              <a:rPr lang="ro-MD" sz="320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o-MD" sz="320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o-MD" sz="320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u-RU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MD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Gidul organizării </a:t>
            </a:r>
            <a:r>
              <a:rPr lang="ro-MD" sz="3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Î</a:t>
            </a:r>
            <a:r>
              <a:rPr lang="ro-MD" sz="3200" u="sng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ntrunirilor Comitetul </a:t>
            </a:r>
            <a:r>
              <a:rPr lang="ro-MD" sz="32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Sindical (</a:t>
            </a:r>
            <a:r>
              <a:rPr lang="ro-M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Format extins) </a:t>
            </a:r>
            <a:r>
              <a:rPr lang="ro-MD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Tema: „</a:t>
            </a:r>
            <a:r>
              <a:rPr lang="ro-M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Situația din Sindicat și Acțiunile </a:t>
            </a:r>
            <a:r>
              <a:rPr lang="ro-MD" sz="3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comune... </a:t>
            </a:r>
            <a:r>
              <a:rPr lang="ro-M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pentru consolidarea organizației sindicale în </a:t>
            </a:r>
            <a:r>
              <a:rPr lang="ro-MD" sz="3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2023</a:t>
            </a:r>
            <a:br>
              <a:rPr lang="ro-MD" sz="3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o-MD" sz="320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</a:t>
            </a:r>
            <a:r>
              <a:rPr lang="ro-MD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Schița/</a:t>
            </a:r>
            <a:r>
              <a:rPr lang="ro-MD" sz="3200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</a:t>
            </a:r>
            <a:r>
              <a:rPr lang="ro-MD" sz="3200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Campaniei </a:t>
            </a:r>
            <a:r>
              <a:rPr lang="ro-MD" sz="32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Informare </a:t>
            </a:r>
            <a:r>
              <a:rPr lang="ro-M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Efectivului sindical „Spre un Sindicat Combativ, Modern şi Consolidat” </a:t>
            </a:r>
            <a:r>
              <a:rPr lang="ro-MD" sz="3200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FAZA </a:t>
            </a:r>
            <a:r>
              <a:rPr lang="ro-MD" sz="32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ro-MD" sz="3200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o-MD" sz="3200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o-MD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lang="en-US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Schița</a:t>
            </a:r>
            <a:r>
              <a:rPr lang="en-US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Mini-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Proiectului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pilot </a:t>
            </a:r>
            <a:r>
              <a:rPr lang="en-US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„..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Sindicatul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Mecanizatorilor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UT </a:t>
            </a: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;.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3148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92DB4811-854E-1574-41DA-240CBF31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0768"/>
            <a:ext cx="9065985" cy="5616624"/>
          </a:xfrm>
          <a:solidFill>
            <a:srgbClr val="FFFF00"/>
          </a:solidFill>
        </p:spPr>
        <p:txBody>
          <a:bodyPr/>
          <a:lstStyle/>
          <a:p>
            <a:pPr marL="457200" lvl="0" indent="0" algn="l">
              <a:spcAft>
                <a:spcPts val="0"/>
              </a:spcAft>
              <a:buClrTx/>
              <a:buSzTx/>
              <a:buNone/>
            </a:pPr>
            <a:r>
              <a:rPr lang="en-US" sz="2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MD" sz="2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o-MD" sz="2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o-MD" sz="2800" u="sng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Întruniri </a:t>
            </a:r>
            <a:r>
              <a:rPr lang="ro-MD" sz="2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</a:t>
            </a:r>
            <a:r>
              <a:rPr lang="ro-MD" sz="2800" u="sng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Comitetele </a:t>
            </a:r>
            <a:r>
              <a:rPr lang="ro-MD" sz="2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sindicale în format extins</a:t>
            </a:r>
            <a:r>
              <a:rPr lang="ro-MD" sz="2800" b="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2800" b="0" u="sng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TEMA:</a:t>
            </a:r>
            <a:r>
              <a:rPr lang="en-US" sz="2800" b="0" u="sng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2800" b="0" u="sng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ro-MD" sz="2800" b="0" u="sng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Situația </a:t>
            </a:r>
            <a:r>
              <a:rPr lang="ro-MD" sz="2800" b="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 Sindicat și Acțiunile comune ale Comitetului Sindical, UT și Centrul FNSAA pentru consolidarea organizației sindicale în 2023”;</a:t>
            </a:r>
            <a:r>
              <a:rPr lang="ro-MD" sz="28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28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Campania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informare/comunicare</a:t>
            </a:r>
            <a:r>
              <a:rPr lang="en-US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Faza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Subproiectul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FNSAA „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Combaterea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Exodului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Sindical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sindicate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convertirea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sindicat</a:t>
            </a:r>
            <a:r>
              <a:rPr lang="en-US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u="sng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Lansarea</a:t>
            </a:r>
            <a:r>
              <a:rPr lang="en-US" sz="28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Mini-</a:t>
            </a:r>
            <a:r>
              <a:rPr lang="en-US" sz="2800" u="sng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28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pilot „</a:t>
            </a:r>
            <a:r>
              <a:rPr lang="ro-MD" sz="28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..</a:t>
            </a:r>
            <a:r>
              <a:rPr lang="en-US" sz="2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Sindicatul</a:t>
            </a:r>
            <a:r>
              <a:rPr lang="en-US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Mecanizatorilor</a:t>
            </a:r>
            <a:r>
              <a:rPr lang="en-US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 </a:t>
            </a:r>
            <a:r>
              <a:rPr lang="ro-MD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ru-RU" sz="2800" dirty="0"/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107504" y="0"/>
            <a:ext cx="8928992" cy="2060848"/>
          </a:xfrm>
          <a:prstGeom prst="downArrowCallou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Principalele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even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mente,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activități,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proiectate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pentru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 fi efectuate sau doar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lansate</a:t>
            </a:r>
            <a:r>
              <a:rPr kumimoji="0" lang="ro-MD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în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sem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.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o-MD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2023 cu implicarea UT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91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57392"/>
          </a:xfrm>
          <a:solidFill>
            <a:srgbClr val="FFFF00"/>
          </a:solidFill>
        </p:spPr>
        <p:txBody>
          <a:bodyPr/>
          <a:lstStyle/>
          <a:p>
            <a:pPr marL="0" lvl="0" indent="0" algn="l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PROGRAMUL -</a:t>
            </a:r>
            <a:r>
              <a:rPr lang="ro-RO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Rețeaua 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FNSAA 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inform/com</a:t>
            </a: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Membrul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sindicat-Liderul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Comitet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Sind</a:t>
            </a: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UT/ 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</a:t>
            </a: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FNSAA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vice versa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ro-M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Relansarea Modernizării </a:t>
            </a:r>
            <a:r>
              <a:rPr lang="ro-MD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Sistemului </a:t>
            </a:r>
            <a:r>
              <a:rPr lang="ro-M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Protecția </a:t>
            </a:r>
            <a:r>
              <a:rPr lang="ro-MD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Muncii-</a:t>
            </a:r>
            <a:r>
              <a:rPr lang="ro-MD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Factor determinat </a:t>
            </a:r>
            <a:r>
              <a:rPr lang="ro-MD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SIND </a:t>
            </a:r>
            <a:r>
              <a:rPr lang="ro-MD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-Motivațional</a:t>
            </a:r>
            <a:r>
              <a:rPr lang="ro-MD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7.</a:t>
            </a:r>
            <a: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Programul </a:t>
            </a:r>
            <a:r>
              <a:rPr lang="ro-MD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implementării </a:t>
            </a:r>
            <a: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celor mai eficiente măsuri de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consolidare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financiară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patrimonială</a:t>
            </a:r>
            <a:r>
              <a:rPr lang="ro-MD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8.Programul noii abordării a lucrului cu tinerii și </a:t>
            </a:r>
            <a:r>
              <a:rPr lang="ro-MD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feme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o-MD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sindicaliste.</a:t>
            </a:r>
            <a: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</a:t>
            </a:r>
            <a:r>
              <a:rPr lang="ro-MD" sz="32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Acțiunea </a:t>
            </a:r>
            <a:r>
              <a:rPr lang="en-US" sz="3200" u="sng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Promov</a:t>
            </a:r>
            <a:r>
              <a:rPr lang="ro-MD" sz="3200" u="sng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ării </a:t>
            </a:r>
            <a:r>
              <a:rPr lang="en-US" sz="3200" u="sng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spiritului</a:t>
            </a:r>
            <a:r>
              <a:rPr lang="en-US" sz="3200" u="sng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„De </a:t>
            </a:r>
            <a:r>
              <a:rPr lang="en-US" sz="3200" u="sng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echipă</a:t>
            </a:r>
            <a:r>
              <a:rPr lang="en-US" sz="3200" u="sng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”: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Colaboratorii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Aparatului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Central –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Membrii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Biroului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Executiv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 FNSAA- Consiliul 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Educație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Analiză</a:t>
            </a:r>
            <a:r>
              <a:rPr lang="en-US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Strategică</a:t>
            </a:r>
            <a:r>
              <a:rPr lang="ro-MD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-Militanții </a:t>
            </a:r>
            <a:r>
              <a:rPr lang="ro-MD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FNSAA</a:t>
            </a:r>
            <a: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99862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96" y="0"/>
            <a:ext cx="9143999" cy="6858000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ro-MD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o-RO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Conferința Educațională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„</a:t>
            </a:r>
            <a:r>
              <a:rPr lang="ro-MD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Debutul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realizării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Direcțiilor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Prioritare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activitate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2023”</a:t>
            </a: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11.</a:t>
            </a: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Consiliul General 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privire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Startul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realizării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Direcțiilor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Prioritare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activitate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ale FNAA </a:t>
            </a:r>
            <a:r>
              <a:rPr lang="en-US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2023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12.</a:t>
            </a:r>
            <a:r>
              <a:rPr lang="ro-RO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MD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Ședințe Biroul Executiv –mecanism </a:t>
            </a: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monitorize/evaluare/corectare</a:t>
            </a:r>
            <a:b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13.</a:t>
            </a: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Lansarea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Proiectul</a:t>
            </a:r>
            <a:r>
              <a:rPr lang="ro-MD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ui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General „FNSAA 22-27: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Spre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sindicat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combativ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modern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</a:t>
            </a:r>
            <a:r>
              <a:rPr lang="en-US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consolidat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”, care include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subroiectele,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programele și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principale</a:t>
            </a:r>
            <a:r>
              <a:rPr lang="en-US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activități orientate spre </a:t>
            </a:r>
            <a:r>
              <a:rPr lang="en-US" sz="280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mpl</a:t>
            </a:r>
            <a:r>
              <a:rPr lang="en-US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mentarea </a:t>
            </a: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Rezoluției Congresului VIII al FNSAA</a:t>
            </a:r>
            <a:b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ru-RU" sz="3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MD" sz="28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87018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429A12BB-EBBF-F5FF-13BD-A943ABA0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772"/>
            <a:ext cx="9144000" cy="860036"/>
          </a:xfrm>
          <a:solidFill>
            <a:srgbClr val="FFC000"/>
          </a:solidFill>
        </p:spPr>
        <p:txBody>
          <a:bodyPr/>
          <a:lstStyle/>
          <a:p>
            <a:pPr marL="0" lvl="0" indent="0" algn="l">
              <a:lnSpc>
                <a:spcPct val="115000"/>
              </a:lnSpc>
              <a:spcAft>
                <a:spcPts val="0"/>
              </a:spcAft>
              <a:buNone/>
            </a:pPr>
            <a:r>
              <a:rPr lang="ro-MD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Specificare important în lucrul de planificare efectuat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1" y="1124744"/>
            <a:ext cx="9144000" cy="5544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Planul de activitate a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Centrul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ui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FNSAA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Semestrul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2023, Planurile modele UT/Sindicat – Nu este ceva răzleț, formal ci -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Un Tot întreg, 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ansamblu de activități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ce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derivă din logica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Strategică.</a:t>
            </a: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Sunt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orientate </a:t>
            </a:r>
            <a:r>
              <a:rPr lang="ro-MD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spre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scopul important.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Fiecării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acțiuni-corespund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rezultatele descrise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lvl="0">
              <a:spcAft>
                <a:spcPts val="0"/>
              </a:spcAft>
            </a:pP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Modelele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Planurilor propuse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corespund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rigorilor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alcătuirii unui 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plan eficient, care pus pe rol asigură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atingerea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rezultatelor </a:t>
            </a:r>
            <a:r>
              <a:rPr lang="ro-MD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dorite</a:t>
            </a:r>
            <a:r>
              <a:rPr lang="ro-MD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966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1925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o-MD" dirty="0" smtClean="0"/>
              <a:t>Rezumat 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-92918" y="980728"/>
            <a:ext cx="8928992" cy="532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o-MD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I.Uniunea </a:t>
            </a:r>
            <a:r>
              <a:rPr lang="ro-MD" sz="28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Teritorială </a:t>
            </a:r>
            <a:r>
              <a:rPr lang="ro-MD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Fortareața / Promotor/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o-MD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Subiect important al Modernizării FNSAA.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o-MD" sz="2800" b="1" dirty="0" smtClean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o-MD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II.Consolidarea UT – se regăsește în lista sarcinilor  primordiale ale Aparatului  FNSAA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o-MD" sz="2800" b="1" dirty="0" smtClean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o-MD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III.Sarcina de moment- Punerea pe Rol Planurile Centrului FNSAA,UT/Sindicat 2023</a:t>
            </a:r>
          </a:p>
        </p:txBody>
      </p:sp>
    </p:spTree>
    <p:extLst>
      <p:ext uri="{BB962C8B-B14F-4D97-AF65-F5344CB8AC3E}">
        <p14:creationId xmlns:p14="http://schemas.microsoft.com/office/powerpoint/2010/main" val="243185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24D4F356-7D05-A410-8A0E-25B38382B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837"/>
            <a:ext cx="9144000" cy="1039899"/>
          </a:xfrm>
          <a:solidFill>
            <a:srgbClr val="FFFF00"/>
          </a:solidFill>
        </p:spPr>
        <p:txBody>
          <a:bodyPr/>
          <a:lstStyle/>
          <a:p>
            <a:pPr marL="0" indent="0" algn="ctr">
              <a:buNone/>
            </a:pPr>
            <a:r>
              <a:rPr lang="ro-MD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Urmează Activitataea pe grupuri asupra chestiunilor importante la moment.</a:t>
            </a:r>
            <a:r>
              <a:rPr lang="ro-M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o-M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o-M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200" dirty="0"/>
          </a:p>
        </p:txBody>
      </p:sp>
      <p:sp>
        <p:nvSpPr>
          <p:cNvPr id="7" name="Dreptunghi: colțuri rotunjite 6">
            <a:extLst>
              <a:ext uri="{FF2B5EF4-FFF2-40B4-BE49-F238E27FC236}">
                <a16:creationId xmlns:a16="http://schemas.microsoft.com/office/drawing/2014/main" xmlns="" id="{8B8744A9-DE8C-7E78-12D3-CEAE4BDE92BE}"/>
              </a:ext>
            </a:extLst>
          </p:cNvPr>
          <p:cNvSpPr/>
          <p:nvPr/>
        </p:nvSpPr>
        <p:spPr>
          <a:xfrm>
            <a:off x="179512" y="1313385"/>
            <a:ext cx="9144000" cy="55446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MD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</a:t>
            </a:r>
            <a:endParaRPr lang="ru-RU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1196752"/>
            <a:ext cx="8927976" cy="5229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Gr.Nr1- Organizarea </a:t>
            </a:r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Întrunirilor </a:t>
            </a:r>
            <a:r>
              <a:rPr lang="ro-MD" sz="3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</a:t>
            </a:r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Comitetele </a:t>
            </a:r>
            <a:r>
              <a:rPr lang="ro-MD" sz="3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sindicale în format </a:t>
            </a:r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extins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februarie/mart2023)</a:t>
            </a:r>
          </a:p>
          <a:p>
            <a:pPr algn="ctr"/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Gr.Nr2- Emiterea Mesajelor Motivaționale  actuale pentru sindicat (Salariați/Angajatori)</a:t>
            </a:r>
          </a:p>
          <a:p>
            <a:pPr marL="1348740" indent="-1348740" algn="ctr">
              <a:spcAft>
                <a:spcPts val="0"/>
              </a:spcAft>
            </a:pPr>
            <a:r>
              <a:rPr lang="ro-MD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Gr.Nr3- Lansarea </a:t>
            </a:r>
            <a:r>
              <a:rPr lang="en-US" sz="3200" b="1" dirty="0" smtClean="0">
                <a:latin typeface="Times New Roman" panose="02020603050405020304" pitchFamily="18" charset="0"/>
              </a:rPr>
              <a:t>Mini-</a:t>
            </a:r>
            <a:r>
              <a:rPr lang="en-US" sz="3200" b="1" dirty="0" err="1" smtClean="0">
                <a:latin typeface="Times New Roman" panose="02020603050405020304" pitchFamily="18" charset="0"/>
              </a:rPr>
              <a:t>Proiectul</a:t>
            </a:r>
            <a:r>
              <a:rPr lang="ro-MD" sz="3200" b="1" dirty="0" smtClean="0">
                <a:latin typeface="Times New Roman" panose="02020603050405020304" pitchFamily="18" charset="0"/>
              </a:rPr>
              <a:t>ui </a:t>
            </a:r>
            <a:r>
              <a:rPr lang="en-US" sz="3200" b="1" dirty="0" smtClean="0">
                <a:latin typeface="Times New Roman" panose="02020603050405020304" pitchFamily="18" charset="0"/>
              </a:rPr>
              <a:t>pilot </a:t>
            </a:r>
            <a:r>
              <a:rPr lang="en-US" sz="3200" b="1" dirty="0" smtClean="0">
                <a:latin typeface="Times New Roman" panose="02020603050405020304" pitchFamily="18" charset="0"/>
              </a:rPr>
              <a:t>„</a:t>
            </a:r>
            <a:r>
              <a:rPr lang="ro-MD" sz="3200" b="1" dirty="0" smtClean="0">
                <a:latin typeface="Times New Roman" panose="02020603050405020304" pitchFamily="18" charset="0"/>
              </a:rPr>
              <a:t>..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Sindicatul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Mecanizatorilor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UT</a:t>
            </a:r>
            <a:r>
              <a:rPr lang="ro-M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..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 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279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13755"/>
            <a:ext cx="8784976" cy="594966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ro-MD" b="1" dirty="0" smtClean="0"/>
              <a:t> DACĂ SUNT : Întrebări-Răspundem </a:t>
            </a:r>
            <a:endParaRPr lang="ru-RU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45332" y="5846648"/>
            <a:ext cx="7560840" cy="7389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sz="4000" b="1" dirty="0" smtClean="0">
                <a:solidFill>
                  <a:schemeClr val="tx1"/>
                </a:solidFill>
              </a:rPr>
              <a:t>Elaborat/Prezentat </a:t>
            </a:r>
            <a:r>
              <a:rPr lang="ro-MD" sz="4000" b="1" dirty="0" smtClean="0">
                <a:solidFill>
                  <a:schemeClr val="tx1"/>
                </a:solidFill>
              </a:rPr>
              <a:t>L.Palii</a:t>
            </a:r>
            <a:r>
              <a:rPr lang="ro-MD" b="1" dirty="0" smtClean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764704"/>
            <a:ext cx="784887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024723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Другая 1">
      <a:dk1>
        <a:sysClr val="windowText" lastClr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2612</TotalTime>
  <Words>774</Words>
  <Application>Microsoft Office PowerPoint</Application>
  <PresentationFormat>Экран (4:3)</PresentationFormat>
  <Paragraphs>68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Times New Roman</vt:lpstr>
      <vt:lpstr>Trebuchet MS</vt:lpstr>
      <vt:lpstr>Воздушный поток</vt:lpstr>
      <vt:lpstr>Тема Office</vt:lpstr>
      <vt:lpstr> </vt:lpstr>
      <vt:lpstr>Uniunea Teritorială – fortareața sindicatului, promotorul modernizării Federației Agroindsind. De ce ?</vt:lpstr>
      <vt:lpstr>Презентация PowerPoint</vt:lpstr>
      <vt:lpstr>Dar UT – ca fortareață sindicatlui, promotor al  modernizării Federației se va manifesta Doar în cazul dacă: </vt:lpstr>
      <vt:lpstr>Să analizăm CONTEXTUL abordării temei  </vt:lpstr>
      <vt:lpstr>Презентация PowerPoint</vt:lpstr>
      <vt:lpstr>Презентация PowerPoint</vt:lpstr>
      <vt:lpstr>Acțiunile Centrului FNSAA în asigurarea metodică a Startului Agroindsind 2023 </vt:lpstr>
      <vt:lpstr>Continuarea listei materialelor elaborate  5. Gidul organizării Întrunirilor Comitetul Sindical (Format extins) la Tema: „Situația din Sindicat și Acțiunile comune... pentru consolidarea organizației sindicale în 2023 6.Schița/model a Campaniei de Informare a Efectivului sindical „Spre un Sindicat Combativ, Modern şi Consolidat” FAZA 2  7.Schița Mini-Proiectului pilot „..Sindicatul Mecanizatorilor UT ...”;. </vt:lpstr>
      <vt:lpstr> 1. Întruniri în Comitetele sindicale în format extins TEMA: „Situația din Sindicat și Acțiunile comune ale Comitetului Sindical, UT și Centrul FNSAA pentru consolidarea organizației sindicale în 2023”; 2. Campania informare/comunicare, Faza II 3. Subproiectul FNSAA „Combaterea Exodului Sindical, Crearea de noi sindicate și convertirea la sindicat” 4. Lansarea Mini-Proiectului pilot „..Sindicatul Mecanizatorilor UT ...”</vt:lpstr>
      <vt:lpstr>5. PROGRAMUL - Rețeaua FNSAA inform/com.: Membrul sindicat-Liderul/Comitet Sind.- UT/ - Centr. FNSAA si vice versa” 6. Relansarea Modernizării Sistemului Protecția Muncii-Factor determinat SIND -Motivațional 7. Programul implementării celor mai eficiente măsuri de consolidare financiară și patrimonială. 8.Programul noii abordării a lucrului cu tinerii și femeile sindicaliste. 9. Acțiunea Promovării spiritului „De echipă”: Colaboratorii Aparatului Central – Membrii Biroului Executiv al FNSAA- Consiliul Educație/Analiză Strategică-Militanții FNSAA   </vt:lpstr>
      <vt:lpstr> 10. Conferința Educațională „Debutul realizării Direcțiilor Prioritare de activitate 2023” 11. Consiliul General Cu privire la Startul realizării Direcțiilor Prioritare de activitate ale FNAA 2023. 12. Ședințe Biroul Executiv –mecanism monitorize/evaluare/corectare 13. Lansarea Proiectului General „FNSAA 22-27: Spre un sindicat combativ, modern și consolidat”, care include subroiectele, programele și principalele activități orientate spre implementarea Rezoluției Congresului VIII al FNSAA      </vt:lpstr>
      <vt:lpstr>Specificare important în lucrul de planificare efectuat </vt:lpstr>
      <vt:lpstr>Rezumat </vt:lpstr>
      <vt:lpstr>Urmează Activitataea pe grupuri asupra chestiunilor importante la moment.  </vt:lpstr>
      <vt:lpstr> DACĂ SUNT : Întrebări-Răspundem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Compaq</dc:creator>
  <cp:lastModifiedBy>корина</cp:lastModifiedBy>
  <cp:revision>276</cp:revision>
  <dcterms:created xsi:type="dcterms:W3CDTF">2017-06-28T12:58:42Z</dcterms:created>
  <dcterms:modified xsi:type="dcterms:W3CDTF">2023-02-13T11:02:51Z</dcterms:modified>
</cp:coreProperties>
</file>