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5"/>
  </p:notesMasterIdLst>
  <p:sldIdLst>
    <p:sldId id="256" r:id="rId2"/>
    <p:sldId id="284" r:id="rId3"/>
    <p:sldId id="257" r:id="rId4"/>
    <p:sldId id="285" r:id="rId5"/>
    <p:sldId id="283" r:id="rId6"/>
    <p:sldId id="282" r:id="rId7"/>
    <p:sldId id="290" r:id="rId8"/>
    <p:sldId id="291" r:id="rId9"/>
    <p:sldId id="292" r:id="rId10"/>
    <p:sldId id="293" r:id="rId11"/>
    <p:sldId id="286" r:id="rId12"/>
    <p:sldId id="294" r:id="rId13"/>
    <p:sldId id="272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0" d="100"/>
          <a:sy n="90" d="100"/>
        </p:scale>
        <p:origin x="16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A5F129-92DA-406C-9AD2-CB793CE896DF}" type="datetimeFigureOut">
              <a:rPr lang="ru-RU" smtClean="0"/>
              <a:t>10.07.2023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B8BD15-2DA6-45A8-B7C3-888165EA6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8712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moldova\Desktop\Logo AgroindVET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725" y="0"/>
            <a:ext cx="5942275" cy="328591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1270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743702" y="6096978"/>
            <a:ext cx="8915399" cy="571808"/>
          </a:xfrm>
        </p:spPr>
        <p:txBody>
          <a:bodyPr/>
          <a:lstStyle/>
          <a:p>
            <a:pPr algn="ctr"/>
            <a:r>
              <a:rPr lang="ro-MD" dirty="0"/>
              <a:t>        CHIȘINĂU 2023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FD86B1D-EB6F-467D-AC22-93856ECD2D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677" y="104775"/>
            <a:ext cx="6082724" cy="3212327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DF525071-0459-4666-B5F8-8C5707D20E50}"/>
              </a:ext>
            </a:extLst>
          </p:cNvPr>
          <p:cNvSpPr/>
          <p:nvPr/>
        </p:nvSpPr>
        <p:spPr>
          <a:xfrm>
            <a:off x="1743702" y="3572088"/>
            <a:ext cx="10448298" cy="283802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MD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TEMA:Consolidarea Parteneriatului Social </a:t>
            </a:r>
            <a:r>
              <a:rPr kumimoji="0" lang="ro-MD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- Depășirea </a:t>
            </a:r>
            <a:r>
              <a:rPr kumimoji="0" lang="ro-MD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d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i</a:t>
            </a:r>
            <a:r>
              <a:rPr kumimoji="0" lang="ro-MD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fi</a:t>
            </a:r>
            <a:r>
              <a:rPr lang="ro-RO" sz="3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cul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t</a:t>
            </a:r>
            <a:r>
              <a:rPr lang="ro-RO" sz="3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ăți</a:t>
            </a:r>
            <a:r>
              <a:rPr 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lor</a:t>
            </a: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asigurării </a:t>
            </a:r>
            <a:r>
              <a:rPr kumimoji="0" lang="ro-MD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sectorul agroindustrial al  Raionului </a:t>
            </a:r>
            <a:r>
              <a:rPr kumimoji="0" lang="ro-MD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CAHUL </a:t>
            </a:r>
            <a:r>
              <a:rPr kumimoji="0" lang="ro-MD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cu forță de muncă </a:t>
            </a:r>
            <a:r>
              <a:rPr kumimoji="0" lang="ro-MD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calificată </a:t>
            </a:r>
            <a:endParaRPr kumimoji="0" lang="ro-MD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MD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07.07.2023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0DDF10AE-F4D0-4BA1-9A92-632827B58C16}"/>
              </a:ext>
            </a:extLst>
          </p:cNvPr>
          <p:cNvSpPr/>
          <p:nvPr/>
        </p:nvSpPr>
        <p:spPr>
          <a:xfrm>
            <a:off x="118677" y="1695450"/>
            <a:ext cx="6131047" cy="16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sz="2800" b="1" dirty="0"/>
              <a:t>                 ÎNTRUNIRE </a:t>
            </a:r>
          </a:p>
          <a:p>
            <a:r>
              <a:rPr lang="ro-RO" sz="2800" b="1" dirty="0"/>
              <a:t>FNSAA</a:t>
            </a:r>
            <a:r>
              <a:rPr lang="ro-RO" sz="2800" b="1" dirty="0" smtClean="0"/>
              <a:t>,</a:t>
            </a:r>
            <a:r>
              <a:rPr lang="en-US" sz="2800" b="1" dirty="0" smtClean="0"/>
              <a:t> </a:t>
            </a:r>
            <a:r>
              <a:rPr lang="ro-RO" sz="2800" b="1" dirty="0" smtClean="0"/>
              <a:t>C.S.AgroindVET,</a:t>
            </a:r>
            <a:r>
              <a:rPr lang="en-US" sz="2800" b="1" dirty="0" smtClean="0"/>
              <a:t> </a:t>
            </a:r>
            <a:r>
              <a:rPr lang="ro-RO" sz="2800" b="1" dirty="0" smtClean="0"/>
              <a:t>Parteneriat </a:t>
            </a:r>
            <a:r>
              <a:rPr lang="ro-RO" sz="2800" b="1" dirty="0"/>
              <a:t>Social Agroindustrial  CAHUL  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978641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488" y="0"/>
            <a:ext cx="12083511" cy="833215"/>
          </a:xfrm>
          <a:solidFill>
            <a:srgbClr val="FFC000"/>
          </a:solidFill>
        </p:spPr>
        <p:txBody>
          <a:bodyPr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ro-RO" sz="4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Cuvînt ântroductiv  - </a:t>
            </a:r>
            <a:r>
              <a:rPr kumimoji="0" lang="ro-MD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Adresarea Președintelui FNSAA</a:t>
            </a:r>
            <a:r>
              <a:rPr lang="ru-RU" sz="1900" b="1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/>
            </a:r>
            <a:br>
              <a:rPr lang="ru-RU" sz="1900" b="1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</a:br>
            <a:r>
              <a:rPr lang="ru-RU" sz="2800" b="1" dirty="0"/>
              <a:t/>
            </a:r>
            <a:br>
              <a:rPr lang="ru-RU" sz="2800" b="1" dirty="0"/>
            </a:b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8125" y="833215"/>
            <a:ext cx="11953875" cy="6100985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o-RO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Stima</a:t>
            </a:r>
            <a:r>
              <a:rPr lang="ro-RO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ți colegi!</a:t>
            </a:r>
            <a:r>
              <a:rPr lang="ro-RO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Convocarea întrunirii </a:t>
            </a:r>
            <a:r>
              <a:rPr lang="ro-RO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consacrată depășirii consolidării parteneriatului social în depășirea forței de muncă calificată la întreprinderile din raionul Cahul</a:t>
            </a:r>
            <a:r>
              <a:rPr lang="ro-RO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este un eveniment extraordinar de important! </a:t>
            </a:r>
            <a:endParaRPr lang="ru-RU" sz="24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o-RO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Atrage atenția </a:t>
            </a:r>
            <a:r>
              <a:rPr lang="ro-RO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Agenda întrunirii –</a:t>
            </a:r>
            <a:r>
              <a:rPr lang="ro-RO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examinarea uneia din cele mai arzătoare la moment probleme- asigurarea întreprinderilor </a:t>
            </a:r>
            <a:r>
              <a:rPr lang="ro-RO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atât cantitativ, cât și calitativ </a:t>
            </a:r>
            <a:r>
              <a:rPr lang="ro-RO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cu muncitori și specialiști capabili împreună cu managementul și sindicatele  să răspundă provocărilor sociale și economice  cu care se confruntă întreprinderile noastre  la moment.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o-RO" sz="24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În acest context se conturează</a:t>
            </a:r>
            <a:r>
              <a:rPr lang="ro-RO" sz="2400" b="1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o-RO" sz="2400" b="1" dirty="0" smtClean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patru </a:t>
            </a:r>
            <a:r>
              <a:rPr lang="ro-RO" sz="2400" b="1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supra sarcini importante</a:t>
            </a:r>
            <a:r>
              <a:rPr lang="ro-RO" sz="24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:-</a:t>
            </a:r>
            <a:r>
              <a:rPr lang="ro-RO" sz="2400" b="1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minimalizarea exodului </a:t>
            </a:r>
            <a:r>
              <a:rPr lang="ro-RO" sz="24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salariaților;- </a:t>
            </a:r>
            <a:r>
              <a:rPr lang="ro-RO" sz="2400" b="1" dirty="0" smtClean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sporirea </a:t>
            </a:r>
            <a:r>
              <a:rPr lang="ro-RO" sz="2400" b="1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atractivității întreprinderilor </a:t>
            </a:r>
            <a:r>
              <a:rPr lang="ro-RO" sz="24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pentru  noi angajări la serviciu și- </a:t>
            </a:r>
            <a:r>
              <a:rPr lang="ro-RO" sz="2400" b="1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atrarctivității infrastructurii mediului rural </a:t>
            </a:r>
            <a:r>
              <a:rPr lang="ro-RO" sz="24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pentru tineret și desigur- </a:t>
            </a:r>
            <a:r>
              <a:rPr lang="ro-RO" sz="2400" b="1" dirty="0" smtClean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pregătirea </a:t>
            </a:r>
            <a:r>
              <a:rPr lang="ro-RO" sz="2400" b="1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cadrelor înalt profesioniste </a:t>
            </a:r>
            <a:r>
              <a:rPr lang="ro-RO" sz="2400" dirty="0" smtClean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în </a:t>
            </a:r>
            <a:r>
              <a:rPr lang="ro-RO" sz="24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sistemul de învățămînt profesional tehnic secundar și continuu.</a:t>
            </a:r>
            <a:endParaRPr lang="ru-RU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594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124" y="0"/>
            <a:ext cx="11877675" cy="833215"/>
          </a:xfrm>
          <a:solidFill>
            <a:srgbClr val="FFC000"/>
          </a:solidFill>
        </p:spPr>
        <p:txBody>
          <a:bodyPr>
            <a:noAutofit/>
          </a:bodyPr>
          <a:lstStyle/>
          <a:p>
            <a:pPr lvl="0" algn="ctr">
              <a:spcBef>
                <a:spcPts val="600"/>
              </a:spcBef>
              <a:spcAft>
                <a:spcPts val="600"/>
              </a:spcAft>
            </a:pPr>
            <a:r>
              <a:rPr kumimoji="0" lang="ro-MD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Continuarea textului Adresarea Președintelui FNSAA</a:t>
            </a:r>
            <a:r>
              <a:rPr lang="ru-RU" sz="1900" b="1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/>
            </a:r>
            <a:br>
              <a:rPr lang="ru-RU" sz="1900" b="1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</a:br>
            <a:r>
              <a:rPr lang="ru-RU" sz="2800" b="1" dirty="0"/>
              <a:t/>
            </a:r>
            <a:br>
              <a:rPr lang="ru-RU" sz="2800" b="1" dirty="0"/>
            </a:b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8125" y="833215"/>
            <a:ext cx="11953875" cy="6100985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07000"/>
              </a:lnSpc>
              <a:spcAft>
                <a:spcPts val="825"/>
              </a:spcAft>
            </a:pPr>
            <a:r>
              <a:rPr lang="ro-RO" sz="4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</a:p>
          <a:p>
            <a:pPr>
              <a:lnSpc>
                <a:spcPct val="107000"/>
              </a:lnSpc>
              <a:spcAft>
                <a:spcPts val="825"/>
              </a:spcAft>
            </a:pPr>
            <a:r>
              <a:rPr lang="ro-RO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o-RO" sz="9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Este semnificativ </a:t>
            </a:r>
            <a:r>
              <a:rPr lang="ro-RO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și de o apreciere înaltă -  faptul că </a:t>
            </a:r>
            <a:r>
              <a:rPr lang="ro-RO" sz="9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agenda de azi </a:t>
            </a:r>
            <a:r>
              <a:rPr lang="ro-RO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ro-RO" sz="9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format în jurul său</a:t>
            </a:r>
            <a:r>
              <a:rPr lang="ro-RO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 prin participarea directă sau la distanță - </a:t>
            </a:r>
            <a:r>
              <a:rPr lang="ro-RO" sz="9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 adevărat Parteneriat Social Raional,</a:t>
            </a:r>
            <a:r>
              <a:rPr lang="ro-RO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alcătuit atât din </a:t>
            </a:r>
            <a:r>
              <a:rPr lang="ro-RO" sz="9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manageri și sindicaliști ai întreprinderilor </a:t>
            </a:r>
            <a:r>
              <a:rPr lang="ro-RO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agroindustriale, cât și </a:t>
            </a:r>
            <a:r>
              <a:rPr lang="ro-RO" sz="9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reprezentanții structurilor importante de rang raional</a:t>
            </a:r>
            <a:r>
              <a:rPr lang="ro-RO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 Administrației publice locale, Uniunii Teritoriale „Agrondsind” Cahul, Patronatului Agroindustrial Raional, Oficiului Teritorial al Forței de muncă, Camerei de Comerț și Industrie, Învățământului Agroindustrial din raion, altor sectoare importante</a:t>
            </a:r>
            <a:endParaRPr lang="ru-RU" sz="12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252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1" y="0"/>
            <a:ext cx="11953874" cy="1276350"/>
          </a:xfrm>
          <a:solidFill>
            <a:srgbClr val="FFC000"/>
          </a:solidFill>
        </p:spPr>
        <p:txBody>
          <a:bodyPr>
            <a:noAutofit/>
          </a:bodyPr>
          <a:lstStyle/>
          <a:p>
            <a:pPr lvl="0" algn="ctr">
              <a:spcBef>
                <a:spcPts val="600"/>
              </a:spcBef>
              <a:spcAft>
                <a:spcPts val="600"/>
              </a:spcAft>
            </a:pPr>
            <a:r>
              <a:rPr kumimoji="0" lang="ro-MD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Finalul  textului Adresarea Președintelui FNSAA</a:t>
            </a:r>
            <a:r>
              <a:rPr lang="ru-RU" sz="1900" b="1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/>
            </a:r>
            <a:br>
              <a:rPr lang="ru-RU" sz="1900" b="1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</a:br>
            <a:r>
              <a:rPr lang="ru-RU" sz="2800" b="1" dirty="0"/>
              <a:t/>
            </a:r>
            <a:br>
              <a:rPr lang="ru-RU" sz="2800" b="1" dirty="0"/>
            </a:b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8125" y="833215"/>
            <a:ext cx="11953875" cy="6100985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25"/>
              </a:spcAft>
            </a:pPr>
            <a:endParaRPr lang="ro-RO" sz="41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25"/>
              </a:spcAft>
              <a:buNone/>
            </a:pPr>
            <a:r>
              <a:rPr lang="ro-RO" sz="4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A2E9F2C-31F8-42E1-A9E7-71A9DE9CFDE5}"/>
              </a:ext>
            </a:extLst>
          </p:cNvPr>
          <p:cNvSpPr txBox="1"/>
          <p:nvPr/>
        </p:nvSpPr>
        <p:spPr>
          <a:xfrm>
            <a:off x="428625" y="1276350"/>
            <a:ext cx="11610975" cy="5192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o-RO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Așa dar, putem concluziona, că procesul identificării căilor de depășire a acestei probleme dificile - cum este criza forței de muncă în sectorul nostru - în Raionul Cahul este gestionat de o echipă trainică și eficientă.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o-RO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În contextul celor expuse, dați-mi voie să urez întrunirii de astăzi succese și, in mod deosebit, parteneriatului social agroindustrial Cahul</a:t>
            </a:r>
            <a:r>
              <a:rPr lang="ro-RO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consolidare, conlucrare și eficacitate!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o-RO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o-RO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 respect, 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o-RO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V.Mămăligă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o-RO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Președinte FNSAA „Agroindsind”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177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2575" y="0"/>
            <a:ext cx="9799637" cy="833215"/>
          </a:xfrm>
          <a:solidFill>
            <a:srgbClr val="FFC000"/>
          </a:solidFill>
        </p:spPr>
        <p:txBody>
          <a:bodyPr>
            <a:noAutofit/>
          </a:bodyPr>
          <a:lstStyle/>
          <a:p>
            <a:pPr lvl="0" algn="ctr">
              <a:spcBef>
                <a:spcPts val="600"/>
              </a:spcBef>
              <a:spcAft>
                <a:spcPts val="600"/>
              </a:spcAft>
            </a:pPr>
            <a:r>
              <a:rPr kumimoji="0" lang="ro-MD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Sarcinile Întrunirii</a:t>
            </a:r>
            <a:r>
              <a:rPr lang="ru-RU" sz="1900" b="1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/>
            </a:r>
            <a:br>
              <a:rPr lang="ru-RU" sz="1900" b="1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</a:br>
            <a:r>
              <a:rPr lang="ru-RU" sz="2800" b="1" dirty="0"/>
              <a:t/>
            </a:r>
            <a:br>
              <a:rPr lang="ru-RU" sz="2800" b="1" dirty="0"/>
            </a:b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8125" y="833215"/>
            <a:ext cx="11953875" cy="6100985"/>
          </a:xfrm>
        </p:spPr>
        <p:txBody>
          <a:bodyPr>
            <a:normAutofit fontScale="77500" lnSpcReduction="20000"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400"/>
              <a:buFont typeface="+mj-lt"/>
              <a:buAutoNum type="arabicPeriod"/>
              <a:tabLst>
                <a:tab pos="457200" algn="l"/>
              </a:tabLst>
            </a:pPr>
            <a:r>
              <a:rPr lang="ro-RO" sz="4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o-MD" sz="4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o-MD" sz="4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o-MD" sz="4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1.) </a:t>
            </a:r>
            <a:r>
              <a:rPr lang="ro-MD" sz="4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Identificarea Problemelor </a:t>
            </a:r>
            <a:r>
              <a:rPr lang="ro-MD" sz="4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cu care se confruntă întreprinderile agroindustriale din raion la Capitolul resurse umane  și cauzelor acestora;</a:t>
            </a:r>
            <a:br>
              <a:rPr lang="ro-MD" sz="4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o-MD" sz="4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2.) Formularea Sarcinilor conlucrării instituțiilor interesate nivel local în soluționarea problemelor identificate;</a:t>
            </a:r>
            <a:br>
              <a:rPr lang="ro-MD" sz="4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o-MD" sz="4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3.) Înaintarea propunerilor în adresa Instituțiilor interesate de nivel Republican pentru elucidarea lor la Masa Rotundă din 26 iulie 2023.</a:t>
            </a:r>
            <a:br>
              <a:rPr lang="ro-MD" sz="4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o-MD" sz="4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4.) Adoptarea Declarației de Intenție dec organizarea Școlii Mecanizatorilor ai Raionului Cahul</a:t>
            </a:r>
            <a:br>
              <a:rPr lang="ro-MD" sz="4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o-MD" sz="4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5.) Actualizarea funcționării Consiliului Raional AgroindVET Cahul.</a:t>
            </a:r>
            <a:r>
              <a:rPr lang="ro-MD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91738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6850" y="71660"/>
            <a:ext cx="10531186" cy="1604740"/>
          </a:xfrm>
        </p:spPr>
        <p:txBody>
          <a:bodyPr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lang="ro-RO" sz="3200" b="1" u="sng" dirty="0"/>
              <a:t>Realizarea Programului </a:t>
            </a:r>
            <a:r>
              <a:rPr lang="ro-RO" sz="3200" b="1" dirty="0"/>
              <a:t>BLOCUL Nr I Probleme,</a:t>
            </a:r>
            <a:br>
              <a:rPr lang="ro-RO" sz="3200" b="1" dirty="0"/>
            </a:br>
            <a:r>
              <a:rPr lang="ro-RO" sz="3200" b="1" dirty="0"/>
              <a:t>Acțiuni, Eșecuri, Cauze , noi Căutări /Intenții , Propuneri/Solicitări. </a:t>
            </a:r>
            <a:r>
              <a:rPr kumimoji="0" lang="ro-MD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Activități pe Grupuri .Însărcinări</a:t>
            </a:r>
            <a:br>
              <a:rPr kumimoji="0" lang="ro-MD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r>
              <a:rPr lang="ru-RU" sz="19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/>
            </a:r>
            <a:br>
              <a:rPr lang="ru-RU" sz="19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851" y="1676400"/>
            <a:ext cx="11868149" cy="5181600"/>
          </a:xfrm>
        </p:spPr>
        <p:txBody>
          <a:bodyPr>
            <a:normAutofit fontScale="25000" lnSpcReduction="20000"/>
          </a:bodyPr>
          <a:lstStyle/>
          <a:p>
            <a:pPr marL="0" lvl="0" indent="0">
              <a:lnSpc>
                <a:spcPct val="120000"/>
              </a:lnSpc>
              <a:spcBef>
                <a:spcPts val="0"/>
              </a:spcBef>
              <a:buSzPts val="1400"/>
              <a:buNone/>
              <a:tabLst>
                <a:tab pos="457200" algn="l"/>
              </a:tabLst>
            </a:pPr>
            <a:r>
              <a:rPr lang="ro-RO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en-US" sz="9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Identificați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principalele</a:t>
            </a:r>
            <a:r>
              <a:rPr lang="en-US" sz="9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probleme</a:t>
            </a:r>
            <a:r>
              <a:rPr lang="en-US" sz="9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-tip 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cu care se </a:t>
            </a:r>
            <a:r>
              <a:rPr lang="en-US" sz="9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confruntă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întreprinderile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sectorului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agroindustrial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9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raionul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Cahul la </a:t>
            </a:r>
            <a:r>
              <a:rPr lang="en-US" sz="9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capitolul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Asigurarea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lor cu </a:t>
            </a:r>
            <a:r>
              <a:rPr lang="en-US" sz="9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Forță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9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muncă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calificată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9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SzPts val="1400"/>
              <a:buNone/>
              <a:tabLst>
                <a:tab pos="678815" algn="l"/>
              </a:tabLst>
            </a:pPr>
            <a:r>
              <a:rPr lang="ro-RO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Care sunt </a:t>
            </a:r>
            <a:r>
              <a:rPr lang="en-US" sz="9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cauzele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problemelor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identificate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9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SzPts val="1400"/>
              <a:buNone/>
              <a:tabLst>
                <a:tab pos="678815" algn="l"/>
              </a:tabLst>
            </a:pPr>
            <a:r>
              <a:rPr lang="ro-RO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 se </a:t>
            </a:r>
            <a:r>
              <a:rPr lang="en-US" sz="9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întreprinde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9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9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n-US" sz="9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către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cine </a:t>
            </a:r>
            <a:r>
              <a:rPr lang="en-US" sz="9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ameliorarea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situației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date? Ce </a:t>
            </a:r>
            <a:r>
              <a:rPr lang="en-US" sz="9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funcționează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nu </a:t>
            </a:r>
            <a:r>
              <a:rPr lang="en-US" sz="9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așa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9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SzPts val="1400"/>
              <a:buNone/>
              <a:tabLst>
                <a:tab pos="678815" algn="l"/>
              </a:tabLst>
            </a:pPr>
            <a:r>
              <a:rPr lang="ro-RO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en-US" sz="9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Enumerați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propunerile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grupului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adresate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Angajatorilor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Sindicatelor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9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sz="9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întreprinderi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Instituțiilor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interesate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9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Raion</a:t>
            </a:r>
            <a:r>
              <a:rPr lang="en-US" sz="96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9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Administrației</a:t>
            </a:r>
            <a:r>
              <a:rPr lang="en-US" sz="9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Publice</a:t>
            </a:r>
            <a:r>
              <a:rPr lang="en-US" sz="9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Locale, </a:t>
            </a:r>
            <a:r>
              <a:rPr lang="en-US" sz="9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Instituțiile</a:t>
            </a:r>
            <a:r>
              <a:rPr lang="en-US" sz="9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9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AgroindVET</a:t>
            </a:r>
            <a:r>
              <a:rPr lang="en-US" sz="9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”,  AROFM, CCI</a:t>
            </a:r>
            <a:r>
              <a:rPr lang="en-US" sz="96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6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endParaRPr lang="ru-RU" sz="9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SzPts val="1400"/>
              <a:buNone/>
              <a:tabLst>
                <a:tab pos="678815" algn="l"/>
              </a:tabLst>
            </a:pPr>
            <a:r>
              <a:rPr lang="ro-RO" sz="9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en-US" sz="9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Punctați</a:t>
            </a:r>
            <a:r>
              <a:rPr lang="en-US" sz="9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propunerile</a:t>
            </a:r>
            <a:r>
              <a:rPr lang="en-US" sz="96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doleanțele</a:t>
            </a:r>
            <a:r>
              <a:rPr lang="en-US" sz="9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9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subiectul</a:t>
            </a:r>
            <a:r>
              <a:rPr lang="en-US" sz="9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</a:t>
            </a:r>
            <a:r>
              <a:rPr lang="en-US" sz="9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adresat</a:t>
            </a:r>
            <a:r>
              <a:rPr lang="en-US" sz="9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Ministerelor,FNSAA</a:t>
            </a:r>
            <a:r>
              <a:rPr lang="en-US" sz="9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Agroindsind</a:t>
            </a:r>
            <a:r>
              <a:rPr lang="en-US" sz="9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FNPAIA</a:t>
            </a:r>
            <a:r>
              <a:rPr lang="en-US" sz="96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ANOFM</a:t>
            </a:r>
            <a:r>
              <a:rPr lang="en-US" sz="9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CCI, </a:t>
            </a:r>
            <a:r>
              <a:rPr lang="en-US" sz="9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Comisiilor</a:t>
            </a:r>
            <a:r>
              <a:rPr lang="en-US" sz="9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Parlamentare</a:t>
            </a:r>
            <a:r>
              <a:rPr lang="en-US" sz="96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etc.</a:t>
            </a:r>
            <a:r>
              <a:rPr lang="en-US" sz="9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Notă:1</a:t>
            </a:r>
            <a:r>
              <a:rPr lang="en-US" sz="9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.Timpul </a:t>
            </a:r>
            <a:r>
              <a:rPr lang="en-US" sz="9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discuție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formularea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răspunsurilor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40 min.</a:t>
            </a:r>
            <a:r>
              <a:rPr lang="en-US" sz="9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Prezentarea </a:t>
            </a:r>
            <a:r>
              <a:rPr lang="en-US" sz="9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răspunsurilor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9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către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fiecare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grup</a:t>
            </a:r>
            <a:r>
              <a:rPr lang="en-US" sz="9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5-7 min.</a:t>
            </a:r>
            <a:endParaRPr lang="ru-RU" sz="9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o-RO" sz="9600" dirty="0"/>
              <a:t>Finalități-Rezumat/concluzii și Lista Propunerilor/Solicitărilor</a:t>
            </a:r>
          </a:p>
          <a:p>
            <a:pPr lvl="0"/>
            <a:endParaRPr lang="ru-RU" sz="3100" dirty="0"/>
          </a:p>
        </p:txBody>
      </p:sp>
    </p:spTree>
    <p:extLst>
      <p:ext uri="{BB962C8B-B14F-4D97-AF65-F5344CB8AC3E}">
        <p14:creationId xmlns:p14="http://schemas.microsoft.com/office/powerpoint/2010/main" val="653888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6850" y="71660"/>
            <a:ext cx="10531186" cy="1604740"/>
          </a:xfrm>
        </p:spPr>
        <p:txBody>
          <a:bodyPr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lang="ro-RO" sz="3200" b="1" u="sng" dirty="0"/>
              <a:t>Realizarea Programului </a:t>
            </a:r>
            <a:r>
              <a:rPr lang="ro-RO" sz="3200" b="1" dirty="0"/>
              <a:t>BLOCUL Nr II </a:t>
            </a:r>
            <a:r>
              <a:rPr kumimoji="0" lang="ro-MD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Adoptarea Declarației de Intenție de instituire Școlii Mecanizatorilor ai Raionului Cahul(Activități pe grupuri)</a:t>
            </a:r>
            <a:r>
              <a:rPr kumimoji="0" lang="ro-MD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/>
            </a:r>
            <a:br>
              <a:rPr kumimoji="0" lang="ro-MD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r>
              <a:rPr lang="ru-RU" sz="19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/>
            </a:r>
            <a:br>
              <a:rPr lang="ru-RU" sz="19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851" y="2228850"/>
            <a:ext cx="11868149" cy="4629150"/>
          </a:xfrm>
        </p:spPr>
        <p:txBody>
          <a:bodyPr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825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lang="ro-MD" sz="3000" b="1" u="sng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Prezentarea/Examinarea/Completarea  </a:t>
            </a:r>
            <a:r>
              <a:rPr lang="ro-MD" sz="3000" b="1" u="sng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Conceptului</a:t>
            </a:r>
            <a:r>
              <a:rPr kumimoji="0" lang="ro-MD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Școlii </a:t>
            </a:r>
            <a:r>
              <a:rPr kumimoji="0" lang="ro-MD" sz="3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Mecanizatorilor</a:t>
            </a:r>
            <a:r>
              <a:rPr lang="ro-MD" sz="3000" b="1" u="sng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o-MD" sz="3000" b="1" u="sng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825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ro-MD" sz="30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Examinarea/Completarea textului</a:t>
            </a:r>
            <a:r>
              <a:rPr kumimoji="0" lang="ro-MD" sz="3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ro-MD" sz="3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Declarației de Intenție dec organizarea Școlii Mecanizatorilor ai Raionului Cahul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825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ro-MD" sz="3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Adoptarea/semnarea </a:t>
            </a:r>
            <a:r>
              <a:rPr kumimoji="0" lang="ro-MD" sz="3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Declarației </a:t>
            </a:r>
            <a:r>
              <a:rPr kumimoji="0" lang="ro-MD" sz="3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de Intenție </a:t>
            </a:r>
            <a:r>
              <a:rPr kumimoji="0" lang="ro-MD" sz="3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de organizare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ro-MD" sz="3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a </a:t>
            </a:r>
            <a:r>
              <a:rPr kumimoji="0" lang="ro-MD" sz="3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Școlii Mecanizatorilor ai Raionului Cahul</a:t>
            </a:r>
            <a:endParaRPr lang="ru-RU" sz="3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/>
            <a:endParaRPr lang="ru-RU" sz="3100" dirty="0"/>
          </a:p>
        </p:txBody>
      </p:sp>
    </p:spTree>
    <p:extLst>
      <p:ext uri="{BB962C8B-B14F-4D97-AF65-F5344CB8AC3E}">
        <p14:creationId xmlns:p14="http://schemas.microsoft.com/office/powerpoint/2010/main" val="1048717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349" y="71660"/>
            <a:ext cx="11610975" cy="709390"/>
          </a:xfrm>
        </p:spPr>
        <p:txBody>
          <a:bodyPr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kumimoji="0" lang="ro-MD" sz="30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Prezentarea/Conceptului</a:t>
            </a:r>
            <a:r>
              <a:rPr kumimoji="0" lang="ro-MD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Școlii Mecanizatorilor</a:t>
            </a:r>
            <a:r>
              <a:rPr kumimoji="0" lang="ro-MD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/>
            </a:r>
            <a:br>
              <a:rPr kumimoji="0" lang="ro-MD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r>
              <a:rPr lang="ru-RU" sz="19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/>
            </a:r>
            <a:br>
              <a:rPr lang="ru-RU" sz="19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851" y="781050"/>
            <a:ext cx="11868149" cy="4629150"/>
          </a:xfrm>
        </p:spPr>
        <p:txBody>
          <a:bodyPr>
            <a:normAutofit fontScale="25000" lnSpcReduction="20000"/>
          </a:bodyPr>
          <a:lstStyle/>
          <a:p>
            <a:pPr>
              <a:spcAft>
                <a:spcPts val="825"/>
              </a:spcAft>
            </a:pPr>
            <a:r>
              <a:rPr lang="ro-MD" sz="9600" b="1" u="sng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Categoriile </a:t>
            </a:r>
            <a:r>
              <a:rPr lang="ro-MD" sz="9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 lucrători</a:t>
            </a:r>
            <a:r>
              <a:rPr lang="ro-MD" sz="9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încadrate în noțiunea  de Mecanizator utilizată în conceptul „Școala  Mecanizatorului AgroindVET Cahul</a:t>
            </a:r>
            <a:r>
              <a:rPr lang="ro-MD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”: Tractoriștii,  Conducătorii de Combine , mașini agricole și utilaje, etc </a:t>
            </a:r>
            <a:endParaRPr lang="ru-RU" sz="9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825"/>
              </a:spcAft>
            </a:pPr>
            <a:r>
              <a:rPr lang="ro-MD" sz="9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Definiție :</a:t>
            </a:r>
            <a:r>
              <a:rPr lang="ro-MD" sz="9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o-MD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Școala  Mecanizatorului AgroindVET Cahul, constituie - Sistemul de instruire anuală a Mecanizatorilor întreprinderilor agricole ,  creat și realizat  în conformitate cu prevederile  Codul Muncii RM Capitolul  Formare Profesională Continue a Salariaților , altor acte normative  corespunzătoare , desfășurat după un program special aprobat de către  Inspecția Muncii de stat .</a:t>
            </a:r>
            <a:endParaRPr lang="ru-RU" sz="9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825"/>
              </a:spcAft>
            </a:pPr>
            <a:r>
              <a:rPr lang="ro-MD" sz="9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Cursanții Școlii Mecanizatorului  : </a:t>
            </a:r>
            <a:r>
              <a:rPr lang="ro-MD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Mecanizatorii de la întreprinderile din raionul Cahul.</a:t>
            </a:r>
            <a:endParaRPr lang="ru-RU" sz="9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825"/>
              </a:spcAft>
            </a:pPr>
            <a:r>
              <a:rPr lang="ro-MD" sz="9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Managementul  Școlii Mecanizatorului –  Consiliul Director: </a:t>
            </a:r>
            <a:r>
              <a:rPr lang="ro-MD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Președintele UT,Patronatul Raional,Reprezentanții Ș.P.,CCI,AROFM,CCI, Direcției Agricole ;</a:t>
            </a:r>
            <a:endParaRPr lang="ru-RU" sz="9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825"/>
              </a:spcAft>
            </a:pPr>
            <a:r>
              <a:rPr lang="ro-MD" sz="9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Forma  de funcționare a</a:t>
            </a:r>
            <a:r>
              <a:rPr lang="ro-MD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o-MD" sz="9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Școlii Mecanizatorului –</a:t>
            </a:r>
            <a:r>
              <a:rPr lang="ro-MD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Cursuri/seminare   de formare/perfecționare/reciclare.</a:t>
            </a:r>
            <a:endParaRPr lang="ru-RU" sz="9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825"/>
              </a:spcAft>
            </a:pPr>
            <a:r>
              <a:rPr lang="ro-MD" sz="9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Cadrul Didactic al Cursurilor</a:t>
            </a:r>
            <a:r>
              <a:rPr lang="ro-MD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Specialiști în domeniu , care  posedă  Diploma/certificatul oficial respectiv.</a:t>
            </a:r>
            <a:endParaRPr lang="ru-RU" sz="9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/>
            <a:endParaRPr lang="ru-RU" sz="3100" dirty="0"/>
          </a:p>
        </p:txBody>
      </p:sp>
    </p:spTree>
    <p:extLst>
      <p:ext uri="{BB962C8B-B14F-4D97-AF65-F5344CB8AC3E}">
        <p14:creationId xmlns:p14="http://schemas.microsoft.com/office/powerpoint/2010/main" val="2777205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851" y="71660"/>
            <a:ext cx="11801473" cy="709390"/>
          </a:xfrm>
        </p:spPr>
        <p:txBody>
          <a:bodyPr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kumimoji="0" lang="ro-MD" sz="30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Continuarea Prezentării Conceptului</a:t>
            </a:r>
            <a:r>
              <a:rPr kumimoji="0" lang="ro-MD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Școlii Mecanizatorilor</a:t>
            </a:r>
            <a:r>
              <a:rPr kumimoji="0" lang="ro-MD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/>
            </a:r>
            <a:br>
              <a:rPr kumimoji="0" lang="ro-MD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r>
              <a:rPr lang="ru-RU" sz="19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/>
            </a:r>
            <a:br>
              <a:rPr lang="ru-RU" sz="19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875" y="781050"/>
            <a:ext cx="12049125" cy="6076950"/>
          </a:xfrm>
        </p:spPr>
        <p:txBody>
          <a:bodyPr>
            <a:normAutofit fontScale="25000" lnSpcReduction="20000"/>
          </a:bodyPr>
          <a:lstStyle/>
          <a:p>
            <a:pPr>
              <a:spcAft>
                <a:spcPts val="825"/>
              </a:spcAft>
            </a:pPr>
            <a:r>
              <a:rPr lang="ro-MD" sz="9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</a:t>
            </a:r>
            <a:r>
              <a:rPr kumimoji="0" lang="ro-MD" sz="1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Finanțator al Cadrului Didactic pentru Anul I al Cursului 2023</a:t>
            </a:r>
            <a:r>
              <a:rPr kumimoji="0" lang="ro-MD" sz="1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– Federația Naționala a Sindicatelor din Agricultură și Industria Alimentară.</a:t>
            </a:r>
            <a:endParaRPr kumimoji="0" lang="ru-RU" sz="1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825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ro-MD" sz="1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Asigurarea </a:t>
            </a:r>
            <a:r>
              <a:rPr kumimoji="0" lang="ro-MD" sz="1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logistică</a:t>
            </a:r>
            <a:r>
              <a:rPr kumimoji="0" lang="en-US" sz="1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o-MD" sz="1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</a:t>
            </a:r>
            <a:r>
              <a:rPr kumimoji="0" lang="ro-MD" sz="1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Sala de studii, rechizite, etc)-</a:t>
            </a:r>
            <a:r>
              <a:rPr kumimoji="0" lang="ro-MD" sz="1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Cooperarea instituțiilor interesate din raion și întreprinderile agricole vizate conform prevederilor Codului Muncii.</a:t>
            </a:r>
            <a:endParaRPr kumimoji="0" lang="ru-RU" sz="1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825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ro-MD" sz="1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Delegarea cursanților și asigurarea prezenței la  studii - Managerii Întreprinderilor care </a:t>
            </a:r>
            <a:r>
              <a:rPr kumimoji="0" lang="ro-MD" sz="1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i</a:t>
            </a:r>
            <a:r>
              <a:rPr kumimoji="0" lang="en-US" sz="1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</a:t>
            </a:r>
            <a:r>
              <a:rPr kumimoji="0" lang="ro-MD" sz="1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au delegat.</a:t>
            </a:r>
            <a:endParaRPr kumimoji="0" lang="ru-RU" sz="1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825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ro-MD" sz="1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La finalul cursurilor </a:t>
            </a:r>
            <a:r>
              <a:rPr kumimoji="0" lang="ro-MD" sz="1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absolvenții </a:t>
            </a:r>
            <a:r>
              <a:rPr kumimoji="0" lang="ro-MD" sz="1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vor primi certificatele oficiale </a:t>
            </a:r>
            <a:r>
              <a:rPr kumimoji="0" lang="ro-MD" sz="1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respective </a:t>
            </a:r>
            <a:endParaRPr kumimoji="0" lang="ru-RU" sz="1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lvl="0">
              <a:buClr>
                <a:srgbClr val="A53010"/>
              </a:buClr>
              <a:defRPr/>
            </a:pPr>
            <a:r>
              <a:rPr kumimoji="0" lang="ro-MD" sz="1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Primul Seminar -</a:t>
            </a:r>
            <a:r>
              <a:rPr kumimoji="0" lang="ro-MD" sz="1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o-MD" sz="1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Lansarea Cursului de instruire </a:t>
            </a:r>
            <a:r>
              <a:rPr kumimoji="0" lang="ro-MD" sz="1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anual </a:t>
            </a:r>
            <a:r>
              <a:rPr kumimoji="0" lang="ro-MD" sz="1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„Supravegherea </a:t>
            </a:r>
            <a:r>
              <a:rPr kumimoji="0" lang="ro-MD" sz="1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tehnică”</a:t>
            </a:r>
            <a:r>
              <a:rPr lang="ro-RO" sz="1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kumimoji="0" lang="ro-MD" sz="1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Notă: 1).</a:t>
            </a:r>
            <a:r>
              <a:rPr kumimoji="0" lang="ro-MD" sz="1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o-MD" sz="1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Primul ciclu </a:t>
            </a:r>
            <a:r>
              <a:rPr kumimoji="0" lang="ro-MD" sz="1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va fi </a:t>
            </a:r>
            <a:r>
              <a:rPr kumimoji="0" lang="ro-MD" sz="1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unul pilot</a:t>
            </a:r>
            <a:r>
              <a:rPr kumimoji="0" lang="ro-MD" sz="1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</a:t>
            </a:r>
            <a:r>
              <a:rPr kumimoji="0" lang="en-US" sz="1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o-MD" sz="1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După </a:t>
            </a:r>
            <a:r>
              <a:rPr kumimoji="0" lang="ro-MD" sz="1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care se vor face corectările de rigoare respective.</a:t>
            </a:r>
            <a:r>
              <a:rPr kumimoji="0" lang="ro-MD" sz="1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2).</a:t>
            </a:r>
            <a:r>
              <a:rPr kumimoji="0" lang="ro-MD" sz="1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Pentru asigurarea lansării și bunei funcționări </a:t>
            </a:r>
            <a:r>
              <a:rPr kumimoji="0" lang="ro-MD" sz="1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Școlii  Mecanizatorului AgroindVET Cahul se recomandă </a:t>
            </a:r>
            <a:r>
              <a:rPr lang="ro-MD" sz="112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Emiterea Declarației de pentru crearea Școlii </a:t>
            </a:r>
            <a:r>
              <a:rPr lang="ro-MD" sz="1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Mecanizatorului </a:t>
            </a:r>
            <a:r>
              <a:rPr lang="ro-MD" sz="112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AgroindVET </a:t>
            </a:r>
            <a:r>
              <a:rPr lang="ro-MD" sz="1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Cahul,</a:t>
            </a:r>
            <a:r>
              <a:rPr lang="en-US" sz="1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o-MD" sz="1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crearea </a:t>
            </a:r>
            <a:r>
              <a:rPr kumimoji="0" lang="ro-MD" sz="1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grupului de </a:t>
            </a:r>
            <a:r>
              <a:rPr kumimoji="0" lang="ro-MD" sz="1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inițiativă</a:t>
            </a:r>
            <a:r>
              <a:rPr kumimoji="0" lang="en-US" sz="1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o-MD" sz="1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</a:t>
            </a:r>
            <a:r>
              <a:rPr kumimoji="0" lang="ro-MD" sz="1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ulterior Consiliul Director</a:t>
            </a:r>
            <a:r>
              <a:rPr kumimoji="0" lang="ro-MD" sz="1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)</a:t>
            </a:r>
            <a:r>
              <a:rPr kumimoji="0" lang="ro-MD" sz="1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ro-MD" sz="1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colectarea semnăturilor respective și efectuarea altor măsuri organizatorice importante.3</a:t>
            </a:r>
            <a:r>
              <a:rPr kumimoji="0" lang="ro-MD" sz="1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.Lansarea cursului pilot.</a:t>
            </a:r>
            <a:endParaRPr kumimoji="0" lang="ru-RU" sz="1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825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ro-MD" sz="1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Elaborat Leonard Palii 06.07.2023</a:t>
            </a:r>
            <a:endParaRPr kumimoji="0" lang="ru-RU" sz="1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lvl="0"/>
            <a:endParaRPr lang="ru-RU" sz="3100" dirty="0"/>
          </a:p>
        </p:txBody>
      </p:sp>
    </p:spTree>
    <p:extLst>
      <p:ext uri="{BB962C8B-B14F-4D97-AF65-F5344CB8AC3E}">
        <p14:creationId xmlns:p14="http://schemas.microsoft.com/office/powerpoint/2010/main" val="2307853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6850" y="71660"/>
            <a:ext cx="10531186" cy="1604740"/>
          </a:xfrm>
        </p:spPr>
        <p:txBody>
          <a:bodyPr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lang="ro-RO" sz="3200" b="1" dirty="0"/>
              <a:t>Continuarea  BLOCULui  Nr II </a:t>
            </a:r>
            <a:r>
              <a:rPr kumimoji="0" lang="ro-MD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Adoptarea Declarației de Intenție dec organizarea Școlii Mecanizatorilor ai Raionului Cahul(Activități pe grupuri.)</a:t>
            </a:r>
            <a:r>
              <a:rPr kumimoji="0" lang="ro-MD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/>
            </a:r>
            <a:br>
              <a:rPr kumimoji="0" lang="ro-MD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r>
              <a:rPr lang="ru-RU" sz="19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/>
            </a:r>
            <a:br>
              <a:rPr lang="ru-RU" sz="19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851" y="2228850"/>
            <a:ext cx="11868149" cy="4629150"/>
          </a:xfrm>
        </p:spPr>
        <p:txBody>
          <a:bodyPr>
            <a:normAutofit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825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lang="ro-MD" sz="3000" b="1" u="sng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Examinarea/Completarea Conceptului</a:t>
            </a:r>
            <a:r>
              <a:rPr kumimoji="0" lang="ro-MD" sz="3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</a:t>
            </a:r>
            <a:r>
              <a:rPr kumimoji="0" lang="ro-MD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Școlii Mecanizatorilor (activități în </a:t>
            </a:r>
            <a:r>
              <a:rPr kumimoji="0" lang="ro-MD" sz="3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Grupuri,</a:t>
            </a:r>
            <a:r>
              <a:rPr kumimoji="0" lang="en-US" sz="3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</a:t>
            </a:r>
            <a:r>
              <a:rPr kumimoji="0" lang="ro-MD" sz="3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prezentarea </a:t>
            </a:r>
            <a:r>
              <a:rPr kumimoji="0" lang="ro-MD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și finalizarea textului)</a:t>
            </a:r>
            <a:r>
              <a:rPr lang="ro-MD" sz="3000" b="1" u="sng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825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ro-MD" sz="30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Examinarea/Completarea </a:t>
            </a:r>
            <a:r>
              <a:rPr kumimoji="0" lang="ro-MD" sz="30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textului</a:t>
            </a:r>
            <a:r>
              <a:rPr kumimoji="0" lang="ro-MD" sz="3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Declarației de Intenție </a:t>
            </a:r>
            <a:r>
              <a:rPr kumimoji="0" lang="ro-MD" sz="3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de organizare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ro-MD" sz="3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a </a:t>
            </a:r>
            <a:r>
              <a:rPr kumimoji="0" lang="ro-MD" sz="3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Școlii Mecanizatorilor ai Raionului Cahul</a:t>
            </a:r>
            <a:r>
              <a:rPr kumimoji="0" lang="ro-MD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(activități în </a:t>
            </a:r>
            <a:r>
              <a:rPr kumimoji="0" lang="ro-MD" sz="3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Grupuri,</a:t>
            </a:r>
            <a:r>
              <a:rPr kumimoji="0" lang="en-US" sz="3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ro-MD" sz="3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prezentarea </a:t>
            </a:r>
            <a:r>
              <a:rPr kumimoji="0" lang="ro-MD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și finalizarea textului)</a:t>
            </a:r>
            <a:r>
              <a:rPr kumimoji="0" lang="ro-MD" sz="30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.</a:t>
            </a:r>
            <a:endParaRPr kumimoji="0" lang="ro-MD" sz="3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825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ro-MD" sz="3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Adoptarea/semnarea </a:t>
            </a:r>
            <a:r>
              <a:rPr kumimoji="0" lang="ro-MD" sz="3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Declarației </a:t>
            </a:r>
            <a:r>
              <a:rPr kumimoji="0" lang="ro-MD" sz="3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de Intenție </a:t>
            </a:r>
            <a:r>
              <a:rPr kumimoji="0" lang="ro-MD" sz="3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de </a:t>
            </a:r>
            <a:r>
              <a:rPr kumimoji="0" lang="ro-MD" sz="3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organizarea Școlii Mecanizatorilor ai Raionului Cahul</a:t>
            </a:r>
            <a:endParaRPr lang="ru-RU" sz="3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/>
            <a:r>
              <a:rPr kumimoji="0" lang="ro-MD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Notă: timp 30 min</a:t>
            </a:r>
            <a:endParaRPr lang="ru-RU" sz="3100" dirty="0"/>
          </a:p>
        </p:txBody>
      </p:sp>
    </p:spTree>
    <p:extLst>
      <p:ext uri="{BB962C8B-B14F-4D97-AF65-F5344CB8AC3E}">
        <p14:creationId xmlns:p14="http://schemas.microsoft.com/office/powerpoint/2010/main" val="1045295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6850" y="71660"/>
            <a:ext cx="10531186" cy="1604740"/>
          </a:xfrm>
        </p:spPr>
        <p:txBody>
          <a:bodyPr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lang="ro-RO" sz="3200" b="1" u="sng" dirty="0"/>
              <a:t>Realizarea Programului </a:t>
            </a:r>
            <a:r>
              <a:rPr lang="ro-RO" sz="3200" b="1" dirty="0"/>
              <a:t>BLOCUL Nr III Actualizarea </a:t>
            </a:r>
            <a:r>
              <a:rPr lang="ro-MD" sz="3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funcționării Consiliului Raional AgroindVET Cahul.</a:t>
            </a:r>
            <a:r>
              <a:rPr kumimoji="0" lang="ro-MD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/>
            </a:r>
            <a:br>
              <a:rPr kumimoji="0" lang="ro-MD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r>
              <a:rPr lang="ru-RU" sz="19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/>
            </a:r>
            <a:br>
              <a:rPr lang="ru-RU" sz="19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851" y="1676400"/>
            <a:ext cx="11868149" cy="5181600"/>
          </a:xfrm>
        </p:spPr>
        <p:txBody>
          <a:bodyPr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825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lang="ro-MD" sz="3000" b="1" u="sng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Prezentarea C.S.AgroindVET.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825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ro-MD" sz="30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Prezentarea </a:t>
            </a:r>
            <a:r>
              <a:rPr kumimoji="0" lang="ro-MD" sz="30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Conceptului </a:t>
            </a:r>
            <a:r>
              <a:rPr kumimoji="0" lang="ro-MD" sz="30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Consiliului Raional S.AgroindVET.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825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lang="ro-MD" sz="3000" b="1" u="sng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Examinarea </a:t>
            </a:r>
            <a:r>
              <a:rPr lang="ro-MD" sz="3000" b="1" u="sng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chestiunii</a:t>
            </a:r>
            <a:r>
              <a:rPr kumimoji="0" lang="ro-RO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 </a:t>
            </a:r>
            <a:r>
              <a:rPr kumimoji="0" lang="ro-RO" sz="32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Actualizarii </a:t>
            </a:r>
            <a:r>
              <a:rPr kumimoji="0" lang="ro-MD" sz="3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funcționării </a:t>
            </a:r>
            <a:r>
              <a:rPr kumimoji="0" lang="ro-MD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Consiliului Raional AgroindVET Cahul.</a:t>
            </a:r>
            <a:r>
              <a:rPr lang="ro-MD" sz="30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Desemnarea Coordonatorului.Schițarea pașilor ulteriori.</a:t>
            </a:r>
            <a:endParaRPr lang="ro-MD" sz="3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825"/>
              </a:spcAft>
            </a:pPr>
            <a:endParaRPr lang="ru-RU" sz="3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/>
            <a:endParaRPr lang="ru-RU" sz="3100" dirty="0"/>
          </a:p>
        </p:txBody>
      </p:sp>
    </p:spTree>
    <p:extLst>
      <p:ext uri="{BB962C8B-B14F-4D97-AF65-F5344CB8AC3E}">
        <p14:creationId xmlns:p14="http://schemas.microsoft.com/office/powerpoint/2010/main" val="5933700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moldova\Desktop\Logo AgroindVET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725" y="0"/>
            <a:ext cx="5942275" cy="328591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1270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743702" y="6096978"/>
            <a:ext cx="8915399" cy="571808"/>
          </a:xfrm>
        </p:spPr>
        <p:txBody>
          <a:bodyPr/>
          <a:lstStyle/>
          <a:p>
            <a:pPr algn="ctr"/>
            <a:r>
              <a:rPr lang="ro-MD" dirty="0"/>
              <a:t>        CHIȘINĂU 2023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FD86B1D-EB6F-467D-AC22-93856ECD2D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677" y="104775"/>
            <a:ext cx="6082724" cy="3212327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DF525071-0459-4666-B5F8-8C5707D20E50}"/>
              </a:ext>
            </a:extLst>
          </p:cNvPr>
          <p:cNvSpPr/>
          <p:nvPr/>
        </p:nvSpPr>
        <p:spPr>
          <a:xfrm>
            <a:off x="1743702" y="3572088"/>
            <a:ext cx="10448298" cy="283802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EVALUAREA Întrunirii și schițarea pașilor ulteriori.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0DDF10AE-F4D0-4BA1-9A92-632827B58C16}"/>
              </a:ext>
            </a:extLst>
          </p:cNvPr>
          <p:cNvSpPr/>
          <p:nvPr/>
        </p:nvSpPr>
        <p:spPr>
          <a:xfrm>
            <a:off x="118677" y="1695450"/>
            <a:ext cx="6131047" cy="16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                ÎNTRUNIRE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FNSAA,C.S.AgroindVET,Parteneriat Social Agroindustrial  CAHUL  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6805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188" y="4991100"/>
            <a:ext cx="11744325" cy="176212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ro-MD" sz="6000" dirty="0"/>
          </a:p>
          <a:p>
            <a:pPr marL="0" indent="0" algn="ctr">
              <a:buNone/>
            </a:pPr>
            <a:r>
              <a:rPr lang="ro-MD" sz="6000" dirty="0"/>
              <a:t>Vă mulțumim!!!</a:t>
            </a:r>
            <a:endParaRPr lang="ru-RU" sz="6000" dirty="0"/>
          </a:p>
        </p:txBody>
      </p:sp>
      <p:pic>
        <p:nvPicPr>
          <p:cNvPr id="4" name="Рисунок 3" descr="C:\Users\moldova\Desktop\Logo AgroindVET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49" y="-1"/>
            <a:ext cx="5238749" cy="175260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1270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B894C4E-7E1F-43D7-A9D7-FBB590EF55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-1"/>
            <a:ext cx="6953248" cy="342900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4A2DE53-6018-46CF-85C1-5FB5D3C557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87" y="1752601"/>
            <a:ext cx="12101513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700496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1057</TotalTime>
  <Words>391</Words>
  <Application>Microsoft Office PowerPoint</Application>
  <PresentationFormat>Широкоэкранный</PresentationFormat>
  <Paragraphs>63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Century Gothic</vt:lpstr>
      <vt:lpstr>Times New Roman</vt:lpstr>
      <vt:lpstr>Wingdings 3</vt:lpstr>
      <vt:lpstr>Легкий дым</vt:lpstr>
      <vt:lpstr>Презентация PowerPoint</vt:lpstr>
      <vt:lpstr>Cuvînt ântroductiv  - Adresarea Președintelui FNSAA  </vt:lpstr>
      <vt:lpstr>Continuarea textului Adresarea Președintelui FNSAA  </vt:lpstr>
      <vt:lpstr>Finalul  textului Adresarea Președintelui FNSAA  </vt:lpstr>
      <vt:lpstr>Sarcinile Întrunirii  </vt:lpstr>
      <vt:lpstr>Realizarea Programului BLOCUL Nr I Probleme, Acțiuni, Eșecuri, Cauze , noi Căutări /Intenții , Propuneri/Solicitări. Activități pe Grupuri .Însărcinări   </vt:lpstr>
      <vt:lpstr>Realizarea Programului BLOCUL Nr II Adoptarea Declarației de Intenție de instituire Școlii Mecanizatorilor ai Raionului Cahul(Activități pe grupuri)   </vt:lpstr>
      <vt:lpstr>Prezentarea/Conceptului Școlii Mecanizatorilor   </vt:lpstr>
      <vt:lpstr>Continuarea Prezentării Conceptului Școlii Mecanizatorilor   </vt:lpstr>
      <vt:lpstr>Continuarea  BLOCULui  Nr II Adoptarea Declarației de Intenție dec organizarea Școlii Mecanizatorilor ai Raionului Cahul(Activități pe grupuri.)   </vt:lpstr>
      <vt:lpstr>Realizarea Programului BLOCUL Nr III Actualizarea funcționării Consiliului Raional AgroindVET Cahul.  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Raport activitate</dc:title>
  <dc:creator>moldova</dc:creator>
  <cp:lastModifiedBy>корина</cp:lastModifiedBy>
  <cp:revision>99</cp:revision>
  <dcterms:created xsi:type="dcterms:W3CDTF">2019-12-02T07:17:48Z</dcterms:created>
  <dcterms:modified xsi:type="dcterms:W3CDTF">2023-07-10T13:29:07Z</dcterms:modified>
</cp:coreProperties>
</file>