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965" r:id="rId1"/>
  </p:sldMasterIdLst>
  <p:notesMasterIdLst>
    <p:notesMasterId r:id="rId18"/>
  </p:notesMasterIdLst>
  <p:handoutMasterIdLst>
    <p:handoutMasterId r:id="rId19"/>
  </p:handoutMasterIdLst>
  <p:sldIdLst>
    <p:sldId id="397" r:id="rId2"/>
    <p:sldId id="535" r:id="rId3"/>
    <p:sldId id="536" r:id="rId4"/>
    <p:sldId id="537" r:id="rId5"/>
    <p:sldId id="521" r:id="rId6"/>
    <p:sldId id="520" r:id="rId7"/>
    <p:sldId id="522" r:id="rId8"/>
    <p:sldId id="525" r:id="rId9"/>
    <p:sldId id="523" r:id="rId10"/>
    <p:sldId id="492" r:id="rId11"/>
    <p:sldId id="474" r:id="rId12"/>
    <p:sldId id="534" r:id="rId13"/>
    <p:sldId id="495" r:id="rId14"/>
    <p:sldId id="527" r:id="rId15"/>
    <p:sldId id="528" r:id="rId16"/>
    <p:sldId id="440" r:id="rId17"/>
  </p:sldIdLst>
  <p:sldSz cx="16256000" cy="9144000"/>
  <p:notesSz cx="6735763" cy="98663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700" kern="1200">
        <a:solidFill>
          <a:srgbClr val="000000"/>
        </a:solidFill>
        <a:latin typeface="Gill Sans"/>
        <a:ea typeface="ヒラギノ角ゴ ProN W3"/>
        <a:cs typeface="ヒラギノ角ゴ ProN W3"/>
        <a:sym typeface="Gill Sans"/>
      </a:defRPr>
    </a:lvl1pPr>
    <a:lvl2pPr marL="457200" algn="l" rtl="0" fontAlgn="base">
      <a:spcBef>
        <a:spcPct val="0"/>
      </a:spcBef>
      <a:spcAft>
        <a:spcPct val="0"/>
      </a:spcAft>
      <a:defRPr sz="3700" kern="1200">
        <a:solidFill>
          <a:srgbClr val="000000"/>
        </a:solidFill>
        <a:latin typeface="Gill Sans"/>
        <a:ea typeface="ヒラギノ角ゴ ProN W3"/>
        <a:cs typeface="ヒラギノ角ゴ ProN W3"/>
        <a:sym typeface="Gill Sans"/>
      </a:defRPr>
    </a:lvl2pPr>
    <a:lvl3pPr marL="914397" algn="l" rtl="0" fontAlgn="base">
      <a:spcBef>
        <a:spcPct val="0"/>
      </a:spcBef>
      <a:spcAft>
        <a:spcPct val="0"/>
      </a:spcAft>
      <a:defRPr sz="3700" kern="1200">
        <a:solidFill>
          <a:srgbClr val="000000"/>
        </a:solidFill>
        <a:latin typeface="Gill Sans"/>
        <a:ea typeface="ヒラギノ角ゴ ProN W3"/>
        <a:cs typeface="ヒラギノ角ゴ ProN W3"/>
        <a:sym typeface="Gill Sans"/>
      </a:defRPr>
    </a:lvl3pPr>
    <a:lvl4pPr marL="1371597" algn="l" rtl="0" fontAlgn="base">
      <a:spcBef>
        <a:spcPct val="0"/>
      </a:spcBef>
      <a:spcAft>
        <a:spcPct val="0"/>
      </a:spcAft>
      <a:defRPr sz="3700" kern="1200">
        <a:solidFill>
          <a:srgbClr val="000000"/>
        </a:solidFill>
        <a:latin typeface="Gill Sans"/>
        <a:ea typeface="ヒラギノ角ゴ ProN W3"/>
        <a:cs typeface="ヒラギノ角ゴ ProN W3"/>
        <a:sym typeface="Gill Sans"/>
      </a:defRPr>
    </a:lvl4pPr>
    <a:lvl5pPr marL="1828797" algn="l" rtl="0" fontAlgn="base">
      <a:spcBef>
        <a:spcPct val="0"/>
      </a:spcBef>
      <a:spcAft>
        <a:spcPct val="0"/>
      </a:spcAft>
      <a:defRPr sz="3700" kern="1200">
        <a:solidFill>
          <a:srgbClr val="000000"/>
        </a:solidFill>
        <a:latin typeface="Gill Sans"/>
        <a:ea typeface="ヒラギノ角ゴ ProN W3"/>
        <a:cs typeface="ヒラギノ角ゴ ProN W3"/>
        <a:sym typeface="Gill Sans"/>
      </a:defRPr>
    </a:lvl5pPr>
    <a:lvl6pPr marL="2285996" algn="l" defTabSz="914397" rtl="0" eaLnBrk="1" latinLnBrk="0" hangingPunct="1">
      <a:defRPr sz="3700" kern="1200">
        <a:solidFill>
          <a:srgbClr val="000000"/>
        </a:solidFill>
        <a:latin typeface="Gill Sans"/>
        <a:ea typeface="ヒラギノ角ゴ ProN W3"/>
        <a:cs typeface="ヒラギノ角ゴ ProN W3"/>
        <a:sym typeface="Gill Sans"/>
      </a:defRPr>
    </a:lvl6pPr>
    <a:lvl7pPr marL="2743194" algn="l" defTabSz="914397" rtl="0" eaLnBrk="1" latinLnBrk="0" hangingPunct="1">
      <a:defRPr sz="3700" kern="1200">
        <a:solidFill>
          <a:srgbClr val="000000"/>
        </a:solidFill>
        <a:latin typeface="Gill Sans"/>
        <a:ea typeface="ヒラギノ角ゴ ProN W3"/>
        <a:cs typeface="ヒラギノ角ゴ ProN W3"/>
        <a:sym typeface="Gill Sans"/>
      </a:defRPr>
    </a:lvl7pPr>
    <a:lvl8pPr marL="3200394" algn="l" defTabSz="914397" rtl="0" eaLnBrk="1" latinLnBrk="0" hangingPunct="1">
      <a:defRPr sz="3700" kern="1200">
        <a:solidFill>
          <a:srgbClr val="000000"/>
        </a:solidFill>
        <a:latin typeface="Gill Sans"/>
        <a:ea typeface="ヒラギノ角ゴ ProN W3"/>
        <a:cs typeface="ヒラギノ角ゴ ProN W3"/>
        <a:sym typeface="Gill Sans"/>
      </a:defRPr>
    </a:lvl8pPr>
    <a:lvl9pPr marL="3657592" algn="l" defTabSz="914397" rtl="0" eaLnBrk="1" latinLnBrk="0" hangingPunct="1">
      <a:defRPr sz="3700" kern="1200">
        <a:solidFill>
          <a:srgbClr val="000000"/>
        </a:solidFill>
        <a:latin typeface="Gill Sans"/>
        <a:ea typeface="ヒラギノ角ゴ ProN W3"/>
        <a:cs typeface="ヒラギノ角ゴ ProN W3"/>
        <a:sym typeface="Gill San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3378CB"/>
    <a:srgbClr val="0000FF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26" autoAdjust="0"/>
    <p:restoredTop sz="87701" autoAdjust="0"/>
  </p:normalViewPr>
  <p:slideViewPr>
    <p:cSldViewPr>
      <p:cViewPr varScale="1">
        <p:scale>
          <a:sx n="61" d="100"/>
          <a:sy n="61" d="100"/>
        </p:scale>
        <p:origin x="426" y="42"/>
      </p:cViewPr>
      <p:guideLst>
        <p:guide orient="horz" pos="2880"/>
        <p:guide pos="5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925925925925923E-2"/>
          <c:y val="0.13482158480189976"/>
          <c:w val="0.94907407407407407"/>
          <c:h val="0.6506014873140857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Şomeri înregistraţi în sectorul agricol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solidFill>
                <a:schemeClr val="tx2"/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3591</c:v>
                </c:pt>
                <c:pt idx="1">
                  <c:v>3650</c:v>
                </c:pt>
                <c:pt idx="2">
                  <c:v>5169</c:v>
                </c:pt>
                <c:pt idx="3">
                  <c:v>4423</c:v>
                </c:pt>
                <c:pt idx="4">
                  <c:v>3717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420-4536-BCB8-CB9A90F17F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Şomeri plasaţi în sectorul agricol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1745</c:v>
                </c:pt>
                <c:pt idx="1">
                  <c:v>1397</c:v>
                </c:pt>
                <c:pt idx="2">
                  <c:v>909</c:v>
                </c:pt>
                <c:pt idx="3">
                  <c:v>1290</c:v>
                </c:pt>
                <c:pt idx="4">
                  <c:v>847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420-4536-BCB8-CB9A90F17F05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353778424"/>
        <c:axId val="353778816"/>
      </c:barChart>
      <c:catAx>
        <c:axId val="353778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dk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53778816"/>
        <c:crosses val="autoZero"/>
        <c:auto val="1"/>
        <c:lblAlgn val="ctr"/>
        <c:lblOffset val="100"/>
        <c:noMultiLvlLbl val="0"/>
      </c:catAx>
      <c:valAx>
        <c:axId val="353778816"/>
        <c:scaling>
          <c:orientation val="minMax"/>
          <c:max val="6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dk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53778424"/>
        <c:crosses val="autoZero"/>
        <c:crossBetween val="between"/>
        <c:majorUnit val="10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lt1"/>
    </a:solidFill>
    <a:ln w="12700" cap="flat" cmpd="sng" algn="ctr">
      <a:solidFill>
        <a:schemeClr val="dk1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925925925925923E-2"/>
          <c:y val="0.13482158480189976"/>
          <c:w val="0.94907407407407407"/>
          <c:h val="0.6506014873140857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Locuri vacante înregistrate în sectorul agricol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solidFill>
                <a:schemeClr val="tx2"/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4133</c:v>
                </c:pt>
                <c:pt idx="1">
                  <c:v>2843</c:v>
                </c:pt>
                <c:pt idx="2">
                  <c:v>1817</c:v>
                </c:pt>
                <c:pt idx="3">
                  <c:v>2710</c:v>
                </c:pt>
                <c:pt idx="4">
                  <c:v>3027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D1F-496B-B809-7C845CFB19E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Angajatori din sectorul agricol</c:v>
                </c:pt>
              </c:strCache>
            </c:strRef>
          </c:tx>
          <c:spPr>
            <a:solidFill>
              <a:srgbClr val="CC00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3.3950225088053312E-17"/>
                  <c:y val="1.027136438453667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3D1F-496B-B809-7C845CFB19E5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5.5555555555555558E-3"/>
                  <c:y val="1.201743849815372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3D1F-496B-B809-7C845CFB19E5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8518518518517841E-3"/>
                  <c:y val="9.5711553005026911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3D1F-496B-B809-7C845CFB19E5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8518518518518519E-3"/>
                  <c:y val="1.024600738467003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3D1F-496B-B809-7C845CFB19E5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851851851851716E-3"/>
                  <c:y val="1.0098313981938699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3D1F-496B-B809-7C845CFB19E5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418</c:v>
                </c:pt>
                <c:pt idx="1">
                  <c:v>333</c:v>
                </c:pt>
                <c:pt idx="2">
                  <c:v>209</c:v>
                </c:pt>
                <c:pt idx="3">
                  <c:v>283</c:v>
                </c:pt>
                <c:pt idx="4">
                  <c:v>214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D1F-496B-B809-7C845CFB19E5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354102672"/>
        <c:axId val="354103064"/>
      </c:barChart>
      <c:catAx>
        <c:axId val="354102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dk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54103064"/>
        <c:crosses val="autoZero"/>
        <c:auto val="1"/>
        <c:lblAlgn val="ctr"/>
        <c:lblOffset val="100"/>
        <c:noMultiLvlLbl val="0"/>
      </c:catAx>
      <c:valAx>
        <c:axId val="354103064"/>
        <c:scaling>
          <c:orientation val="minMax"/>
          <c:max val="5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dk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54102672"/>
        <c:crosses val="autoZero"/>
        <c:crossBetween val="between"/>
        <c:majorUnit val="10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lt1"/>
    </a:solidFill>
    <a:ln w="12700" cap="flat" cmpd="sng" algn="ctr">
      <a:solidFill>
        <a:schemeClr val="dk1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8650" cy="492967"/>
          </a:xfrm>
          <a:prstGeom prst="rect">
            <a:avLst/>
          </a:prstGeom>
        </p:spPr>
        <p:txBody>
          <a:bodyPr vert="horz" lIns="91172" tIns="45585" rIns="91172" bIns="45585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4946" y="1"/>
            <a:ext cx="2919734" cy="492967"/>
          </a:xfrm>
          <a:prstGeom prst="rect">
            <a:avLst/>
          </a:prstGeom>
        </p:spPr>
        <p:txBody>
          <a:bodyPr vert="horz" lIns="91172" tIns="45585" rIns="91172" bIns="45585" rtlCol="0"/>
          <a:lstStyle>
            <a:lvl1pPr algn="r">
              <a:defRPr sz="1200"/>
            </a:lvl1pPr>
          </a:lstStyle>
          <a:p>
            <a:pPr>
              <a:defRPr/>
            </a:pPr>
            <a:fld id="{1D26DC01-4883-433F-88AE-0B507B64195B}" type="datetimeFigureOut">
              <a:rPr lang="en-US"/>
              <a:pPr>
                <a:defRPr/>
              </a:pPr>
              <a:t>8/1/2023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371021"/>
            <a:ext cx="2918650" cy="492967"/>
          </a:xfrm>
          <a:prstGeom prst="rect">
            <a:avLst/>
          </a:prstGeom>
        </p:spPr>
        <p:txBody>
          <a:bodyPr vert="horz" lIns="91172" tIns="45585" rIns="91172" bIns="45585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4946" y="9371021"/>
            <a:ext cx="2919734" cy="492967"/>
          </a:xfrm>
          <a:prstGeom prst="rect">
            <a:avLst/>
          </a:prstGeom>
        </p:spPr>
        <p:txBody>
          <a:bodyPr vert="horz" lIns="91172" tIns="45585" rIns="91172" bIns="45585" rtlCol="0" anchor="b"/>
          <a:lstStyle>
            <a:lvl1pPr algn="r">
              <a:defRPr sz="1200"/>
            </a:lvl1pPr>
          </a:lstStyle>
          <a:p>
            <a:pPr>
              <a:defRPr/>
            </a:pPr>
            <a:fld id="{5317392F-08E0-42E3-BC46-5FDAFF4915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7798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8650" cy="492967"/>
          </a:xfrm>
          <a:prstGeom prst="rect">
            <a:avLst/>
          </a:prstGeom>
        </p:spPr>
        <p:txBody>
          <a:bodyPr vert="horz" lIns="91172" tIns="45585" rIns="91172" bIns="45585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946" y="1"/>
            <a:ext cx="2919734" cy="492967"/>
          </a:xfrm>
          <a:prstGeom prst="rect">
            <a:avLst/>
          </a:prstGeom>
        </p:spPr>
        <p:txBody>
          <a:bodyPr vert="horz" lIns="91172" tIns="45585" rIns="91172" bIns="45585" rtlCol="0"/>
          <a:lstStyle>
            <a:lvl1pPr algn="r">
              <a:defRPr sz="1200" smtClean="0"/>
            </a:lvl1pPr>
          </a:lstStyle>
          <a:p>
            <a:pPr>
              <a:defRPr/>
            </a:pPr>
            <a:fld id="{7A6054CE-E0D1-481B-89F4-D92CB9C7CF9C}" type="datetimeFigureOut">
              <a:rPr lang="en-US"/>
              <a:pPr>
                <a:defRPr/>
              </a:pPr>
              <a:t>8/1/2023</a:t>
            </a:fld>
            <a:endParaRPr lang="en-US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0963" y="739775"/>
            <a:ext cx="6573837" cy="3698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72" tIns="45585" rIns="91172" bIns="45585" rtlCol="0" anchor="ctr"/>
          <a:lstStyle/>
          <a:p>
            <a:pPr lvl="0"/>
            <a:endParaRPr lang="en-US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4118" y="4685512"/>
            <a:ext cx="5388610" cy="4441352"/>
          </a:xfrm>
          <a:prstGeom prst="rect">
            <a:avLst/>
          </a:prstGeom>
        </p:spPr>
        <p:txBody>
          <a:bodyPr vert="horz" lIns="91172" tIns="45585" rIns="91172" bIns="45585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en-US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1021"/>
            <a:ext cx="2918650" cy="492967"/>
          </a:xfrm>
          <a:prstGeom prst="rect">
            <a:avLst/>
          </a:prstGeom>
        </p:spPr>
        <p:txBody>
          <a:bodyPr vert="horz" lIns="91172" tIns="45585" rIns="91172" bIns="45585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946" y="9371021"/>
            <a:ext cx="2919734" cy="492967"/>
          </a:xfrm>
          <a:prstGeom prst="rect">
            <a:avLst/>
          </a:prstGeom>
        </p:spPr>
        <p:txBody>
          <a:bodyPr vert="horz" lIns="91172" tIns="45585" rIns="91172" bIns="45585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DD8A9454-24EF-49EE-AB08-1DF2EDA4F9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0650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4397" algn="l" rtl="0" fontAlgn="base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1597" algn="l" rtl="0" fontAlgn="base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8797" algn="l" rtl="0" fontAlgn="base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996" algn="l" defTabSz="9143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3194" algn="l" defTabSz="9143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200394" algn="l" defTabSz="9143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7592" algn="l" defTabSz="9143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“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8A9454-24EF-49EE-AB08-1DF2EDA4F9AA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9747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8A9454-24EF-49EE-AB08-1DF2EDA4F9AA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498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8A9454-24EF-49EE-AB08-1DF2EDA4F9AA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1101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8A9454-24EF-49EE-AB08-1DF2EDA4F9AA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7924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8A9454-24EF-49EE-AB08-1DF2EDA4F9AA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099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2840037"/>
            <a:ext cx="13817600" cy="1960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5181600"/>
            <a:ext cx="113792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52CA16-5F79-4604-BB80-DB545D1BB8A8}" type="datetimeFigureOut">
              <a:rPr lang="en-US"/>
              <a:pPr>
                <a:defRPr/>
              </a:pPr>
              <a:t>8/1/2023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6C725F-F351-4A0B-9345-0AB4E98CB1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B3628-3816-4A42-881D-E48A0269D26A}" type="datetimeFigureOut">
              <a:rPr lang="en-US"/>
              <a:pPr>
                <a:defRPr/>
              </a:pPr>
              <a:t>8/1/2023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36605B-7F7D-44E4-BCE1-6F43A2CB83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4288" y="5875339"/>
            <a:ext cx="138176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4288" y="3875089"/>
            <a:ext cx="13817600" cy="2000251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9143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9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9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9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9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8F38A0-3B30-4C29-AB3B-A7F7240DC373}" type="datetimeFigureOut">
              <a:rPr lang="en-US"/>
              <a:pPr>
                <a:defRPr/>
              </a:pPr>
              <a:t>8/1/2023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22C353-D5B2-46AC-9E44-80066AAE58F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2133600"/>
            <a:ext cx="7239001" cy="6034088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04199" y="2133600"/>
            <a:ext cx="7239001" cy="6034088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05805-F86F-4CD3-826D-0AE0E79B767B}" type="datetimeFigureOut">
              <a:rPr lang="en-US"/>
              <a:pPr>
                <a:defRPr/>
              </a:pPr>
              <a:t>8/1/2023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EC0D3-E93A-4AD5-B56A-DCFD626CF7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2" y="2046288"/>
            <a:ext cx="7181851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100" b="1"/>
            </a:lvl2pPr>
            <a:lvl3pPr marL="914397" indent="0">
              <a:buNone/>
              <a:defRPr sz="1700" b="1"/>
            </a:lvl3pPr>
            <a:lvl4pPr marL="1371597" indent="0">
              <a:buNone/>
              <a:defRPr sz="1600" b="1"/>
            </a:lvl4pPr>
            <a:lvl5pPr marL="1828797" indent="0">
              <a:buNone/>
              <a:defRPr sz="1600" b="1"/>
            </a:lvl5pPr>
            <a:lvl6pPr marL="2285996" indent="0">
              <a:buNone/>
              <a:defRPr sz="1600" b="1"/>
            </a:lvl6pPr>
            <a:lvl7pPr marL="2743194" indent="0">
              <a:buNone/>
              <a:defRPr sz="1600" b="1"/>
            </a:lvl7pPr>
            <a:lvl8pPr marL="3200394" indent="0">
              <a:buNone/>
              <a:defRPr sz="1600" b="1"/>
            </a:lvl8pPr>
            <a:lvl9pPr marL="365759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802" y="2900363"/>
            <a:ext cx="7181851" cy="52673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58179" y="2046288"/>
            <a:ext cx="7185026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100" b="1"/>
            </a:lvl2pPr>
            <a:lvl3pPr marL="914397" indent="0">
              <a:buNone/>
              <a:defRPr sz="1700" b="1"/>
            </a:lvl3pPr>
            <a:lvl4pPr marL="1371597" indent="0">
              <a:buNone/>
              <a:defRPr sz="1600" b="1"/>
            </a:lvl4pPr>
            <a:lvl5pPr marL="1828797" indent="0">
              <a:buNone/>
              <a:defRPr sz="1600" b="1"/>
            </a:lvl5pPr>
            <a:lvl6pPr marL="2285996" indent="0">
              <a:buNone/>
              <a:defRPr sz="1600" b="1"/>
            </a:lvl6pPr>
            <a:lvl7pPr marL="2743194" indent="0">
              <a:buNone/>
              <a:defRPr sz="1600" b="1"/>
            </a:lvl7pPr>
            <a:lvl8pPr marL="3200394" indent="0">
              <a:buNone/>
              <a:defRPr sz="1600" b="1"/>
            </a:lvl8pPr>
            <a:lvl9pPr marL="365759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58179" y="2900363"/>
            <a:ext cx="7185026" cy="52673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1E73AA-5F86-45BB-8518-EDB006133AA4}" type="datetimeFigureOut">
              <a:rPr lang="en-US"/>
              <a:pPr>
                <a:defRPr/>
              </a:pPr>
              <a:t>8/1/2023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7D481C-0507-4449-AD5D-7F16D950862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E5AB8B-17BC-4AE7-8B54-69A2CBEA01EB}" type="datetimeFigureOut">
              <a:rPr lang="en-US"/>
              <a:pPr>
                <a:defRPr/>
              </a:pPr>
              <a:t>8/1/2023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E62FEB-F44F-4369-8627-53156B9B9CE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80E318-D67A-4506-9D5B-05D0C48D69DF}" type="datetimeFigureOut">
              <a:rPr lang="en-US"/>
              <a:pPr>
                <a:defRPr/>
              </a:pPr>
              <a:t>8/1/2023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72650E-268F-42C9-BEA7-19495A3017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363539"/>
            <a:ext cx="5348288" cy="1549400"/>
          </a:xfrm>
        </p:spPr>
        <p:txBody>
          <a:bodyPr anchor="b"/>
          <a:lstStyle>
            <a:lvl1pPr algn="l">
              <a:defRPr sz="2100" b="1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6353" y="363539"/>
            <a:ext cx="9086850" cy="7804151"/>
          </a:xfrm>
        </p:spPr>
        <p:txBody>
          <a:bodyPr/>
          <a:lstStyle>
            <a:lvl1pPr>
              <a:defRPr sz="32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1912939"/>
            <a:ext cx="5348288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300"/>
            </a:lvl2pPr>
            <a:lvl3pPr marL="914397" indent="0">
              <a:buNone/>
              <a:defRPr sz="1000"/>
            </a:lvl3pPr>
            <a:lvl4pPr marL="1371597" indent="0">
              <a:buNone/>
              <a:defRPr sz="1000"/>
            </a:lvl4pPr>
            <a:lvl5pPr marL="1828797" indent="0">
              <a:buNone/>
              <a:defRPr sz="1000"/>
            </a:lvl5pPr>
            <a:lvl6pPr marL="2285996" indent="0">
              <a:buNone/>
              <a:defRPr sz="1000"/>
            </a:lvl6pPr>
            <a:lvl7pPr marL="2743194" indent="0">
              <a:buNone/>
              <a:defRPr sz="1000"/>
            </a:lvl7pPr>
            <a:lvl8pPr marL="3200394" indent="0">
              <a:buNone/>
              <a:defRPr sz="1000"/>
            </a:lvl8pPr>
            <a:lvl9pPr marL="3657592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9DD66-4B9A-4D3F-AFCD-22A6ABACD524}" type="datetimeFigureOut">
              <a:rPr lang="en-US"/>
              <a:pPr>
                <a:defRPr/>
              </a:pPr>
              <a:t>8/1/2023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AABC4-4243-4E57-AA28-710AA350D9F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6114" y="6400801"/>
            <a:ext cx="9753600" cy="755651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86114" y="817563"/>
            <a:ext cx="97536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900"/>
            </a:lvl2pPr>
            <a:lvl3pPr marL="914397" indent="0">
              <a:buNone/>
              <a:defRPr sz="2400"/>
            </a:lvl3pPr>
            <a:lvl4pPr marL="1371597" indent="0">
              <a:buNone/>
              <a:defRPr sz="2100"/>
            </a:lvl4pPr>
            <a:lvl5pPr marL="1828797" indent="0">
              <a:buNone/>
              <a:defRPr sz="2100"/>
            </a:lvl5pPr>
            <a:lvl6pPr marL="2285996" indent="0">
              <a:buNone/>
              <a:defRPr sz="2100"/>
            </a:lvl6pPr>
            <a:lvl7pPr marL="2743194" indent="0">
              <a:buNone/>
              <a:defRPr sz="2100"/>
            </a:lvl7pPr>
            <a:lvl8pPr marL="3200394" indent="0">
              <a:buNone/>
              <a:defRPr sz="2100"/>
            </a:lvl8pPr>
            <a:lvl9pPr marL="3657592" indent="0">
              <a:buNone/>
              <a:defRPr sz="21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86114" y="7156451"/>
            <a:ext cx="9753600" cy="10731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300"/>
            </a:lvl2pPr>
            <a:lvl3pPr marL="914397" indent="0">
              <a:buNone/>
              <a:defRPr sz="1000"/>
            </a:lvl3pPr>
            <a:lvl4pPr marL="1371597" indent="0">
              <a:buNone/>
              <a:defRPr sz="1000"/>
            </a:lvl4pPr>
            <a:lvl5pPr marL="1828797" indent="0">
              <a:buNone/>
              <a:defRPr sz="1000"/>
            </a:lvl5pPr>
            <a:lvl6pPr marL="2285996" indent="0">
              <a:buNone/>
              <a:defRPr sz="1000"/>
            </a:lvl6pPr>
            <a:lvl7pPr marL="2743194" indent="0">
              <a:buNone/>
              <a:defRPr sz="1000"/>
            </a:lvl7pPr>
            <a:lvl8pPr marL="3200394" indent="0">
              <a:buNone/>
              <a:defRPr sz="1000"/>
            </a:lvl8pPr>
            <a:lvl9pPr marL="3657592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945584-D340-4257-9E2B-9FA957AA1197}" type="datetimeFigureOut">
              <a:rPr lang="en-US"/>
              <a:pPr>
                <a:defRPr/>
              </a:pPr>
              <a:t>8/1/2023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010F3-F211-4962-8C8A-AB53C03CB2A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52817-D7C3-41D7-A44E-D30BB6774CD8}" type="datetimeFigureOut">
              <a:rPr lang="en-US"/>
              <a:pPr>
                <a:defRPr/>
              </a:pPr>
              <a:t>8/1/2023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917ED6-4D50-47C5-849A-93BF84BCE2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0" y="366715"/>
            <a:ext cx="3657600" cy="78009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3" y="366715"/>
            <a:ext cx="10820400" cy="78009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99C8D-3872-48F8-8472-AA75EDF1F670}" type="datetimeFigureOut">
              <a:rPr lang="en-US"/>
              <a:pPr>
                <a:defRPr/>
              </a:pPr>
              <a:t>8/1/2023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36833F-9FCE-478E-B18B-1658B221179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12800" y="366713"/>
            <a:ext cx="146304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1" rIns="91440" bIns="4572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add Master title style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12800" y="2133600"/>
            <a:ext cx="146304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add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38877" y="8475666"/>
            <a:ext cx="3792539" cy="485775"/>
          </a:xfrm>
          <a:prstGeom prst="rect">
            <a:avLst/>
          </a:prstGeom>
        </p:spPr>
        <p:txBody>
          <a:bodyPr vert="horz" lIns="91440" tIns="45721" rIns="91440" bIns="45721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fld id="{99E13AB3-82DB-4FF3-8FA3-5CDD114C1E76}" type="datetimeFigureOut">
              <a:rPr lang="en-US"/>
              <a:pPr>
                <a:defRPr/>
              </a:pPr>
              <a:t>8/1/2023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2802" y="8475666"/>
            <a:ext cx="5146676" cy="485775"/>
          </a:xfrm>
          <a:prstGeom prst="rect">
            <a:avLst/>
          </a:prstGeom>
        </p:spPr>
        <p:txBody>
          <a:bodyPr vert="horz" lIns="91440" tIns="45721" rIns="91440" bIns="45721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50663" y="8475666"/>
            <a:ext cx="3792537" cy="485775"/>
          </a:xfrm>
          <a:prstGeom prst="rect">
            <a:avLst/>
          </a:prstGeom>
        </p:spPr>
        <p:txBody>
          <a:bodyPr vert="horz" lIns="91440" tIns="45721" rIns="91440" bIns="45721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fld id="{6D22F92A-9D28-485D-913D-0DE7B5FDFC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1031" name="Group 8"/>
          <p:cNvGrpSpPr>
            <a:grpSpLocks/>
          </p:cNvGrpSpPr>
          <p:nvPr/>
        </p:nvGrpSpPr>
        <p:grpSpPr bwMode="auto">
          <a:xfrm>
            <a:off x="827088" y="8374064"/>
            <a:ext cx="14652626" cy="46037"/>
            <a:chOff x="791107" y="8418283"/>
            <a:chExt cx="14799655" cy="45720"/>
          </a:xfrm>
        </p:grpSpPr>
        <p:sp>
          <p:nvSpPr>
            <p:cNvPr id="10" name="Rectangle 9"/>
            <p:cNvSpPr/>
            <p:nvPr/>
          </p:nvSpPr>
          <p:spPr>
            <a:xfrm flipV="1">
              <a:off x="791107" y="8418283"/>
              <a:ext cx="4839150" cy="45720"/>
            </a:xfrm>
            <a:prstGeom prst="rect">
              <a:avLst/>
            </a:prstGeom>
            <a:solidFill>
              <a:srgbClr val="275D9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ym typeface="Gill Sans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flipV="1">
              <a:off x="5630257" y="8418283"/>
              <a:ext cx="5158232" cy="45720"/>
            </a:xfrm>
            <a:prstGeom prst="rect">
              <a:avLst/>
            </a:prstGeom>
            <a:solidFill>
              <a:srgbClr val="349F3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ym typeface="Gill Sans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0788490" y="8418283"/>
              <a:ext cx="4802272" cy="45720"/>
            </a:xfrm>
            <a:prstGeom prst="rect">
              <a:avLst/>
            </a:prstGeom>
            <a:solidFill>
              <a:srgbClr val="B70F2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ym typeface="Gill Sans" charset="0"/>
              </a:endParaRPr>
            </a:p>
          </p:txBody>
        </p:sp>
      </p:grpSp>
      <p:pic>
        <p:nvPicPr>
          <p:cNvPr id="1032" name="Picture 6" descr="anofm.eps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812801" y="8513764"/>
            <a:ext cx="2066924" cy="43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6pPr>
      <a:lvl7pPr marL="914397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7pPr>
      <a:lvl8pPr marL="1371597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8pPr>
      <a:lvl9pPr marL="1828797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1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97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97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96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94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94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93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91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7" algn="l" defTabSz="4572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7" algn="l" defTabSz="4572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97" algn="l" defTabSz="4572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96" algn="l" defTabSz="4572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94" algn="l" defTabSz="4572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94" algn="l" defTabSz="4572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92" algn="l" defTabSz="4572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angajat.md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ngajat.md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-angajare.md/" TargetMode="External"/><Relationship Id="rId2" Type="http://schemas.openxmlformats.org/officeDocument/2006/relationships/hyperlink" Target="http://www.anofm.md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hyperlink" Target="mailto:anofm@anofm.m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/>
          <p:cNvSpPr txBox="1">
            <a:spLocks/>
          </p:cNvSpPr>
          <p:nvPr/>
        </p:nvSpPr>
        <p:spPr bwMode="auto">
          <a:xfrm>
            <a:off x="6527800" y="6646102"/>
            <a:ext cx="8305800" cy="914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91440" tIns="45721" rIns="91440" bIns="45721"/>
          <a:lstStyle/>
          <a:p>
            <a:pPr algn="ctr"/>
            <a:r>
              <a:rPr lang="en-US" sz="2800" dirty="0" smtClean="0"/>
              <a:t>ANOFM </a:t>
            </a:r>
            <a:endParaRPr lang="ro-RO" sz="2800" dirty="0" smtClean="0"/>
          </a:p>
          <a:p>
            <a:pPr algn="ctr"/>
            <a:r>
              <a:rPr lang="ro-RO" sz="2800" dirty="0" smtClean="0"/>
              <a:t>26 iulie </a:t>
            </a:r>
            <a:r>
              <a:rPr lang="en-US" sz="2800" dirty="0" smtClean="0"/>
              <a:t>20</a:t>
            </a:r>
            <a:r>
              <a:rPr lang="ro-RO" sz="2800" dirty="0" smtClean="0"/>
              <a:t>23</a:t>
            </a:r>
            <a:endParaRPr lang="ro-RO" sz="2800" dirty="0"/>
          </a:p>
          <a:p>
            <a:pPr algn="ctr"/>
            <a:r>
              <a:rPr lang="en-US" sz="3200" dirty="0" smtClean="0">
                <a:solidFill>
                  <a:schemeClr val="bg1"/>
                </a:solidFill>
                <a:latin typeface="+mn-lt"/>
              </a:rPr>
              <a:t> august </a:t>
            </a:r>
            <a:r>
              <a:rPr lang="ro-RO" sz="3200" dirty="0" smtClean="0">
                <a:solidFill>
                  <a:schemeClr val="bg1"/>
                </a:solidFill>
                <a:latin typeface="+mn-lt"/>
              </a:rPr>
              <a:t>201</a:t>
            </a:r>
            <a:r>
              <a:rPr lang="en-US" sz="3200" dirty="0" smtClean="0">
                <a:solidFill>
                  <a:schemeClr val="bg1"/>
                </a:solidFill>
                <a:latin typeface="+mn-lt"/>
              </a:rPr>
              <a:t>8</a:t>
            </a:r>
            <a:r>
              <a:rPr lang="ro-RO" sz="3200" dirty="0" smtClean="0">
                <a:solidFill>
                  <a:schemeClr val="bg1"/>
                </a:solidFill>
                <a:latin typeface="+mn-lt"/>
              </a:rPr>
              <a:t>, Palatul Republicii </a:t>
            </a:r>
            <a:endParaRPr lang="ro-RO" sz="3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 bwMode="auto">
          <a:xfrm>
            <a:off x="1218504" y="718039"/>
            <a:ext cx="14148496" cy="5918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/>
          <a:p>
            <a:endParaRPr lang="ro-RO" sz="36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endParaRPr lang="ro-RO" sz="3600" b="1" dirty="0" smtClean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r>
              <a:rPr lang="ro-RO" sz="3600" b="1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  </a:t>
            </a:r>
          </a:p>
          <a:p>
            <a:r>
              <a:rPr lang="ro-RO" sz="4400" b="1" dirty="0">
                <a:solidFill>
                  <a:schemeClr val="tx2"/>
                </a:solidFill>
                <a:latin typeface="Trebuchet MS" panose="020B0603020202020204" pitchFamily="34" charset="0"/>
              </a:rPr>
              <a:t> </a:t>
            </a:r>
            <a:r>
              <a:rPr lang="ro-RO" sz="4400" b="1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    </a:t>
            </a:r>
            <a:endParaRPr lang="ro-RO" sz="4000" b="1" dirty="0" smtClean="0">
              <a:solidFill>
                <a:schemeClr val="tx1"/>
              </a:solidFill>
              <a:latin typeface="+mn-lt"/>
            </a:endParaRPr>
          </a:p>
          <a:p>
            <a:pPr algn="ctr"/>
            <a:r>
              <a:rPr lang="pt-BR" dirty="0" smtClean="0"/>
              <a:t>Dep</a:t>
            </a:r>
            <a:r>
              <a:rPr lang="ro-RO" dirty="0" smtClean="0"/>
              <a:t>ă</a:t>
            </a:r>
            <a:r>
              <a:rPr lang="ro-RO" dirty="0"/>
              <a:t>ş</a:t>
            </a:r>
            <a:r>
              <a:rPr lang="pt-BR" dirty="0" smtClean="0"/>
              <a:t>irea </a:t>
            </a:r>
            <a:r>
              <a:rPr lang="pt-BR" dirty="0"/>
              <a:t>deficitului </a:t>
            </a:r>
            <a:r>
              <a:rPr lang="ro-RO" dirty="0" smtClean="0"/>
              <a:t>F</a:t>
            </a:r>
            <a:r>
              <a:rPr lang="pt-BR" dirty="0" smtClean="0"/>
              <a:t>or</a:t>
            </a:r>
            <a:r>
              <a:rPr lang="ro-RO" dirty="0" smtClean="0"/>
              <a:t>ţ</a:t>
            </a:r>
            <a:r>
              <a:rPr lang="pt-BR" dirty="0" smtClean="0"/>
              <a:t>ei </a:t>
            </a:r>
            <a:r>
              <a:rPr lang="pt-BR" dirty="0"/>
              <a:t>de </a:t>
            </a:r>
            <a:r>
              <a:rPr lang="pt-BR" dirty="0" smtClean="0"/>
              <a:t>munc</a:t>
            </a:r>
            <a:r>
              <a:rPr lang="ro-RO" dirty="0" smtClean="0"/>
              <a:t>ă</a:t>
            </a:r>
            <a:r>
              <a:rPr lang="pt-BR" dirty="0" smtClean="0"/>
              <a:t> calificat</a:t>
            </a:r>
            <a:r>
              <a:rPr lang="ro-RO" dirty="0" smtClean="0"/>
              <a:t>ă</a:t>
            </a:r>
            <a:r>
              <a:rPr lang="pt-BR" dirty="0" smtClean="0"/>
              <a:t> </a:t>
            </a:r>
            <a:r>
              <a:rPr lang="ro-RO" dirty="0" smtClean="0">
                <a:cs typeface="Times New Roman" panose="02020603050405020304" pitchFamily="18" charset="0"/>
              </a:rPr>
              <a:t>din Sectorul Agroindustrial </a:t>
            </a:r>
            <a:endParaRPr lang="ro-RO" sz="3400" dirty="0" smtClean="0"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93800" y="307811"/>
            <a:ext cx="5051425" cy="1060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ontent Placeholder 2"/>
          <p:cNvSpPr>
            <a:spLocks noGrp="1"/>
          </p:cNvSpPr>
          <p:nvPr>
            <p:ph idx="1"/>
          </p:nvPr>
        </p:nvSpPr>
        <p:spPr>
          <a:xfrm>
            <a:off x="1215232" y="1258888"/>
            <a:ext cx="14380368" cy="6908800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ro-RO" altLang="en-US" sz="3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 parcursul anului </a:t>
            </a:r>
            <a:r>
              <a:rPr lang="en-US" altLang="en-US" sz="3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n</a:t>
            </a:r>
            <a:r>
              <a:rPr lang="ro-RO" altLang="en-US" sz="3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umărul </a:t>
            </a:r>
            <a:r>
              <a:rPr lang="ro-RO" alt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şomerilor înregistraţi </a:t>
            </a:r>
            <a:r>
              <a:rPr lang="ro-RO" altLang="en-US" sz="3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proveniţi din muncă a constituit  24668 şomeri</a:t>
            </a:r>
            <a:r>
              <a:rPr lang="en-US" altLang="en-US" sz="3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din care</a:t>
            </a:r>
            <a:r>
              <a:rPr lang="ro-RO" altLang="en-US" sz="3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en-US" sz="3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o-RO" altLang="en-US" sz="3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o-RO" altLang="en-US" sz="3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 agricultură – 3717 şomeri din care 1637 femei </a:t>
            </a:r>
            <a:endParaRPr lang="en-US" altLang="en-US" sz="3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ro-RO" altLang="en-US" sz="3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Numarul </a:t>
            </a:r>
            <a:r>
              <a:rPr lang="ro-RO" alt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şomerilor </a:t>
            </a:r>
            <a:r>
              <a:rPr lang="ro-RO" altLang="en-US" sz="3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plasaţi </a:t>
            </a:r>
            <a:r>
              <a:rPr lang="ro-RO" alt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 câmpul muncii în a. </a:t>
            </a:r>
            <a:r>
              <a:rPr lang="ro-RO" altLang="en-US" sz="3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a constituit 8234 persoane din care:  </a:t>
            </a:r>
          </a:p>
          <a:p>
            <a:pPr>
              <a:defRPr/>
            </a:pPr>
            <a:r>
              <a:rPr lang="ro-RO" altLang="en-US" sz="3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 agricultură – 847 şomeri</a:t>
            </a:r>
            <a:r>
              <a:rPr lang="en-US" altLang="en-US" sz="3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altLang="en-US" sz="3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 care </a:t>
            </a:r>
            <a:r>
              <a:rPr lang="en-US" altLang="en-US" sz="3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  <a:r>
              <a:rPr lang="ro-RO" altLang="en-US" sz="3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altLang="en-US" sz="3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altLang="en-US" sz="3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femei </a:t>
            </a:r>
            <a:endParaRPr lang="en-US" altLang="en-US" sz="3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ro-RO" altLang="en-US" sz="3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Numărul locurilor vacante înregistrate 32109 locuri din care: </a:t>
            </a:r>
          </a:p>
          <a:p>
            <a:pPr>
              <a:defRPr/>
            </a:pPr>
            <a:r>
              <a:rPr lang="ro-RO" altLang="en-US" sz="3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 agricultură – 3027 locuri de muncă libere</a:t>
            </a:r>
            <a:endParaRPr lang="ro-RO" altLang="en-US" sz="3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1311242" algn="l"/>
              </a:tabLst>
              <a:defRPr/>
            </a:pPr>
            <a:r>
              <a:rPr lang="ro-RO" sz="3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o-RO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şomerilor absolvenți ai cursurilor de formare </a:t>
            </a:r>
            <a:r>
              <a:rPr lang="ro-RO" sz="3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profesională – 1062 şomeri.</a:t>
            </a:r>
            <a:endParaRPr lang="en-US" sz="3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  <a:defRPr/>
            </a:pPr>
            <a:r>
              <a:rPr lang="ro-RO" sz="3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 anul 2022 au fost contractaţi 21 furnizori de formare profesională care au prezentat cca 42 meserii/profesii pentru colaborare cu </a:t>
            </a:r>
            <a:r>
              <a:rPr lang="ro-RO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ANOFM la realizarea masurilor de formare </a:t>
            </a:r>
            <a:r>
              <a:rPr lang="ro-RO" sz="3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profesionala.</a:t>
            </a:r>
            <a:endParaRPr lang="ro-RO" altLang="ro-RO" sz="3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07" name="Заголовок 1"/>
          <p:cNvSpPr>
            <a:spLocks noGrp="1"/>
          </p:cNvSpPr>
          <p:nvPr>
            <p:ph type="title"/>
          </p:nvPr>
        </p:nvSpPr>
        <p:spPr>
          <a:xfrm>
            <a:off x="812800" y="250826"/>
            <a:ext cx="14630400" cy="892174"/>
          </a:xfrm>
          <a:solidFill>
            <a:srgbClr val="0070C0"/>
          </a:solidFill>
        </p:spPr>
        <p:txBody>
          <a:bodyPr/>
          <a:lstStyle/>
          <a:p>
            <a:pPr>
              <a:lnSpc>
                <a:spcPct val="90000"/>
              </a:lnSpc>
              <a:spcAft>
                <a:spcPct val="35000"/>
              </a:spcAft>
            </a:pPr>
            <a:r>
              <a:rPr lang="ro-RO" altLang="ro-RO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Şomajul</a:t>
            </a:r>
            <a:r>
              <a:rPr lang="en-US" altLang="ro-RO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altLang="ro-RO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înregistrat</a:t>
            </a:r>
          </a:p>
        </p:txBody>
      </p:sp>
    </p:spTree>
    <p:extLst>
      <p:ext uri="{BB962C8B-B14F-4D97-AF65-F5344CB8AC3E}">
        <p14:creationId xmlns:p14="http://schemas.microsoft.com/office/powerpoint/2010/main" val="2999077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ontent Placeholder 2"/>
          <p:cNvSpPr>
            <a:spLocks noGrp="1"/>
          </p:cNvSpPr>
          <p:nvPr>
            <p:ph idx="1"/>
          </p:nvPr>
        </p:nvSpPr>
        <p:spPr>
          <a:xfrm>
            <a:off x="1193800" y="1676400"/>
            <a:ext cx="14135000" cy="6491288"/>
          </a:xfrm>
        </p:spPr>
        <p:txBody>
          <a:bodyPr>
            <a:normAutofit/>
          </a:bodyPr>
          <a:lstStyle/>
          <a:p>
            <a:pPr>
              <a:defRPr/>
            </a:pPr>
            <a:endParaRPr lang="ro-RO" altLang="en-US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o-RO" altLang="en-US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ro-RO" altLang="ro-RO" sz="2400" dirty="0">
              <a:solidFill>
                <a:srgbClr val="1E1E1D"/>
              </a:solidFill>
            </a:endParaRPr>
          </a:p>
        </p:txBody>
      </p:sp>
      <p:sp>
        <p:nvSpPr>
          <p:cNvPr id="21507" name="Заголовок 1"/>
          <p:cNvSpPr>
            <a:spLocks noGrp="1"/>
          </p:cNvSpPr>
          <p:nvPr>
            <p:ph type="title"/>
          </p:nvPr>
        </p:nvSpPr>
        <p:spPr>
          <a:xfrm>
            <a:off x="812800" y="250826"/>
            <a:ext cx="14630400" cy="1120774"/>
          </a:xfrm>
          <a:solidFill>
            <a:srgbClr val="0070C0"/>
          </a:solidFill>
        </p:spPr>
        <p:txBody>
          <a:bodyPr/>
          <a:lstStyle/>
          <a:p>
            <a:pPr>
              <a:lnSpc>
                <a:spcPct val="90000"/>
              </a:lnSpc>
              <a:spcAft>
                <a:spcPct val="35000"/>
              </a:spcAft>
            </a:pPr>
            <a:r>
              <a:rPr lang="ro-RO" altLang="ro-RO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Şomajul</a:t>
            </a:r>
            <a:r>
              <a:rPr lang="en-US" altLang="ro-RO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altLang="ro-RO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înregistrat</a:t>
            </a:r>
          </a:p>
        </p:txBody>
      </p:sp>
      <p:sp>
        <p:nvSpPr>
          <p:cNvPr id="2" name="Rectangle 1"/>
          <p:cNvSpPr/>
          <p:nvPr/>
        </p:nvSpPr>
        <p:spPr>
          <a:xfrm>
            <a:off x="1346200" y="1905000"/>
            <a:ext cx="13030200" cy="54274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ro-RO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În anul 2022 </a:t>
            </a:r>
            <a:r>
              <a:rPr lang="ro-RO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din cei </a:t>
            </a:r>
            <a:r>
              <a:rPr lang="ro-RO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30 angajatori beneficiari </a:t>
            </a:r>
            <a:r>
              <a:rPr lang="ro-RO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 </a:t>
            </a:r>
            <a:r>
              <a:rPr lang="ro-RO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subvenţiilor </a:t>
            </a:r>
            <a:r>
              <a:rPr lang="ro-RO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aferente </a:t>
            </a:r>
            <a:r>
              <a:rPr lang="ro-RO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susţinerii </a:t>
            </a:r>
            <a:r>
              <a:rPr lang="ro-RO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proiectelor de initiative locale – </a:t>
            </a:r>
            <a:r>
              <a:rPr lang="ro-RO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o-RO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angajatori au fost din domeniul </a:t>
            </a:r>
            <a:r>
              <a:rPr lang="ro-RO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agricultură, silvicultură şi pescuit care au </a:t>
            </a:r>
            <a:r>
              <a:rPr lang="ro-RO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creat </a:t>
            </a:r>
            <a:r>
              <a:rPr lang="ro-RO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 </a:t>
            </a:r>
            <a:r>
              <a:rPr lang="ro-RO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locuri de munca de tractorist-masinist </a:t>
            </a:r>
            <a:r>
              <a:rPr lang="ro-RO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în producţie agricolă, crescător </a:t>
            </a:r>
            <a:r>
              <a:rPr lang="ro-RO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ro-RO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animale ş.a. În reyultatul acestei masuri active au fost angajaţi 48 şomeri. 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ro-RO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măsura subventionarea locurilor de muncă – în anul 2022 au beneficiat 185 </a:t>
            </a:r>
            <a:r>
              <a:rPr lang="ro-RO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angajatori </a:t>
            </a:r>
            <a:r>
              <a:rPr lang="ro-RO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care </a:t>
            </a:r>
            <a:r>
              <a:rPr lang="ro-RO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 angajat </a:t>
            </a:r>
            <a:r>
              <a:rPr lang="ro-RO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416 şomeri </a:t>
            </a:r>
            <a:r>
              <a:rPr lang="ro-RO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din grupurile care </a:t>
            </a:r>
            <a:r>
              <a:rPr lang="ro-RO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necesită </a:t>
            </a:r>
            <a:r>
              <a:rPr lang="ro-RO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suport suplimentar pe </a:t>
            </a:r>
            <a:r>
              <a:rPr lang="ro-RO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piaţa muncii.</a:t>
            </a:r>
            <a:endParaRPr lang="en-US" sz="3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8144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127000" y="214311"/>
            <a:ext cx="16002000" cy="1066800"/>
          </a:xfrm>
          <a:prstGeom prst="rect">
            <a:avLst/>
          </a:prstGeom>
          <a:solidFill>
            <a:srgbClr val="3378CB"/>
          </a:solidFill>
          <a:ln w="9525">
            <a:noFill/>
            <a:miter lim="800000"/>
            <a:headEnd/>
            <a:tailEnd/>
          </a:ln>
        </p:spPr>
        <p:txBody>
          <a:bodyPr vert="horz" wrap="square" lIns="91436" tIns="45719" rIns="91436" bIns="45719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6pPr>
            <a:lvl7pPr marL="914397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7pPr>
            <a:lvl8pPr marL="1371597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8pPr>
            <a:lvl9pPr marL="1828797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457180">
              <a:defRPr/>
            </a:pPr>
            <a:r>
              <a:rPr lang="ro-RO" altLang="ro-RO" sz="4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Şomajul</a:t>
            </a:r>
            <a:r>
              <a:rPr lang="en-US" altLang="ro-RO" sz="4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altLang="ro-RO" sz="4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înregistrat</a:t>
            </a:r>
            <a:endParaRPr lang="ro-RO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114588384"/>
              </p:ext>
            </p:extLst>
          </p:nvPr>
        </p:nvGraphicFramePr>
        <p:xfrm>
          <a:off x="736600" y="2286000"/>
          <a:ext cx="72390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4030229505"/>
              </p:ext>
            </p:extLst>
          </p:nvPr>
        </p:nvGraphicFramePr>
        <p:xfrm>
          <a:off x="8813800" y="2286000"/>
          <a:ext cx="68580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74302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Содержимое 6"/>
          <p:cNvSpPr>
            <a:spLocks noGrp="1"/>
          </p:cNvSpPr>
          <p:nvPr>
            <p:ph idx="1"/>
          </p:nvPr>
        </p:nvSpPr>
        <p:spPr>
          <a:xfrm>
            <a:off x="660400" y="1752600"/>
            <a:ext cx="9067800" cy="6415088"/>
          </a:xfrm>
        </p:spPr>
        <p:txBody>
          <a:bodyPr/>
          <a:lstStyle/>
          <a:p>
            <a:pPr marL="0" indent="0" algn="just">
              <a:buNone/>
            </a:pPr>
            <a:endParaRPr lang="ro-RO" alt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o-RO" alt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informarea privind piaţa muncii;</a:t>
            </a:r>
          </a:p>
          <a:p>
            <a:pPr algn="just"/>
            <a:r>
              <a:rPr lang="ro-RO" alt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ghidarea în carieră;</a:t>
            </a:r>
          </a:p>
          <a:p>
            <a:pPr algn="just"/>
            <a:r>
              <a:rPr lang="ro-RO" alt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intermedierea muncii;</a:t>
            </a:r>
          </a:p>
          <a:p>
            <a:pPr algn="just"/>
            <a:r>
              <a:rPr lang="ro-RO" alt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servicii de preconcediere;</a:t>
            </a:r>
          </a:p>
          <a:p>
            <a:pPr algn="just"/>
            <a:r>
              <a:rPr lang="ro-RO" alt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reabilitarea profesională a persoanelor cu dizabilităţi;</a:t>
            </a:r>
          </a:p>
          <a:p>
            <a:pPr algn="just"/>
            <a:r>
              <a:rPr lang="ro-RO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o-RO" alt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ngajarea asistată.</a:t>
            </a:r>
          </a:p>
          <a:p>
            <a:pPr marL="0" indent="0" algn="just">
              <a:buNone/>
            </a:pPr>
            <a:endParaRPr lang="ro-RO" alt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C:\Users\cristina.drumea\Desktop\Brosuri 2012\fi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61600" y="2133600"/>
            <a:ext cx="53848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27000" y="228600"/>
            <a:ext cx="16002000" cy="1295400"/>
          </a:xfrm>
          <a:prstGeom prst="rect">
            <a:avLst/>
          </a:prstGeom>
          <a:solidFill>
            <a:schemeClr val="accent3"/>
          </a:solidFill>
        </p:spPr>
        <p:txBody>
          <a:bodyPr lIns="91440" tIns="45721" rIns="91440" bIns="45721"/>
          <a:lstStyle/>
          <a:p>
            <a:pPr algn="ctr" defTabSz="457200" eaLnBrk="0" hangingPunct="0">
              <a:defRPr/>
            </a:pPr>
            <a:r>
              <a:rPr lang="ro-RO" sz="4000" dirty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Servicii </a:t>
            </a:r>
            <a:r>
              <a:rPr lang="ro-RO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prestate persoanelor </a:t>
            </a:r>
          </a:p>
          <a:p>
            <a:pPr algn="ctr" defTabSz="457200" eaLnBrk="0" hangingPunct="0">
              <a:defRPr/>
            </a:pPr>
            <a:r>
              <a:rPr lang="ro-RO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aflate în căutarea unui loc de muncă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256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03200" y="228600"/>
            <a:ext cx="15849600" cy="1219200"/>
          </a:xfrm>
          <a:prstGeom prst="rect">
            <a:avLst/>
          </a:prstGeom>
          <a:solidFill>
            <a:srgbClr val="3378CB"/>
          </a:solidFill>
        </p:spPr>
        <p:txBody>
          <a:bodyPr lIns="91440" tIns="45721" rIns="91440" bIns="45721"/>
          <a:lstStyle/>
          <a:p>
            <a:pPr algn="ctr" defTabSz="457200" eaLnBrk="0" hangingPunct="0">
              <a:defRPr/>
            </a:pPr>
            <a:r>
              <a:rPr lang="ro-RO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Măsuri active de ocupare a forţei de muncă</a:t>
            </a:r>
            <a:endParaRPr lang="ro-RO" sz="4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889000" y="1752600"/>
            <a:ext cx="7848600" cy="6477000"/>
          </a:xfrm>
        </p:spPr>
        <p:txBody>
          <a:bodyPr/>
          <a:lstStyle/>
          <a:p>
            <a:endParaRPr lang="ro-RO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Subvenționarea </a:t>
            </a:r>
            <a:r>
              <a:rPr lang="ro-RO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locurilor de muncă</a:t>
            </a:r>
          </a:p>
          <a:p>
            <a:r>
              <a:rPr lang="ro-RO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Suport pentru crearea sau adaptarea locului de muncă</a:t>
            </a:r>
          </a:p>
          <a:p>
            <a:r>
              <a:rPr lang="ro-RO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Instruirea la locul de </a:t>
            </a:r>
            <a:r>
              <a:rPr lang="ro-RO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muncă</a:t>
            </a:r>
          </a:p>
          <a:p>
            <a:r>
              <a:rPr lang="ro-RO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Stagiul profesional</a:t>
            </a:r>
            <a:endParaRPr lang="ro-RO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Certificarea </a:t>
            </a:r>
            <a:r>
              <a:rPr lang="ro-RO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cunoștințelor și a competențelor </a:t>
            </a:r>
            <a:r>
              <a:rPr lang="ro-RO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dobândite </a:t>
            </a:r>
            <a:r>
              <a:rPr lang="ro-RO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 contexte de educație </a:t>
            </a:r>
            <a:r>
              <a:rPr lang="ro-RO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nonformală </a:t>
            </a:r>
            <a:r>
              <a:rPr lang="ro-RO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 informală</a:t>
            </a:r>
          </a:p>
          <a:p>
            <a:r>
              <a:rPr lang="ro-RO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Consultanță, asistență și sprijinirea inițierii unei afaceri</a:t>
            </a:r>
          </a:p>
          <a:p>
            <a:r>
              <a:rPr lang="ro-RO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Susținerea proiectelor de inițiative </a:t>
            </a:r>
            <a:r>
              <a:rPr lang="ro-RO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locale</a:t>
            </a:r>
            <a:endParaRPr lang="ro-RO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C:\Users\cristina.drumea\Desktop\Brosuri 2012\anof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37800" y="1866275"/>
            <a:ext cx="51816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 contourW="12700">
            <a:contourClr>
              <a:schemeClr val="tx1"/>
            </a:contourClr>
          </a:sp3d>
        </p:spPr>
      </p:pic>
    </p:spTree>
    <p:extLst>
      <p:ext uri="{BB962C8B-B14F-4D97-AF65-F5344CB8AC3E}">
        <p14:creationId xmlns:p14="http://schemas.microsoft.com/office/powerpoint/2010/main" val="2018571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79400" y="381000"/>
            <a:ext cx="15773400" cy="1128713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457200">
              <a:defRPr/>
            </a:pPr>
            <a:r>
              <a:rPr lang="ro-RO" sz="4000" dirty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Servicii oferite angajatorilor</a:t>
            </a:r>
            <a:endParaRPr lang="ru-RU" sz="4000" dirty="0">
              <a:solidFill>
                <a:schemeClr val="bg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9219" name="Содержимое 6"/>
          <p:cNvSpPr>
            <a:spLocks noGrp="1"/>
          </p:cNvSpPr>
          <p:nvPr>
            <p:ph idx="1"/>
          </p:nvPr>
        </p:nvSpPr>
        <p:spPr>
          <a:xfrm>
            <a:off x="660400" y="1752600"/>
            <a:ext cx="8305800" cy="6415088"/>
          </a:xfrm>
        </p:spPr>
        <p:txBody>
          <a:bodyPr/>
          <a:lstStyle/>
          <a:p>
            <a:pPr marL="0" indent="0" algn="just">
              <a:buNone/>
            </a:pPr>
            <a:endParaRPr lang="ro-RO" alt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o-RO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identificarea locurilor de muncă vacante, promovarea pe portalul </a:t>
            </a:r>
            <a:r>
              <a:rPr lang="ro-RO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www.angajat.md</a:t>
            </a:r>
            <a:r>
              <a:rPr lang="ro-RO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o-RO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acordarea suportului în preselecţia şi repartizarea candidaţilor la un loc de muncă;</a:t>
            </a:r>
          </a:p>
          <a:p>
            <a:pPr algn="just"/>
            <a:r>
              <a:rPr lang="ro-RO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organizarea târgurilor locurilor de muncă, inclusiv târguri on-line; organizarea activităților de recrutare a personalului; organizarea seminarelor informative.</a:t>
            </a:r>
          </a:p>
          <a:p>
            <a:pPr marL="0" indent="0" algn="just">
              <a:buNone/>
            </a:pPr>
            <a:endParaRPr lang="ro-RO" altLang="en-US" sz="28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colaborarea cu ZEL, cu investitorii, cu APL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1740108"/>
            <a:ext cx="4724400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2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 noGrp="1"/>
          </p:cNvSpPr>
          <p:nvPr>
            <p:ph type="title"/>
          </p:nvPr>
        </p:nvSpPr>
        <p:spPr>
          <a:xfrm>
            <a:off x="203200" y="228600"/>
            <a:ext cx="15925800" cy="1143000"/>
          </a:xfrm>
          <a:prstGeom prst="rect">
            <a:avLst/>
          </a:prstGeom>
          <a:solidFill>
            <a:srgbClr val="3378CB"/>
          </a:solidFill>
        </p:spPr>
        <p:txBody>
          <a:bodyPr/>
          <a:lstStyle/>
          <a:p>
            <a:pPr algn="ctr" defTabSz="457200" eaLnBrk="0" hangingPunct="0">
              <a:defRPr/>
            </a:pPr>
            <a:r>
              <a:rPr lang="ro-RO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Activităţi de recrutare </a:t>
            </a:r>
            <a:endParaRPr lang="ro-RO" sz="4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93800" y="1725067"/>
            <a:ext cx="8128000" cy="69865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o-RO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Anul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r>
              <a:rPr lang="ro-RO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o-RO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o-RO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activități de </a:t>
            </a:r>
            <a:r>
              <a:rPr lang="ro-RO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recrutare/târguri</a:t>
            </a:r>
            <a:endParaRPr lang="ro-RO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fr-F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452</a:t>
            </a:r>
            <a:r>
              <a:rPr lang="fr-F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angajatori</a:t>
            </a:r>
            <a:r>
              <a:rPr lang="fr-F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participanți</a:t>
            </a:r>
          </a:p>
          <a:p>
            <a:pPr algn="just"/>
            <a:r>
              <a:rPr lang="fr-F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10520</a:t>
            </a:r>
            <a:r>
              <a:rPr lang="fr-F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locuri</a:t>
            </a:r>
            <a:r>
              <a:rPr lang="fr-F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muncă </a:t>
            </a:r>
            <a:r>
              <a:rPr lang="fr-F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vacante</a:t>
            </a:r>
            <a:endParaRPr lang="ro-RO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5967</a:t>
            </a:r>
            <a:r>
              <a:rPr lang="ro-RO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persoane participante</a:t>
            </a:r>
          </a:p>
          <a:p>
            <a:pPr algn="just"/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1088</a:t>
            </a:r>
            <a:r>
              <a:rPr lang="ro-RO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persoane angajate </a:t>
            </a:r>
            <a:r>
              <a:rPr lang="ro-RO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ro-RO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o-RO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ro-RO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o-RO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o-RO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Târgul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on-line al </a:t>
            </a:r>
            <a:r>
              <a:rPr lang="ro-RO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locurilor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ro-RO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muncă </a:t>
            </a:r>
          </a:p>
          <a:p>
            <a:pPr algn="just"/>
            <a:r>
              <a:rPr lang="ro-RO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22-28 </a:t>
            </a:r>
            <a:r>
              <a:rPr lang="ro-RO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 202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o-RO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o-RO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ro-RO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Locuri de muncă în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Moldova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o-RO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54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angajatori, </a:t>
            </a:r>
            <a:r>
              <a:rPr lang="ro-RO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3816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oferte de muncă) din care 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locuri vacante în domeniul agriculturii pentru poziţia de agronom</a:t>
            </a:r>
          </a:p>
          <a:p>
            <a:pPr algn="just"/>
            <a:endParaRPr lang="ro-RO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6800" y="1725067"/>
            <a:ext cx="5486400" cy="64967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858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 noGrp="1"/>
          </p:cNvSpPr>
          <p:nvPr>
            <p:ph type="title"/>
          </p:nvPr>
        </p:nvSpPr>
        <p:spPr>
          <a:xfrm>
            <a:off x="203200" y="228600"/>
            <a:ext cx="15925800" cy="1143000"/>
          </a:xfrm>
          <a:prstGeom prst="rect">
            <a:avLst/>
          </a:prstGeom>
          <a:solidFill>
            <a:srgbClr val="3378CB"/>
          </a:solidFill>
        </p:spPr>
        <p:txBody>
          <a:bodyPr/>
          <a:lstStyle/>
          <a:p>
            <a:pPr algn="ctr" defTabSz="457200" eaLnBrk="0" hangingPunct="0">
              <a:defRPr/>
            </a:pPr>
            <a:r>
              <a:rPr lang="ro-RO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Pagina www.anofm.md   </a:t>
            </a:r>
            <a:endParaRPr lang="ro-RO" sz="4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12800" y="2438399"/>
            <a:ext cx="7239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ro-RO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Legislația și serviciile prestate;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o-RO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Activitățile organizate de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ANOFM</a:t>
            </a:r>
            <a:r>
              <a:rPr lang="ro-RO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și </a:t>
            </a:r>
            <a:r>
              <a:rPr lang="ro-RO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STOFM;</a:t>
            </a:r>
            <a:endParaRPr lang="ro-RO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o-RO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Activități organizate în comun cu partenerii;</a:t>
            </a:r>
          </a:p>
          <a:p>
            <a:pPr eaLnBrk="1" hangingPunct="1"/>
            <a:r>
              <a:rPr lang="ro-RO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vi-VN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uletinul „Piața Muncii” (de 2 ori pe lună)</a:t>
            </a:r>
            <a:r>
              <a:rPr lang="ro-RO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/>
            <a:r>
              <a:rPr lang="vi-VN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Lista celor</a:t>
            </a:r>
            <a:r>
              <a:rPr lang="ro-RO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 cele mai</a:t>
            </a:r>
            <a:r>
              <a:rPr lang="ro-RO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bine </a:t>
            </a:r>
            <a:r>
              <a:rPr lang="vi-VN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plătite locuri de muncă</a:t>
            </a:r>
            <a:r>
              <a:rPr lang="ro-RO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(lunar);</a:t>
            </a:r>
          </a:p>
          <a:p>
            <a:pPr eaLnBrk="1" hangingPunct="1"/>
            <a:r>
              <a:rPr lang="ro-RO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Istorii de succes ale clienților ANOFM;</a:t>
            </a:r>
          </a:p>
          <a:p>
            <a:pPr eaLnBrk="1" hangingPunct="1"/>
            <a:r>
              <a:rPr lang="ro-RO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Adresele și datele de contact ale ANOFM și 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ro-RO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OFM</a:t>
            </a:r>
            <a:r>
              <a:rPr lang="ro-RO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0600" y="1500431"/>
            <a:ext cx="5257800" cy="681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115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 txBox="1">
            <a:spLocks noGrp="1"/>
          </p:cNvSpPr>
          <p:nvPr>
            <p:ph type="body" sz="quarter" idx="3"/>
          </p:nvPr>
        </p:nvSpPr>
        <p:spPr>
          <a:xfrm>
            <a:off x="584200" y="253543"/>
            <a:ext cx="7772400" cy="762000"/>
          </a:xfrm>
          <a:prstGeom prst="rect">
            <a:avLst/>
          </a:prstGeom>
          <a:solidFill>
            <a:srgbClr val="3378CB"/>
          </a:solidFill>
        </p:spPr>
        <p:txBody>
          <a:bodyPr/>
          <a:lstStyle/>
          <a:p>
            <a:pPr algn="ctr" defTabSz="457200" eaLnBrk="0" hangingPunct="0">
              <a:defRPr/>
            </a:pPr>
            <a:r>
              <a:rPr lang="ro-RO" sz="3600" b="0" dirty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Centrul de </a:t>
            </a:r>
            <a:r>
              <a:rPr lang="ro-RO" sz="3600" b="0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Apel</a:t>
            </a:r>
            <a:endParaRPr lang="en-US" sz="3600" b="0" dirty="0">
              <a:solidFill>
                <a:schemeClr val="bg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4800" y="1676400"/>
            <a:ext cx="54102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8890696" y="258762"/>
            <a:ext cx="7185025" cy="756781"/>
          </a:xfrm>
          <a:prstGeom prst="rect">
            <a:avLst/>
          </a:prstGeom>
          <a:solidFill>
            <a:srgbClr val="3378CB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1" rIns="91440" bIns="45721" numCol="1" anchor="b" anchorCtr="0" compatLnSpc="1">
            <a:prstTxWarp prst="textNoShape">
              <a:avLst/>
            </a:prstTxWarp>
          </a:bodyPr>
          <a:lstStyle>
            <a:lvl1pPr marL="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97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7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97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97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96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94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94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92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o-RO" sz="3600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www.e-angajare.md </a:t>
            </a:r>
            <a:r>
              <a:rPr lang="ro-RO" sz="3600" dirty="0" smtClean="0">
                <a:solidFill>
                  <a:srgbClr val="FFFF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endParaRPr lang="en-US" sz="3600" dirty="0">
              <a:solidFill>
                <a:srgbClr val="FFFF0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010854" y="1193571"/>
            <a:ext cx="718502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3200" dirty="0">
                <a:solidFill>
                  <a:srgbClr val="3378C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Târgul on-line al locurilor de muncă 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o-RO" sz="3200" dirty="0">
                <a:solidFill>
                  <a:srgbClr val="3378C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32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instrument de recrutare pe piața muncii, fără hotare geografice</a:t>
            </a:r>
            <a:endParaRPr lang="en-US" sz="320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8600" y="2667000"/>
            <a:ext cx="5486400" cy="556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6600" y="1676400"/>
            <a:ext cx="7315200" cy="6491112"/>
          </a:xfrm>
        </p:spPr>
        <p:txBody>
          <a:bodyPr/>
          <a:lstStyle/>
          <a:p>
            <a:r>
              <a:rPr lang="ro-RO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Instrument </a:t>
            </a:r>
            <a:r>
              <a:rPr lang="ro-RO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inovator de orientare </a:t>
            </a:r>
            <a:r>
              <a:rPr lang="ro-RO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şi </a:t>
            </a:r>
            <a:r>
              <a:rPr lang="ro-RO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ghidare în carieră </a:t>
            </a:r>
            <a:r>
              <a:rPr lang="ro-RO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destinat tinerilor </a:t>
            </a:r>
          </a:p>
          <a:p>
            <a:pPr>
              <a:buNone/>
            </a:pPr>
            <a:endParaRPr lang="ro-RO" sz="28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Platforma oferă posibilitate tinerilor, prin intermediul unui test sa se identifice într-o categorie de ocupații </a:t>
            </a:r>
          </a:p>
          <a:p>
            <a:pPr>
              <a:buNone/>
            </a:pPr>
            <a:endParaRPr lang="ro-RO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Informații despre 90 de ocupații</a:t>
            </a:r>
          </a:p>
          <a:p>
            <a:endParaRPr lang="ro-RO" sz="28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Tinerii pot decide care ocupaţie li se potriveşte profilului și aspirațiilor pe care le au</a:t>
            </a:r>
            <a:r>
              <a:rPr lang="ro-RO" sz="2800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o-RO" sz="2800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o-RO" sz="280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/>
          <p:cNvSpPr txBox="1">
            <a:spLocks noGrp="1"/>
          </p:cNvSpPr>
          <p:nvPr>
            <p:ph type="title"/>
          </p:nvPr>
        </p:nvSpPr>
        <p:spPr>
          <a:xfrm>
            <a:off x="127000" y="228601"/>
            <a:ext cx="16002000" cy="1066800"/>
          </a:xfrm>
          <a:prstGeom prst="rect">
            <a:avLst/>
          </a:prstGeom>
          <a:solidFill>
            <a:srgbClr val="3378CB"/>
          </a:solidFill>
        </p:spPr>
        <p:txBody>
          <a:bodyPr lIns="91436" tIns="45719" rIns="91436" bIns="45719"/>
          <a:lstStyle/>
          <a:p>
            <a:pPr algn="ctr" defTabSz="457180" eaLnBrk="0" hangingPunct="0">
              <a:defRPr/>
            </a:pPr>
            <a:r>
              <a:rPr lang="ro-RO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Platforma: www.cariera.anofm.md</a:t>
            </a:r>
            <a:endParaRPr lang="ro-RO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 descr="D:\aaa ion stingaci\Cariera mea_portal\Безымянный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499601" y="1676400"/>
            <a:ext cx="5181600" cy="58399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84952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 noGrp="1"/>
          </p:cNvSpPr>
          <p:nvPr>
            <p:ph type="title"/>
          </p:nvPr>
        </p:nvSpPr>
        <p:spPr>
          <a:xfrm>
            <a:off x="126999" y="5366"/>
            <a:ext cx="16002000" cy="1066800"/>
          </a:xfrm>
          <a:prstGeom prst="rect">
            <a:avLst/>
          </a:prstGeom>
          <a:solidFill>
            <a:srgbClr val="3378CB"/>
          </a:solidFill>
        </p:spPr>
        <p:txBody>
          <a:bodyPr lIns="91436" tIns="45719" rIns="91436" bIns="45719"/>
          <a:lstStyle/>
          <a:p>
            <a:pPr algn="ctr" defTabSz="457180" eaLnBrk="0" hangingPunct="0">
              <a:defRPr/>
            </a:pPr>
            <a:r>
              <a:rPr lang="ro-RO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Cei mai buni angajatori ai anului 2022 din agricultura</a:t>
            </a:r>
            <a:endParaRPr lang="ro-RO" sz="4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400" y="1485900"/>
            <a:ext cx="5029200" cy="67818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2099" y="1295401"/>
            <a:ext cx="4733925" cy="339680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900" y="4692203"/>
            <a:ext cx="4648199" cy="354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660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279400" y="457200"/>
            <a:ext cx="9372600" cy="1752600"/>
          </a:xfrm>
          <a:solidFill>
            <a:srgbClr val="3378CB"/>
          </a:solidFill>
        </p:spPr>
        <p:txBody>
          <a:bodyPr/>
          <a:lstStyle/>
          <a:p>
            <a:r>
              <a:rPr lang="ro-RO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Prognoza pieței muncii din perspectiva angajatorilor şi Barometrul oportunităţilor de angajare </a:t>
            </a:r>
            <a:endParaRPr lang="en-US" sz="3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>
          <a:xfrm>
            <a:off x="698500" y="1905000"/>
            <a:ext cx="8877300" cy="6172200"/>
          </a:xfrm>
        </p:spPr>
        <p:txBody>
          <a:bodyPr/>
          <a:lstStyle/>
          <a:p>
            <a:pPr algn="ctr">
              <a:buFont typeface="Arial" pitchFamily="34" charset="0"/>
              <a:buNone/>
            </a:pPr>
            <a:r>
              <a:rPr lang="ro-RO" sz="1000" b="1" dirty="0" smtClean="0">
                <a:solidFill>
                  <a:srgbClr val="0070C0"/>
                </a:solidFill>
                <a:latin typeface="Trebuchet MS" panose="020B0603020202020204" pitchFamily="34" charset="0"/>
                <a:cs typeface="Times New Roman" pitchFamily="18" charset="0"/>
              </a:rPr>
              <a:t> </a:t>
            </a:r>
          </a:p>
          <a:p>
            <a:pPr>
              <a:buFont typeface="Arial" pitchFamily="34" charset="0"/>
              <a:buNone/>
            </a:pPr>
            <a:endParaRPr lang="ro-RO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itchFamily="34" charset="0"/>
              <a:buNone/>
            </a:pPr>
            <a:r>
              <a:rPr lang="ro-RO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o-RO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Scopul: evaluarea tendințelor și necesităților pieței forței de muncă pe termen scurt </a:t>
            </a:r>
          </a:p>
          <a:p>
            <a:pPr>
              <a:buFont typeface="Arial" pitchFamily="34" charset="0"/>
              <a:buNone/>
            </a:pPr>
            <a:endParaRPr lang="ro-RO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o-RO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Chestionați: cca 3000 agenți </a:t>
            </a:r>
            <a:r>
              <a:rPr lang="ro-RO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economici din diverse domenii cu un număr mai mare de 5 angajaţi</a:t>
            </a:r>
          </a:p>
          <a:p>
            <a:pPr>
              <a:buFont typeface="Arial" pitchFamily="34" charset="0"/>
              <a:buNone/>
            </a:pPr>
            <a:endParaRPr lang="ro-RO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itchFamily="34" charset="0"/>
              <a:buNone/>
            </a:pPr>
            <a:r>
              <a:rPr lang="ro-RO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 </a:t>
            </a:r>
            <a:r>
              <a:rPr lang="ro-RO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participat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ro-RO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chestionare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324 </a:t>
            </a:r>
            <a:r>
              <a:rPr lang="ro-RO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agenţi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economici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</a:t>
            </a:r>
            <a:r>
              <a:rPr lang="ro-RO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domeniul Agricultură,silvicultră şi pescuit  </a:t>
            </a:r>
            <a:endParaRPr lang="ro-RO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None/>
            </a:pPr>
            <a:r>
              <a:rPr lang="ro-RO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923" y="433589"/>
            <a:ext cx="5589725" cy="77932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poate remarca că </a:t>
            </a:r>
            <a:r>
              <a:rPr lang="ro-RO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șomerii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 </a:t>
            </a:r>
            <a:r>
              <a:rPr lang="ro-RO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mediul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rural </a:t>
            </a:r>
            <a:r>
              <a:rPr lang="ro-RO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angajați </a:t>
            </a:r>
            <a:r>
              <a:rPr lang="ro-RO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sunt concentrați în 5 activități economice: industria </a:t>
            </a:r>
            <a:r>
              <a:rPr lang="ro-RO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prelucrătoare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o-RO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agricultură</a:t>
            </a:r>
            <a:r>
              <a:rPr lang="ro-RO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silvicultură şi pescuit </a:t>
            </a:r>
            <a:r>
              <a:rPr lang="ro-RO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comerț </a:t>
            </a:r>
            <a:r>
              <a:rPr lang="ro-RO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 ridicata și cu </a:t>
            </a:r>
            <a:r>
              <a:rPr lang="ro-RO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amănuntul, </a:t>
            </a:r>
            <a:r>
              <a:rPr lang="ro-RO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alte activități de </a:t>
            </a:r>
            <a:r>
              <a:rPr lang="ro-RO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servicii </a:t>
            </a:r>
            <a:r>
              <a:rPr lang="ro-RO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 administrația publică și </a:t>
            </a:r>
            <a:r>
              <a:rPr lang="ro-RO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apărare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o-RO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asigurări </a:t>
            </a:r>
            <a:r>
              <a:rPr lang="ro-RO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sociale </a:t>
            </a:r>
            <a:r>
              <a:rPr lang="ro-RO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obligatorii.</a:t>
            </a:r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o-RO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Astfel, 54,5% din toți șomerii angajați activează în industria prelucrătoare și sectorul agrar. Dacă </a:t>
            </a:r>
            <a:r>
              <a:rPr lang="ro-RO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agricultura </a:t>
            </a:r>
            <a:r>
              <a:rPr lang="ro-RO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este un sector de bază pentru mediul rural, industria prelucrătoare este un sector în ascensiune.</a:t>
            </a:r>
            <a:endParaRPr lang="en-US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Dezechilibrul </a:t>
            </a:r>
            <a:r>
              <a:rPr lang="ro-RO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semnificativ între cerere şi ofertă (în mediul rural şomerii înregistraţi au constituit 66,4%, iar locurile vacante - 12,7</a:t>
            </a:r>
            <a:r>
              <a:rPr lang="ro-RO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o-RO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Nivelul </a:t>
            </a:r>
            <a:r>
              <a:rPr lang="ro-RO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acoperire a cererii în mediul rural la nivel național este de doar 20,3%.</a:t>
            </a:r>
            <a:endParaRPr lang="en-US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127000" y="214311"/>
            <a:ext cx="16002000" cy="1066800"/>
          </a:xfrm>
          <a:prstGeom prst="rect">
            <a:avLst/>
          </a:prstGeom>
          <a:solidFill>
            <a:srgbClr val="3378CB"/>
          </a:solidFill>
          <a:ln w="9525">
            <a:noFill/>
            <a:miter lim="800000"/>
            <a:headEnd/>
            <a:tailEnd/>
          </a:ln>
        </p:spPr>
        <p:txBody>
          <a:bodyPr vert="horz" wrap="square" lIns="91436" tIns="45719" rIns="91436" bIns="45719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6pPr>
            <a:lvl7pPr marL="914397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7pPr>
            <a:lvl8pPr marL="1371597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8pPr>
            <a:lvl9pPr marL="1828797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457180">
              <a:defRPr/>
            </a:pPr>
            <a:r>
              <a:rPr lang="ro-RO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Provocări</a:t>
            </a:r>
            <a:endParaRPr lang="ro-RO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7050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371600"/>
            <a:ext cx="14630400" cy="6796088"/>
          </a:xfrm>
        </p:spPr>
        <p:txBody>
          <a:bodyPr/>
          <a:lstStyle/>
          <a:p>
            <a:r>
              <a:rPr lang="ro-RO" sz="3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Publicarea locurilor de muncă inclusiv din agricultură pe portalul </a:t>
            </a:r>
            <a:r>
              <a:rPr lang="ro-RO" sz="3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www.angajat.md</a:t>
            </a:r>
            <a:endParaRPr lang="ro-RO" sz="3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sz="3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Colaborarea angajatorilor din sectorul agricol cu subdiviziunile teritoriale de ocupare a forței de muncă</a:t>
            </a:r>
            <a:r>
              <a:rPr lang="en-US" sz="3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o-RO" sz="3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sz="3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Accesarea măsurilor de subvenționare în corespundere cu prevederile Legii 105/2018</a:t>
            </a:r>
            <a:r>
              <a:rPr lang="en-US" sz="3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o-RO" sz="3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r>
              <a:rPr lang="ro-RO" sz="3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Programe de atragere a tinerilor în sectorul agricol prin dezvoltarea locurilor de muncă verzi</a:t>
            </a:r>
            <a:r>
              <a:rPr lang="en-US" sz="3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o-RO" sz="3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o-RO" sz="3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Replicarea LEP/îmbunătățirea dialogului social la nivel local/regional (ILO)</a:t>
            </a:r>
          </a:p>
          <a:p>
            <a:r>
              <a:rPr lang="ro-RO" sz="3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Îmbunătățirea continue a legislației pentru sporirea accesului atît a angajatorilor cît și a </a:t>
            </a:r>
            <a:r>
              <a:rPr lang="ro-RO" sz="3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șomerilor din mediu rural.</a:t>
            </a:r>
          </a:p>
          <a:p>
            <a:r>
              <a:rPr lang="ro-RO" sz="3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Pregătirea cadrelor calificate în sectorul agricol</a:t>
            </a:r>
            <a:r>
              <a:rPr lang="en-US" sz="3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o-RO" dirty="0" smtClean="0">
              <a:solidFill>
                <a:srgbClr val="000000"/>
              </a:solidFill>
            </a:endParaRPr>
          </a:p>
          <a:p>
            <a:endParaRPr lang="ro-RO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27000" y="214311"/>
            <a:ext cx="16002000" cy="1066800"/>
          </a:xfrm>
          <a:prstGeom prst="rect">
            <a:avLst/>
          </a:prstGeom>
          <a:solidFill>
            <a:srgbClr val="3378CB"/>
          </a:solidFill>
          <a:ln w="9525">
            <a:noFill/>
            <a:miter lim="800000"/>
            <a:headEnd/>
            <a:tailEnd/>
          </a:ln>
        </p:spPr>
        <p:txBody>
          <a:bodyPr vert="horz" wrap="square" lIns="91436" tIns="45719" rIns="91436" bIns="45719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6pPr>
            <a:lvl7pPr marL="914397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7pPr>
            <a:lvl8pPr marL="1371597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8pPr>
            <a:lvl9pPr marL="1828797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457180">
              <a:defRPr/>
            </a:pPr>
            <a:r>
              <a:rPr lang="ro-RO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Propuneri</a:t>
            </a:r>
            <a:endParaRPr lang="ro-RO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3829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998134"/>
            <a:ext cx="14630400" cy="6169378"/>
          </a:xfrm>
        </p:spPr>
        <p:txBody>
          <a:bodyPr>
            <a:normAutofit/>
          </a:bodyPr>
          <a:lstStyle/>
          <a:p>
            <a:pPr marL="342885" indent="-342885" algn="ctr" eaLnBrk="1" hangingPunct="1">
              <a:buNone/>
              <a:defRPr/>
            </a:pPr>
            <a:endParaRPr lang="ro-RO" sz="2800" dirty="0">
              <a:solidFill>
                <a:srgbClr val="3378CB"/>
              </a:solidFill>
            </a:endParaRPr>
          </a:p>
          <a:p>
            <a:pPr marL="342885" indent="-342885" eaLnBrk="1" hangingPunct="1">
              <a:buNone/>
              <a:defRPr/>
            </a:pPr>
            <a:r>
              <a:rPr lang="ro-RO" sz="4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Site-ul Agenției Naționale: </a:t>
            </a:r>
            <a:r>
              <a:rPr lang="ro-RO" sz="4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www.anofm.md</a:t>
            </a:r>
            <a:endParaRPr lang="ro-RO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885" indent="-342885" eaLnBrk="1" hangingPunct="1">
              <a:buNone/>
              <a:defRPr/>
            </a:pPr>
            <a:endParaRPr lang="ro-RO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885" indent="-342885" eaLnBrk="1" hangingPunct="1">
              <a:buNone/>
              <a:defRPr/>
            </a:pPr>
            <a:endParaRPr lang="ro-RO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885" indent="-342885" eaLnBrk="1" hangingPunct="1">
              <a:buNone/>
              <a:defRPr/>
            </a:pPr>
            <a:r>
              <a:rPr lang="ro-RO" sz="4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Târgul on-line al locurilor de muncă: </a:t>
            </a:r>
            <a:r>
              <a:rPr lang="ro-RO" sz="44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www.e-angajare.md</a:t>
            </a:r>
            <a:r>
              <a:rPr lang="ro-RO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885" indent="-342885" eaLnBrk="1" hangingPunct="1">
              <a:buNone/>
              <a:defRPr/>
            </a:pPr>
            <a:endParaRPr lang="ro-RO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885" indent="-342885" eaLnBrk="1" hangingPunct="1">
              <a:buNone/>
              <a:defRPr/>
            </a:pPr>
            <a:r>
              <a:rPr lang="ro-RO" sz="4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E-mail:</a:t>
            </a:r>
            <a:r>
              <a:rPr lang="ro-RO" sz="4100" b="1" dirty="0">
                <a:solidFill>
                  <a:srgbClr val="8279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4400" dirty="0">
                <a:solidFill>
                  <a:srgbClr val="82797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anofm</a:t>
            </a:r>
            <a:r>
              <a:rPr lang="en-US" sz="4400" dirty="0">
                <a:solidFill>
                  <a:srgbClr val="82797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@</a:t>
            </a:r>
            <a:r>
              <a:rPr lang="ro-RO" sz="4400" dirty="0">
                <a:solidFill>
                  <a:srgbClr val="82797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anofm.md</a:t>
            </a:r>
            <a:endParaRPr lang="ro-RO" sz="4400" dirty="0">
              <a:solidFill>
                <a:srgbClr val="82797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885" indent="-342885" eaLnBrk="1" hangingPunct="1">
              <a:buNone/>
              <a:defRPr/>
            </a:pPr>
            <a:endParaRPr lang="ro-RO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885" indent="-342885" eaLnBrk="1" hangingPunct="1">
              <a:buNone/>
              <a:defRPr/>
            </a:pPr>
            <a:r>
              <a:rPr lang="ro-RO" sz="4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Centrul de Apel</a:t>
            </a:r>
            <a:r>
              <a:rPr lang="ro-RO" sz="4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o-RO" sz="4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0 8000 1000</a:t>
            </a:r>
          </a:p>
          <a:p>
            <a:pPr marL="342885" indent="-342885" algn="ctr" eaLnBrk="1" hangingPunct="1">
              <a:buNone/>
              <a:defRPr/>
            </a:pPr>
            <a:endParaRPr lang="ro-RO" sz="1200" b="1" dirty="0">
              <a:solidFill>
                <a:srgbClr val="82797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885" indent="-342885" eaLnBrk="1" hangingPunct="1">
              <a:buNone/>
              <a:defRPr/>
            </a:pPr>
            <a:r>
              <a:rPr lang="ro-RO" sz="4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Rețele de socializare</a:t>
            </a:r>
            <a:r>
              <a:rPr lang="ro-RO" sz="4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x-none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www.facebook.com</a:t>
            </a:r>
            <a:r>
              <a:rPr lang="x-none" sz="28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r>
              <a:rPr lang="x-none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anofm.md</a:t>
            </a:r>
            <a:r>
              <a:rPr lang="x-none" sz="28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endParaRPr lang="en-US" sz="2800" b="1" dirty="0" smtClean="0">
              <a:latin typeface="Times New Roman" panose="02020603050405020304" pitchFamily="18" charset="0"/>
              <a:cs typeface="Times New Roman" panose="02020603050405020304" pitchFamily="18" charset="0"/>
              <a:hlinkClick r:id="rId2"/>
            </a:endParaRPr>
          </a:p>
        </p:txBody>
      </p:sp>
      <p:sp>
        <p:nvSpPr>
          <p:cNvPr id="25603" name="Заголовок 1"/>
          <p:cNvSpPr txBox="1">
            <a:spLocks/>
          </p:cNvSpPr>
          <p:nvPr/>
        </p:nvSpPr>
        <p:spPr bwMode="auto">
          <a:xfrm>
            <a:off x="127000" y="139701"/>
            <a:ext cx="16002000" cy="1066800"/>
          </a:xfrm>
          <a:prstGeom prst="rect">
            <a:avLst/>
          </a:prstGeom>
          <a:solidFill>
            <a:srgbClr val="3378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6" tIns="45719" rIns="91436" bIns="45719"/>
          <a:lstStyle>
            <a:lvl1pPr marL="192088" indent="-192088" eaLnBrk="0" hangingPunct="0"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 eaLnBrk="0" hangingPunct="0"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 eaLnBrk="0" hangingPunct="0"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 eaLnBrk="0" hangingPunct="0"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 eaLnBrk="0" hangingPunct="0"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ro-RO" alt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Suntem deschişi pentru colaborare!</a:t>
            </a:r>
          </a:p>
        </p:txBody>
      </p:sp>
      <p:sp>
        <p:nvSpPr>
          <p:cNvPr id="25604" name="AutoShape 4" descr="Imagini pentru facebook logo"/>
          <p:cNvSpPr>
            <a:spLocks noChangeAspect="1" noChangeArrowheads="1"/>
          </p:cNvSpPr>
          <p:nvPr/>
        </p:nvSpPr>
        <p:spPr bwMode="auto">
          <a:xfrm>
            <a:off x="296334" y="-285044"/>
            <a:ext cx="541867" cy="541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2553" tIns="81276" rIns="162553" bIns="81276"/>
          <a:lstStyle>
            <a:lvl1pPr eaLnBrk="0" hangingPunct="0"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 eaLnBrk="0" hangingPunct="0"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 eaLnBrk="0" hangingPunct="0"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 eaLnBrk="0" hangingPunct="0"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 eaLnBrk="0" hangingPunct="0"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25605" name="AutoShape 6" descr="Imagini pentru facebook logo"/>
          <p:cNvSpPr>
            <a:spLocks noChangeAspect="1" noChangeArrowheads="1"/>
          </p:cNvSpPr>
          <p:nvPr/>
        </p:nvSpPr>
        <p:spPr bwMode="auto">
          <a:xfrm>
            <a:off x="567267" y="-14111"/>
            <a:ext cx="541867" cy="541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2553" tIns="81276" rIns="162553" bIns="81276"/>
          <a:lstStyle>
            <a:lvl1pPr eaLnBrk="0" hangingPunct="0"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 eaLnBrk="0" hangingPunct="0"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 eaLnBrk="0" hangingPunct="0"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 eaLnBrk="0" hangingPunct="0"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 eaLnBrk="0" hangingPunct="0"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eaLnBrk="1" hangingPunct="1"/>
            <a:endParaRPr lang="en-US" altLang="en-US" dirty="0"/>
          </a:p>
        </p:txBody>
      </p:sp>
      <p:pic>
        <p:nvPicPr>
          <p:cNvPr id="25607" name="Picture 12" descr="Imagini pentru facebook logo vector fre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2200" y="5354067"/>
            <a:ext cx="3595511" cy="3104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">
  <a:themeElements>
    <a:clrScheme name="anofm">
      <a:dk1>
        <a:srgbClr val="3C3C3B"/>
      </a:dk1>
      <a:lt1>
        <a:srgbClr val="FFFFFF"/>
      </a:lt1>
      <a:dk2>
        <a:srgbClr val="275D9B"/>
      </a:dk2>
      <a:lt2>
        <a:srgbClr val="F3F2F1"/>
      </a:lt2>
      <a:accent1>
        <a:srgbClr val="275D9B"/>
      </a:accent1>
      <a:accent2>
        <a:srgbClr val="B70F20"/>
      </a:accent2>
      <a:accent3>
        <a:srgbClr val="349F37"/>
      </a:accent3>
      <a:accent4>
        <a:srgbClr val="3F609D"/>
      </a:accent4>
      <a:accent5>
        <a:srgbClr val="AE2E2D"/>
      </a:accent5>
      <a:accent6>
        <a:srgbClr val="73A04A"/>
      </a:accent6>
      <a:hlink>
        <a:srgbClr val="275D9B"/>
      </a:hlink>
      <a:folHlink>
        <a:srgbClr val="7594B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14015</TotalTime>
  <Words>858</Words>
  <Application>Microsoft Office PowerPoint</Application>
  <PresentationFormat>Произвольный</PresentationFormat>
  <Paragraphs>118</Paragraphs>
  <Slides>16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Gill Sans</vt:lpstr>
      <vt:lpstr>Times New Roman</vt:lpstr>
      <vt:lpstr>Trebuchet MS</vt:lpstr>
      <vt:lpstr>ヒラギノ角ゴ ProN W3</vt:lpstr>
      <vt:lpstr>Presentation</vt:lpstr>
      <vt:lpstr>Презентация PowerPoint</vt:lpstr>
      <vt:lpstr>Şomajul înregistrat</vt:lpstr>
      <vt:lpstr>Şomajul înregistrat</vt:lpstr>
      <vt:lpstr>Презентация PowerPoint</vt:lpstr>
      <vt:lpstr>Презентация PowerPoint</vt:lpstr>
      <vt:lpstr>Презентация PowerPoint</vt:lpstr>
      <vt:lpstr>Презентация PowerPoint</vt:lpstr>
      <vt:lpstr>Activităţi de recrutare </vt:lpstr>
      <vt:lpstr>Pagina www.anofm.md   </vt:lpstr>
      <vt:lpstr>Презентация PowerPoint</vt:lpstr>
      <vt:lpstr>Platforma: www.cariera.anofm.md</vt:lpstr>
      <vt:lpstr>Cei mai buni angajatori ai anului 2022 din agricultura</vt:lpstr>
      <vt:lpstr>Prognoza pieței muncii din perspectiva angajatorilor şi Barometrul oportunităţilor de angajare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корина</cp:lastModifiedBy>
  <cp:revision>1374</cp:revision>
  <cp:lastPrinted>2023-07-25T08:10:29Z</cp:lastPrinted>
  <dcterms:created xsi:type="dcterms:W3CDTF">2012-01-26T07:13:12Z</dcterms:created>
  <dcterms:modified xsi:type="dcterms:W3CDTF">2023-08-01T12:45:31Z</dcterms:modified>
</cp:coreProperties>
</file>