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0"/>
  </p:notesMasterIdLst>
  <p:sldIdLst>
    <p:sldId id="256" r:id="rId2"/>
    <p:sldId id="284" r:id="rId3"/>
    <p:sldId id="285" r:id="rId4"/>
    <p:sldId id="295" r:id="rId5"/>
    <p:sldId id="296" r:id="rId6"/>
    <p:sldId id="301" r:id="rId7"/>
    <p:sldId id="302" r:id="rId8"/>
    <p:sldId id="303" r:id="rId9"/>
    <p:sldId id="312" r:id="rId10"/>
    <p:sldId id="299" r:id="rId11"/>
    <p:sldId id="297" r:id="rId12"/>
    <p:sldId id="304" r:id="rId13"/>
    <p:sldId id="315" r:id="rId14"/>
    <p:sldId id="307" r:id="rId15"/>
    <p:sldId id="316" r:id="rId16"/>
    <p:sldId id="308" r:id="rId17"/>
    <p:sldId id="309" r:id="rId18"/>
    <p:sldId id="31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2" d="100"/>
          <a:sy n="92" d="100"/>
        </p:scale>
        <p:origin x="9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A5F129-92DA-406C-9AD2-CB793CE896DF}" type="datetimeFigureOut">
              <a:rPr lang="ru-RU" smtClean="0"/>
              <a:pPr/>
              <a:t>25.07.2023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B8BD15-2DA6-45A8-B7C3-888165EA6C91}" type="slidenum">
              <a:rPr lang="ru-RU" smtClean="0"/>
              <a:pPr/>
              <a:t>‹#›</a:t>
            </a:fld>
            <a:endParaRPr lang="ru-RU"/>
          </a:p>
        </p:txBody>
      </p:sp>
    </p:spTree>
    <p:extLst>
      <p:ext uri="{BB962C8B-B14F-4D97-AF65-F5344CB8AC3E}">
        <p14:creationId xmlns:p14="http://schemas.microsoft.com/office/powerpoint/2010/main" val="1168712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7/25/2023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C:\Users\moldova\Desktop\Logo AgroindVET.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9725" y="0"/>
            <a:ext cx="5942275" cy="3285912"/>
          </a:xfrm>
          <a:prstGeom prst="rect">
            <a:avLst/>
          </a:prstGeom>
          <a:noFill/>
          <a:ln>
            <a:noFill/>
          </a:ln>
          <a:effectLst>
            <a:outerShdw blurRad="149987" dist="250190" dir="8460000" algn="ctr">
              <a:srgbClr val="000000">
                <a:alpha val="28000"/>
              </a:srgbClr>
            </a:outerShdw>
            <a:softEdge rad="127000"/>
          </a:effectLst>
          <a:scene3d>
            <a:camera prst="orthographicFront">
              <a:rot lat="0" lon="0" rev="0"/>
            </a:camera>
            <a:lightRig rig="contrasting" dir="t">
              <a:rot lat="0" lon="0" rev="1500000"/>
            </a:lightRig>
          </a:scene3d>
          <a:sp3d prstMaterial="metal">
            <a:bevelT w="88900" h="88900"/>
          </a:sp3d>
        </p:spPr>
      </p:pic>
      <p:sp>
        <p:nvSpPr>
          <p:cNvPr id="6" name="Подзаголовок 5"/>
          <p:cNvSpPr>
            <a:spLocks noGrp="1"/>
          </p:cNvSpPr>
          <p:nvPr>
            <p:ph type="subTitle" idx="1"/>
          </p:nvPr>
        </p:nvSpPr>
        <p:spPr>
          <a:xfrm>
            <a:off x="1743702" y="6096978"/>
            <a:ext cx="8915399" cy="571808"/>
          </a:xfrm>
        </p:spPr>
        <p:txBody>
          <a:bodyPr/>
          <a:lstStyle/>
          <a:p>
            <a:pPr algn="ctr"/>
            <a:r>
              <a:rPr lang="x-none" dirty="0"/>
              <a:t>        CHIȘINĂU 2023</a:t>
            </a:r>
            <a:endParaRPr lang="ru-RU" dirty="0"/>
          </a:p>
        </p:txBody>
      </p:sp>
      <p:pic>
        <p:nvPicPr>
          <p:cNvPr id="3" name="Рисунок 2">
            <a:extLst>
              <a:ext uri="{FF2B5EF4-FFF2-40B4-BE49-F238E27FC236}">
                <a16:creationId xmlns="" xmlns:a16="http://schemas.microsoft.com/office/drawing/2014/main" id="{7FD86B1D-EB6F-467D-AC22-93856ECD2D2B}"/>
              </a:ext>
            </a:extLst>
          </p:cNvPr>
          <p:cNvPicPr>
            <a:picLocks noChangeAspect="1"/>
          </p:cNvPicPr>
          <p:nvPr/>
        </p:nvPicPr>
        <p:blipFill>
          <a:blip r:embed="rId3"/>
          <a:stretch>
            <a:fillRect/>
          </a:stretch>
        </p:blipFill>
        <p:spPr>
          <a:xfrm>
            <a:off x="118677" y="104775"/>
            <a:ext cx="6082724" cy="3212327"/>
          </a:xfrm>
          <a:prstGeom prst="rect">
            <a:avLst/>
          </a:prstGeom>
        </p:spPr>
      </p:pic>
      <p:sp>
        <p:nvSpPr>
          <p:cNvPr id="10" name="Прямоугольник 9">
            <a:extLst>
              <a:ext uri="{FF2B5EF4-FFF2-40B4-BE49-F238E27FC236}">
                <a16:creationId xmlns="" xmlns:a16="http://schemas.microsoft.com/office/drawing/2014/main" id="{DF525071-0459-4666-B5F8-8C5707D20E50}"/>
              </a:ext>
            </a:extLst>
          </p:cNvPr>
          <p:cNvSpPr/>
          <p:nvPr/>
        </p:nvSpPr>
        <p:spPr>
          <a:xfrm>
            <a:off x="1743702" y="3572088"/>
            <a:ext cx="10448298" cy="2838023"/>
          </a:xfrm>
          <a:prstGeom prst="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x-none" sz="32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Consolidarea Parteneriatului Social </a:t>
            </a:r>
            <a:r>
              <a:rPr lang="en-US" sz="3200" b="1" dirty="0" smtClean="0">
                <a:solidFill>
                  <a:srgbClr val="000000"/>
                </a:solidFill>
                <a:latin typeface="Times New Roman" panose="02020603050405020304" pitchFamily="18" charset="0"/>
                <a:ea typeface="Calibri" panose="020F0502020204030204" pitchFamily="34" charset="0"/>
              </a:rPr>
              <a:t>in</a:t>
            </a:r>
            <a:r>
              <a:rPr kumimoji="0" lang="x-none"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cs typeface="+mn-cs"/>
              </a:rPr>
              <a:t> Depășirea </a:t>
            </a:r>
            <a:r>
              <a:rPr kumimoji="0" lang="x-none" sz="32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d</a:t>
            </a:r>
            <a:r>
              <a:rPr kumimoji="0" lang="en-US" sz="3200" b="1"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mn-cs"/>
              </a:rPr>
              <a:t>i</a:t>
            </a:r>
            <a:r>
              <a:rPr kumimoji="0" lang="x-none" sz="32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fi</a:t>
            </a:r>
            <a:r>
              <a:rPr lang="ro-RO" sz="3200" b="1" dirty="0">
                <a:solidFill>
                  <a:srgbClr val="000000"/>
                </a:solidFill>
                <a:latin typeface="Times New Roman" panose="02020603050405020304" pitchFamily="18" charset="0"/>
                <a:ea typeface="Calibri" panose="020F0502020204030204" pitchFamily="34" charset="0"/>
              </a:rPr>
              <a:t>cul</a:t>
            </a:r>
            <a:r>
              <a:rPr kumimoji="0" 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t</a:t>
            </a:r>
            <a:r>
              <a:rPr lang="ro-RO" sz="3200" b="1" dirty="0">
                <a:solidFill>
                  <a:srgbClr val="000000"/>
                </a:solidFill>
                <a:latin typeface="Times New Roman" panose="02020603050405020304" pitchFamily="18" charset="0"/>
                <a:ea typeface="Calibri" panose="020F0502020204030204" pitchFamily="34" charset="0"/>
              </a:rPr>
              <a:t>ăți</a:t>
            </a:r>
            <a:r>
              <a:rPr lang="en-US" sz="3200" b="1" dirty="0" err="1">
                <a:solidFill>
                  <a:srgbClr val="000000"/>
                </a:solidFill>
                <a:latin typeface="Times New Roman" panose="02020603050405020304" pitchFamily="18" charset="0"/>
                <a:ea typeface="Calibri" panose="020F0502020204030204" pitchFamily="34" charset="0"/>
              </a:rPr>
              <a:t>lor</a:t>
            </a:r>
            <a:r>
              <a:rPr lang="en-US" sz="3200" b="1" dirty="0">
                <a:solidFill>
                  <a:srgbClr val="000000"/>
                </a:solidFill>
                <a:latin typeface="Times New Roman" panose="02020603050405020304" pitchFamily="18" charset="0"/>
                <a:ea typeface="Calibri" panose="020F0502020204030204" pitchFamily="34" charset="0"/>
              </a:rPr>
              <a:t> </a:t>
            </a:r>
            <a:r>
              <a:rPr lang="ro-RO" sz="3200" b="1" dirty="0" smtClean="0">
                <a:solidFill>
                  <a:srgbClr val="000000"/>
                </a:solidFill>
                <a:latin typeface="Times New Roman" panose="02020603050405020304" pitchFamily="18" charset="0"/>
                <a:ea typeface="Calibri" panose="020F0502020204030204" pitchFamily="34" charset="0"/>
              </a:rPr>
              <a:t>asigurării </a:t>
            </a:r>
            <a:r>
              <a:rPr kumimoji="0" lang="x-none"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cs typeface="+mn-cs"/>
              </a:rPr>
              <a:t>sectorul</a:t>
            </a:r>
            <a:r>
              <a:rPr lang="en-US" sz="3200" b="1" dirty="0" err="1" smtClean="0">
                <a:solidFill>
                  <a:srgbClr val="000000"/>
                </a:solidFill>
                <a:latin typeface="Times New Roman" panose="02020603050405020304" pitchFamily="18" charset="0"/>
                <a:ea typeface="Calibri" panose="020F0502020204030204" pitchFamily="34" charset="0"/>
              </a:rPr>
              <a:t>ui</a:t>
            </a:r>
            <a:r>
              <a:rPr kumimoji="0" lang="x-none"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x-none" sz="32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agroindustrial al  Raionului </a:t>
            </a:r>
            <a:r>
              <a:rPr kumimoji="0" lang="en-US"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cs typeface="+mn-cs"/>
              </a:rPr>
              <a:t>UNGHENI </a:t>
            </a:r>
            <a:r>
              <a:rPr kumimoji="0" lang="x-none"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cs typeface="+mn-cs"/>
              </a:rPr>
              <a:t>cu </a:t>
            </a:r>
            <a:r>
              <a:rPr kumimoji="0" lang="x-none" sz="32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forță de </a:t>
            </a:r>
            <a:r>
              <a:rPr kumimoji="0" lang="x-none"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cs typeface="+mn-cs"/>
              </a:rPr>
              <a:t>muncă </a:t>
            </a:r>
            <a:r>
              <a:rPr kumimoji="0" lang="x-none" sz="32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calificată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3200" b="1" dirty="0" smtClean="0">
                <a:solidFill>
                  <a:srgbClr val="000000"/>
                </a:solidFill>
                <a:latin typeface="Times New Roman" panose="02020603050405020304" pitchFamily="18" charset="0"/>
              </a:rPr>
              <a:t>21</a:t>
            </a:r>
            <a:r>
              <a:rPr lang="x-none" sz="3200" b="1" dirty="0" smtClean="0">
                <a:solidFill>
                  <a:srgbClr val="000000"/>
                </a:solidFill>
                <a:latin typeface="Times New Roman" panose="02020603050405020304" pitchFamily="18" charset="0"/>
              </a:rPr>
              <a:t>.07.2023</a:t>
            </a:r>
            <a:endParaRPr kumimoji="0" lang="ru-RU" sz="32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Прямоугольник 11">
            <a:extLst>
              <a:ext uri="{FF2B5EF4-FFF2-40B4-BE49-F238E27FC236}">
                <a16:creationId xmlns="" xmlns:a16="http://schemas.microsoft.com/office/drawing/2014/main" id="{0DDF10AE-F4D0-4BA1-9A92-632827B58C16}"/>
              </a:ext>
            </a:extLst>
          </p:cNvPr>
          <p:cNvSpPr/>
          <p:nvPr/>
        </p:nvSpPr>
        <p:spPr>
          <a:xfrm>
            <a:off x="118677" y="1695450"/>
            <a:ext cx="6131047"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sz="2800" b="1" dirty="0"/>
              <a:t>UT, Consiliul Raional </a:t>
            </a:r>
            <a:r>
              <a:rPr lang="ro-RO" sz="2800" b="1" dirty="0" err="1"/>
              <a:t>AgroindVET</a:t>
            </a:r>
            <a:r>
              <a:rPr lang="ro-RO" sz="2800" b="1" dirty="0"/>
              <a:t> </a:t>
            </a:r>
            <a:r>
              <a:rPr lang="en-US" sz="2800" b="1" dirty="0" err="1" smtClean="0"/>
              <a:t>Ungheni</a:t>
            </a:r>
            <a:endParaRPr lang="ro-RO" sz="2800" b="1" dirty="0"/>
          </a:p>
        </p:txBody>
      </p:sp>
    </p:spTree>
    <p:extLst>
      <p:ext uri="{BB962C8B-B14F-4D97-AF65-F5344CB8AC3E}">
        <p14:creationId xmlns:p14="http://schemas.microsoft.com/office/powerpoint/2010/main" val="978641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2575" y="0"/>
            <a:ext cx="9799637" cy="833215"/>
          </a:xfrm>
          <a:solidFill>
            <a:srgbClr val="FFC000"/>
          </a:solidFill>
        </p:spPr>
        <p:txBody>
          <a:bodyPr>
            <a:noAutofit/>
          </a:bodyPr>
          <a:lstStyle/>
          <a:p>
            <a:pPr lvl="0" algn="ctr">
              <a:spcBef>
                <a:spcPts val="600"/>
              </a:spcBef>
              <a:spcAft>
                <a:spcPts val="600"/>
              </a:spcAft>
            </a:pPr>
            <a:r>
              <a:rPr lang="ru-RU" sz="1900" b="1" dirty="0">
                <a:solidFill>
                  <a:prstClr val="black">
                    <a:lumMod val="75000"/>
                    <a:lumOff val="25000"/>
                  </a:prstClr>
                </a:solidFill>
                <a:ea typeface="+mn-ea"/>
                <a:cs typeface="+mn-cs"/>
              </a:rPr>
              <a:t/>
            </a:r>
            <a:br>
              <a:rPr lang="ru-RU" sz="1900" b="1" dirty="0">
                <a:solidFill>
                  <a:prstClr val="black">
                    <a:lumMod val="75000"/>
                    <a:lumOff val="25000"/>
                  </a:prstClr>
                </a:solidFill>
                <a:ea typeface="+mn-ea"/>
                <a:cs typeface="+mn-cs"/>
              </a:rPr>
            </a:br>
            <a:r>
              <a:rPr lang="ro-RO" sz="3200" b="1" dirty="0">
                <a:solidFill>
                  <a:prstClr val="black">
                    <a:lumMod val="75000"/>
                    <a:lumOff val="25000"/>
                  </a:prstClr>
                </a:solidFill>
                <a:latin typeface="Arial" panose="020B0604020202020204" pitchFamily="34" charset="0"/>
                <a:ea typeface="+mn-ea"/>
                <a:cs typeface="Arial" panose="020B0604020202020204" pitchFamily="34" charset="0"/>
              </a:rPr>
              <a:t>Agenda Seminarului /Întrunire</a:t>
            </a:r>
            <a:r>
              <a:rPr lang="ru-RU" sz="2800" b="1" dirty="0"/>
              <a:t/>
            </a:r>
            <a:br>
              <a:rPr lang="ru-RU" sz="2800" b="1" dirty="0"/>
            </a:br>
            <a:endParaRPr lang="ru-RU" sz="2800" b="1" dirty="0"/>
          </a:p>
        </p:txBody>
      </p:sp>
      <p:sp>
        <p:nvSpPr>
          <p:cNvPr id="3" name="Объект 2"/>
          <p:cNvSpPr>
            <a:spLocks noGrp="1"/>
          </p:cNvSpPr>
          <p:nvPr>
            <p:ph idx="1"/>
          </p:nvPr>
        </p:nvSpPr>
        <p:spPr>
          <a:xfrm>
            <a:off x="238125" y="833215"/>
            <a:ext cx="11953875" cy="6100985"/>
          </a:xfrm>
        </p:spPr>
        <p:txBody>
          <a:bodyPr>
            <a:normAutofit fontScale="25000" lnSpcReduction="20000"/>
          </a:bodyPr>
          <a:lstStyle/>
          <a:p>
            <a:pPr algn="just">
              <a:lnSpc>
                <a:spcPct val="106000"/>
              </a:lnSpc>
              <a:spcAft>
                <a:spcPts val="800"/>
              </a:spcAft>
            </a:pPr>
            <a:r>
              <a:rPr lang="x-none" sz="9600" b="1" dirty="0">
                <a:effectLst/>
                <a:latin typeface="Times New Roman" panose="02020603050405020304" pitchFamily="18" charset="0"/>
                <a:ea typeface="Times New Roman" panose="02020603050405020304" pitchFamily="18" charset="0"/>
                <a:cs typeface="Times New Roman" panose="02020603050405020304" pitchFamily="18" charset="0"/>
              </a:rPr>
              <a:t>              Data </a:t>
            </a:r>
            <a:r>
              <a:rPr lang="en-US" sz="9600" b="1" dirty="0" smtClean="0">
                <a:effectLst/>
                <a:latin typeface="Times New Roman" panose="02020603050405020304" pitchFamily="18" charset="0"/>
                <a:ea typeface="Times New Roman" panose="02020603050405020304" pitchFamily="18" charset="0"/>
                <a:cs typeface="Times New Roman" panose="02020603050405020304" pitchFamily="18" charset="0"/>
              </a:rPr>
              <a:t>21 </a:t>
            </a:r>
            <a:r>
              <a:rPr lang="en-US" sz="9600" b="1" dirty="0" err="1" smtClean="0">
                <a:effectLst/>
                <a:latin typeface="Times New Roman" panose="02020603050405020304" pitchFamily="18" charset="0"/>
                <a:ea typeface="Times New Roman" panose="02020603050405020304" pitchFamily="18" charset="0"/>
                <a:cs typeface="Times New Roman" panose="02020603050405020304" pitchFamily="18" charset="0"/>
              </a:rPr>
              <a:t>iulie</a:t>
            </a:r>
            <a:r>
              <a:rPr lang="en-US" sz="9600" b="1" dirty="0" smtClean="0">
                <a:effectLst/>
                <a:latin typeface="Times New Roman" panose="02020603050405020304" pitchFamily="18" charset="0"/>
                <a:ea typeface="Times New Roman" panose="02020603050405020304" pitchFamily="18" charset="0"/>
                <a:cs typeface="Times New Roman" panose="02020603050405020304" pitchFamily="18" charset="0"/>
              </a:rPr>
              <a:t> 2023</a:t>
            </a:r>
            <a:endParaRPr lang="x-none" sz="96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20000"/>
              </a:lnSpc>
              <a:spcBef>
                <a:spcPts val="0"/>
              </a:spcBef>
            </a:pPr>
            <a:r>
              <a:rPr lang="x-none" sz="9600" b="1" dirty="0">
                <a:effectLst/>
                <a:latin typeface="Times New Roman" panose="02020603050405020304" pitchFamily="18" charset="0"/>
                <a:ea typeface="Times New Roman" panose="02020603050405020304" pitchFamily="18" charset="0"/>
                <a:cs typeface="Times New Roman" panose="02020603050405020304" pitchFamily="18" charset="0"/>
              </a:rPr>
              <a:t> Localul: </a:t>
            </a:r>
            <a:r>
              <a:rPr lang="en-US" sz="9600" b="1" dirty="0" err="1" smtClean="0">
                <a:effectLst/>
                <a:latin typeface="Times New Roman" panose="02020603050405020304" pitchFamily="18" charset="0"/>
                <a:ea typeface="Times New Roman" panose="02020603050405020304" pitchFamily="18" charset="0"/>
                <a:cs typeface="Times New Roman" panose="02020603050405020304" pitchFamily="18" charset="0"/>
              </a:rPr>
              <a:t>Sala</a:t>
            </a:r>
            <a:r>
              <a:rPr lang="en-US" sz="9600" b="1" dirty="0" smtClean="0">
                <a:effectLst/>
                <a:latin typeface="Times New Roman" panose="02020603050405020304" pitchFamily="18" charset="0"/>
                <a:ea typeface="Times New Roman" panose="02020603050405020304" pitchFamily="18" charset="0"/>
                <a:cs typeface="Times New Roman" panose="02020603050405020304" pitchFamily="18" charset="0"/>
              </a:rPr>
              <a:t> de </a:t>
            </a:r>
            <a:r>
              <a:rPr lang="ro-RO" sz="9600" b="1" dirty="0" smtClean="0">
                <a:effectLst/>
                <a:latin typeface="Times New Roman" panose="02020603050405020304" pitchFamily="18" charset="0"/>
                <a:ea typeface="Times New Roman" panose="02020603050405020304" pitchFamily="18" charset="0"/>
                <a:cs typeface="Times New Roman" panose="02020603050405020304" pitchFamily="18" charset="0"/>
              </a:rPr>
              <a:t>Conferințe a Consiliului Raional Ungheni</a:t>
            </a:r>
            <a:endParaRPr lang="ru-RU" sz="8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x-none" sz="9600" b="1" dirty="0" smtClean="0">
                <a:effectLst/>
                <a:latin typeface="Times New Roman" panose="02020603050405020304" pitchFamily="18" charset="0"/>
                <a:ea typeface="Times New Roman" panose="02020603050405020304" pitchFamily="18" charset="0"/>
                <a:cs typeface="Times New Roman" panose="02020603050405020304" pitchFamily="18" charset="0"/>
              </a:rPr>
              <a:t>Organizatori</a:t>
            </a:r>
            <a:r>
              <a:rPr lang="en-US" sz="9600" b="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r>
              <a:rPr lang="x-none" sz="96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x-none" sz="9600" b="1"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r>
              <a:rPr lang="x-none" sz="9600" dirty="0" smtClean="0">
                <a:effectLst/>
                <a:latin typeface="Times New Roman" panose="02020603050405020304" pitchFamily="18" charset="0"/>
                <a:ea typeface="Times New Roman" panose="02020603050405020304" pitchFamily="18" charset="0"/>
                <a:cs typeface="Times New Roman" panose="02020603050405020304" pitchFamily="18" charset="0"/>
              </a:rPr>
              <a:t> C.R.AgroindVET</a:t>
            </a:r>
            <a:r>
              <a:rPr lang="en-US" sz="9600"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r>
              <a:rPr lang="x-none" sz="96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x-none" sz="9600" b="1"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r>
              <a:rPr lang="x-none" sz="9600"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r>
              <a:rPr lang="x-none" sz="96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x-none" sz="8000" dirty="0" smtClean="0">
                <a:latin typeface="Times New Roman" panose="02020603050405020304" pitchFamily="18" charset="0"/>
                <a:ea typeface="Times New Roman" panose="02020603050405020304" pitchFamily="18" charset="0"/>
                <a:cs typeface="Times New Roman" panose="02020603050405020304" pitchFamily="18" charset="0"/>
              </a:rPr>
              <a:t>UT</a:t>
            </a:r>
            <a:r>
              <a:rPr lang="ro-RO" sz="8000" dirty="0" smtClean="0">
                <a:latin typeface="Times New Roman" panose="02020603050405020304" pitchFamily="18" charset="0"/>
                <a:ea typeface="Times New Roman" panose="02020603050405020304" pitchFamily="18" charset="0"/>
                <a:cs typeface="Times New Roman" panose="02020603050405020304" pitchFamily="18" charset="0"/>
              </a:rPr>
              <a:t> Ungheni AGROINDSIND</a:t>
            </a:r>
            <a:endParaRPr lang="ru-RU" sz="8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x-none" sz="9600" b="1" dirty="0">
                <a:effectLst/>
                <a:latin typeface="Times New Roman" panose="02020603050405020304" pitchFamily="18" charset="0"/>
                <a:ea typeface="Times New Roman" panose="02020603050405020304" pitchFamily="18" charset="0"/>
                <a:cs typeface="Times New Roman" panose="02020603050405020304" pitchFamily="18" charset="0"/>
              </a:rPr>
              <a:t>Participanții:</a:t>
            </a:r>
            <a:r>
              <a:rPr lang="x-none" sz="9600" dirty="0">
                <a:effectLst/>
                <a:latin typeface="Times New Roman" panose="02020603050405020304" pitchFamily="18" charset="0"/>
                <a:ea typeface="Times New Roman" panose="02020603050405020304" pitchFamily="18" charset="0"/>
                <a:cs typeface="Times New Roman" panose="02020603050405020304" pitchFamily="18" charset="0"/>
              </a:rPr>
              <a:t> Membrii C.R.AgroindVET, Manageri de </a:t>
            </a:r>
            <a:r>
              <a:rPr lang="x-none" sz="9600" dirty="0" smtClean="0">
                <a:effectLst/>
                <a:latin typeface="Times New Roman" panose="02020603050405020304" pitchFamily="18" charset="0"/>
                <a:ea typeface="Times New Roman" panose="02020603050405020304" pitchFamily="18" charset="0"/>
                <a:cs typeface="Times New Roman" panose="02020603050405020304" pitchFamily="18" charset="0"/>
              </a:rPr>
              <a:t>întreprinderi</a:t>
            </a:r>
            <a:r>
              <a:rPr lang="ro-RO" sz="9600" dirty="0" smtClean="0">
                <a:effectLst/>
                <a:latin typeface="Times New Roman" panose="02020603050405020304" pitchFamily="18" charset="0"/>
                <a:ea typeface="Times New Roman" panose="02020603050405020304" pitchFamily="18" charset="0"/>
                <a:cs typeface="Times New Roman" panose="02020603050405020304" pitchFamily="18" charset="0"/>
              </a:rPr>
              <a:t> agricole,</a:t>
            </a:r>
            <a:r>
              <a:rPr lang="x-none" sz="96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x-none" sz="9600" dirty="0">
                <a:effectLst/>
                <a:latin typeface="Times New Roman" panose="02020603050405020304" pitchFamily="18" charset="0"/>
                <a:ea typeface="Times New Roman" panose="02020603050405020304" pitchFamily="18" charset="0"/>
                <a:cs typeface="Times New Roman" panose="02020603050405020304" pitchFamily="18" charset="0"/>
              </a:rPr>
              <a:t>Reprezentanții </a:t>
            </a:r>
            <a:r>
              <a:rPr lang="en-US" sz="9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Administrației</a:t>
            </a:r>
            <a:r>
              <a:rPr lang="en-US" sz="9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9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Publice</a:t>
            </a:r>
            <a:r>
              <a:rPr lang="en-US" sz="9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Locale, </a:t>
            </a:r>
            <a:r>
              <a:rPr lang="ro-RO" sz="96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Instituțiile de </a:t>
            </a:r>
            <a:r>
              <a:rPr lang="ro-RO" sz="9600" dirty="0" err="1"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învățămînt</a:t>
            </a:r>
            <a:r>
              <a:rPr lang="en-US" sz="96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9600" dirty="0" err="1"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profesionale</a:t>
            </a:r>
            <a:r>
              <a:rPr lang="ro-RO" sz="96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96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DTOFM</a:t>
            </a:r>
            <a:r>
              <a:rPr lang="en-US" sz="9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96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CCI</a:t>
            </a:r>
            <a:r>
              <a:rPr lang="en-US" sz="9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9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filiala</a:t>
            </a:r>
            <a:r>
              <a:rPr lang="en-US" sz="9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9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Ungheni</a:t>
            </a:r>
            <a:r>
              <a:rPr lang="en-US" sz="9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9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lideri</a:t>
            </a:r>
            <a:r>
              <a:rPr lang="en-US" sz="9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9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sindicali</a:t>
            </a:r>
            <a:r>
              <a:rPr lang="en-US" sz="9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96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etc</a:t>
            </a:r>
            <a:r>
              <a:rPr lang="en-US" sz="88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p>
          <a:p>
            <a:pPr algn="just">
              <a:lnSpc>
                <a:spcPct val="120000"/>
              </a:lnSpc>
              <a:spcBef>
                <a:spcPts val="0"/>
              </a:spcBef>
            </a:pPr>
            <a:r>
              <a:rPr lang="en-US" sz="8800" b="1" dirty="0" smtClean="0">
                <a:latin typeface="Times New Roman" panose="02020603050405020304" pitchFamily="18" charset="0"/>
                <a:ea typeface="Calibri" panose="020F0502020204030204" pitchFamily="34" charset="0"/>
                <a:cs typeface="Times New Roman" panose="02020603050405020304" pitchFamily="18" charset="0"/>
              </a:rPr>
              <a:t>Moderator</a:t>
            </a:r>
            <a:r>
              <a:rPr lang="ro-RO" sz="8800" b="1" dirty="0" smtClean="0">
                <a:latin typeface="Times New Roman" panose="02020603050405020304" pitchFamily="18" charset="0"/>
                <a:ea typeface="Calibri" panose="020F0502020204030204" pitchFamily="34" charset="0"/>
                <a:cs typeface="Times New Roman" panose="02020603050405020304" pitchFamily="18" charset="0"/>
              </a:rPr>
              <a:t>: Lupu Rodica, </a:t>
            </a:r>
            <a:r>
              <a:rPr lang="ro-RO" sz="8800" dirty="0" smtClean="0">
                <a:latin typeface="Times New Roman" panose="02020603050405020304" pitchFamily="18" charset="0"/>
                <a:ea typeface="Calibri" panose="020F0502020204030204" pitchFamily="34" charset="0"/>
                <a:cs typeface="Times New Roman" panose="02020603050405020304" pitchFamily="18" charset="0"/>
              </a:rPr>
              <a:t>președinte UT Ungheni a sindicatelor AGROINDSIN</a:t>
            </a:r>
            <a:endParaRPr lang="ru-RU" sz="8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x-none" sz="9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Sarcinile Întrunirii</a:t>
            </a:r>
            <a:r>
              <a:rPr lang="ro-RO" sz="9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8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0"/>
              </a:spcBef>
              <a:buFont typeface="+mj-lt"/>
              <a:buAutoNum type="arabicParenR"/>
            </a:pPr>
            <a:r>
              <a:rPr lang="ro-RO" sz="9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Identificarea Problemelor cu care se </a:t>
            </a:r>
            <a:r>
              <a:rPr lang="ro-RO" sz="96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confruntă</a:t>
            </a:r>
            <a:r>
              <a:rPr lang="ro-RO" sz="9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întreprinderile agroindustriale din raion și  </a:t>
            </a:r>
            <a:r>
              <a:rPr lang="ro-RO" sz="96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cauzel</a:t>
            </a:r>
            <a:r>
              <a:rPr lang="en-US" sz="9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or</a:t>
            </a:r>
            <a:r>
              <a:rPr lang="ro-RO" sz="96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acestora</a:t>
            </a:r>
            <a:r>
              <a:rPr lang="ro-RO" sz="9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8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0"/>
              </a:spcBef>
              <a:buFont typeface="+mj-lt"/>
              <a:buAutoNum type="arabicParenR"/>
            </a:pPr>
            <a:r>
              <a:rPr lang="ro-RO" sz="9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Formularea Sarcinilor conlucrării instituțiilor interesate nivel local </a:t>
            </a:r>
            <a:r>
              <a:rPr lang="ro-RO" sz="96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în</a:t>
            </a:r>
            <a:r>
              <a:rPr lang="en-US" sz="96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96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soluționarea</a:t>
            </a:r>
            <a:r>
              <a:rPr lang="ro-RO" sz="9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96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problemelor </a:t>
            </a:r>
            <a:r>
              <a:rPr lang="ro-RO" sz="9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identificate;</a:t>
            </a:r>
            <a:endParaRPr lang="ru-RU" sz="8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0"/>
              </a:spcBef>
              <a:buFont typeface="+mj-lt"/>
              <a:buAutoNum type="arabicParenR"/>
            </a:pPr>
            <a:r>
              <a:rPr lang="ro-RO" sz="9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Înaintarea propunerilor în adresa Instituțiilor interesate de nivel Republican pentru elucidarea lor la Masa Rotundă din 26 iulie 2023.</a:t>
            </a:r>
            <a:endParaRPr lang="ru-RU" sz="8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6000"/>
              </a:lnSpc>
              <a:spcAft>
                <a:spcPts val="800"/>
              </a:spcAft>
            </a:pPr>
            <a:r>
              <a:rPr lang="x-none" sz="9600" b="1" i="1"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8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0594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8125" y="1417415"/>
            <a:ext cx="11953875" cy="6100985"/>
          </a:xfrm>
        </p:spPr>
        <p:txBody>
          <a:bodyPr>
            <a:noAutofit/>
          </a:bodyPr>
          <a:lstStyle/>
          <a:p>
            <a:pPr>
              <a:spcBef>
                <a:spcPts val="0"/>
              </a:spcBef>
            </a:pPr>
            <a:r>
              <a:rPr lang="en-US" sz="2500" b="1" i="1" dirty="0" err="1" smtClean="0"/>
              <a:t>Lupu</a:t>
            </a:r>
            <a:r>
              <a:rPr lang="en-US" sz="2500" b="1" i="1" dirty="0" smtClean="0"/>
              <a:t> </a:t>
            </a:r>
            <a:r>
              <a:rPr lang="en-US" sz="2500" b="1" i="1" dirty="0" err="1" smtClean="0"/>
              <a:t>Rodica</a:t>
            </a:r>
            <a:r>
              <a:rPr lang="en-US" sz="2500" b="1" i="1" dirty="0" smtClean="0"/>
              <a:t> , </a:t>
            </a:r>
            <a:r>
              <a:rPr lang="en-US" sz="2500" b="1" i="1" dirty="0" err="1" smtClean="0"/>
              <a:t>președintele</a:t>
            </a:r>
            <a:r>
              <a:rPr lang="en-US" sz="2500" b="1" i="1" dirty="0" smtClean="0"/>
              <a:t> UT </a:t>
            </a:r>
            <a:r>
              <a:rPr lang="en-US" sz="2500" b="1" i="1" dirty="0" err="1" smtClean="0"/>
              <a:t>Ungheni</a:t>
            </a:r>
            <a:r>
              <a:rPr lang="en-US" sz="2500" b="1" i="1" dirty="0" smtClean="0"/>
              <a:t> </a:t>
            </a:r>
            <a:r>
              <a:rPr lang="en-US" sz="2500" b="1" i="1" dirty="0" err="1" smtClean="0"/>
              <a:t>Agroindsind</a:t>
            </a:r>
            <a:r>
              <a:rPr lang="ro-RO" sz="2500" b="1" i="1" dirty="0" smtClean="0"/>
              <a:t>a </a:t>
            </a:r>
            <a:r>
              <a:rPr lang="ro-RO" sz="2500" i="1" dirty="0" err="1" smtClean="0"/>
              <a:t>a</a:t>
            </a:r>
            <a:r>
              <a:rPr lang="en-US" sz="2500" dirty="0" smtClean="0"/>
              <a:t> inform</a:t>
            </a:r>
            <a:r>
              <a:rPr lang="ro-RO" sz="2500" dirty="0" smtClean="0"/>
              <a:t>at</a:t>
            </a:r>
            <a:r>
              <a:rPr lang="en-US" sz="2500" dirty="0" smtClean="0"/>
              <a:t> </a:t>
            </a:r>
            <a:r>
              <a:rPr lang="en-US" sz="2500" dirty="0" err="1" smtClean="0"/>
              <a:t>participanții</a:t>
            </a:r>
            <a:r>
              <a:rPr lang="en-US" sz="2500" dirty="0" smtClean="0"/>
              <a:t> </a:t>
            </a:r>
            <a:r>
              <a:rPr lang="en-US" sz="2500" dirty="0" err="1" smtClean="0"/>
              <a:t>despre</a:t>
            </a:r>
            <a:r>
              <a:rPr lang="en-US" sz="2500" dirty="0" smtClean="0"/>
              <a:t> </a:t>
            </a:r>
            <a:r>
              <a:rPr lang="en-US" sz="2500" dirty="0" err="1" smtClean="0"/>
              <a:t>Mesajul</a:t>
            </a:r>
            <a:r>
              <a:rPr lang="en-US" sz="2500" dirty="0" smtClean="0"/>
              <a:t> </a:t>
            </a:r>
            <a:r>
              <a:rPr lang="en-US" sz="2500" dirty="0" err="1" smtClean="0"/>
              <a:t>Președintelui</a:t>
            </a:r>
            <a:r>
              <a:rPr lang="en-US" sz="2500" dirty="0" smtClean="0"/>
              <a:t> FNSAA </a:t>
            </a:r>
            <a:r>
              <a:rPr lang="en-US" sz="2500" dirty="0" err="1" smtClean="0"/>
              <a:t>Agroindsind</a:t>
            </a:r>
            <a:r>
              <a:rPr lang="en-US" sz="2500" dirty="0" smtClean="0"/>
              <a:t>, </a:t>
            </a:r>
            <a:r>
              <a:rPr lang="en-US" sz="2500" dirty="0" err="1" smtClean="0"/>
              <a:t>dlui</a:t>
            </a:r>
            <a:r>
              <a:rPr lang="en-US" sz="2500" dirty="0" smtClean="0"/>
              <a:t> </a:t>
            </a:r>
            <a:r>
              <a:rPr lang="en-US" sz="2500" dirty="0" err="1" smtClean="0"/>
              <a:t>Vasile</a:t>
            </a:r>
            <a:r>
              <a:rPr lang="en-US" sz="2500" dirty="0" smtClean="0"/>
              <a:t> </a:t>
            </a:r>
            <a:r>
              <a:rPr lang="en-US" sz="2500" dirty="0" err="1" smtClean="0"/>
              <a:t>Mămăligă</a:t>
            </a:r>
            <a:r>
              <a:rPr lang="en-US" sz="2500" dirty="0" smtClean="0"/>
              <a:t>, </a:t>
            </a:r>
            <a:r>
              <a:rPr lang="en-US" sz="2500" dirty="0" err="1" smtClean="0"/>
              <a:t>despre</a:t>
            </a:r>
            <a:r>
              <a:rPr lang="en-US" sz="2500" dirty="0" smtClean="0"/>
              <a:t> </a:t>
            </a:r>
            <a:r>
              <a:rPr lang="en-US" sz="2500" dirty="0" err="1" smtClean="0"/>
              <a:t>importanța</a:t>
            </a:r>
            <a:r>
              <a:rPr lang="en-US" sz="2500" dirty="0" smtClean="0"/>
              <a:t> </a:t>
            </a:r>
            <a:r>
              <a:rPr lang="en-US" sz="2500" dirty="0" err="1" smtClean="0"/>
              <a:t>consolidării</a:t>
            </a:r>
            <a:r>
              <a:rPr lang="en-US" sz="2500" dirty="0" smtClean="0"/>
              <a:t> </a:t>
            </a:r>
            <a:r>
              <a:rPr lang="en-US" sz="2500" dirty="0" err="1" smtClean="0"/>
              <a:t>parteneriatului</a:t>
            </a:r>
            <a:r>
              <a:rPr lang="en-US" sz="2500" dirty="0" smtClean="0"/>
              <a:t> social la </a:t>
            </a:r>
            <a:r>
              <a:rPr lang="en-US" sz="2500" dirty="0" err="1" smtClean="0"/>
              <a:t>nivel</a:t>
            </a:r>
            <a:r>
              <a:rPr lang="en-US" sz="2500" dirty="0" smtClean="0"/>
              <a:t> </a:t>
            </a:r>
            <a:r>
              <a:rPr lang="en-US" sz="2500" dirty="0" err="1" smtClean="0"/>
              <a:t>teritorial</a:t>
            </a:r>
            <a:r>
              <a:rPr lang="ro-RO" sz="2500" dirty="0" smtClean="0"/>
              <a:t>, astfel fiecărui participant i s-a </a:t>
            </a:r>
            <a:r>
              <a:rPr lang="ro-RO" sz="2500" dirty="0" err="1" smtClean="0"/>
              <a:t>înmînat</a:t>
            </a:r>
            <a:r>
              <a:rPr lang="ro-RO" sz="2500" dirty="0" smtClean="0"/>
              <a:t> acest Mesaj.</a:t>
            </a:r>
            <a:endParaRPr lang="en-US" sz="2500" dirty="0" smtClean="0"/>
          </a:p>
          <a:p>
            <a:pPr>
              <a:spcBef>
                <a:spcPts val="0"/>
              </a:spcBef>
            </a:pPr>
            <a:r>
              <a:rPr lang="en-US" sz="2500" dirty="0" err="1" smtClean="0"/>
              <a:t>Întru</a:t>
            </a:r>
            <a:r>
              <a:rPr lang="en-US" sz="2500" dirty="0" smtClean="0"/>
              <a:t> </a:t>
            </a:r>
            <a:r>
              <a:rPr lang="en-US" sz="2500" dirty="0" err="1" smtClean="0"/>
              <a:t>asigurarea</a:t>
            </a:r>
            <a:r>
              <a:rPr lang="en-US" sz="2500" dirty="0" smtClean="0"/>
              <a:t> </a:t>
            </a:r>
            <a:r>
              <a:rPr lang="en-US" sz="2500" dirty="0" err="1" smtClean="0"/>
              <a:t>unei</a:t>
            </a:r>
            <a:r>
              <a:rPr lang="en-US" sz="2500" dirty="0" smtClean="0"/>
              <a:t> </a:t>
            </a:r>
            <a:r>
              <a:rPr lang="en-US" sz="2500" dirty="0" err="1" smtClean="0"/>
              <a:t>analize</a:t>
            </a:r>
            <a:r>
              <a:rPr lang="en-US" sz="2500" dirty="0" smtClean="0"/>
              <a:t> </a:t>
            </a:r>
            <a:r>
              <a:rPr lang="en-US" sz="2500" dirty="0" err="1" smtClean="0"/>
              <a:t>mai</a:t>
            </a:r>
            <a:r>
              <a:rPr lang="en-US" sz="2500" dirty="0" smtClean="0"/>
              <a:t> </a:t>
            </a:r>
            <a:r>
              <a:rPr lang="en-US" sz="2500" dirty="0" err="1" smtClean="0"/>
              <a:t>profunde</a:t>
            </a:r>
            <a:r>
              <a:rPr lang="en-US" sz="2500" dirty="0" smtClean="0"/>
              <a:t> </a:t>
            </a:r>
            <a:r>
              <a:rPr lang="en-US" sz="2500" dirty="0" err="1" smtClean="0"/>
              <a:t>despre</a:t>
            </a:r>
            <a:r>
              <a:rPr lang="en-US" sz="2500" dirty="0" smtClean="0"/>
              <a:t> </a:t>
            </a:r>
            <a:r>
              <a:rPr lang="en-US" sz="2500" dirty="0" err="1" smtClean="0"/>
              <a:t>situația</a:t>
            </a:r>
            <a:r>
              <a:rPr lang="en-US" sz="2500" dirty="0" smtClean="0"/>
              <a:t> </a:t>
            </a:r>
            <a:r>
              <a:rPr lang="en-US" sz="2500" dirty="0" err="1" smtClean="0"/>
              <a:t>reală</a:t>
            </a:r>
            <a:r>
              <a:rPr lang="en-US" sz="2500" dirty="0" smtClean="0"/>
              <a:t> a </a:t>
            </a:r>
            <a:r>
              <a:rPr lang="en-US" sz="2500" dirty="0" err="1" smtClean="0"/>
              <a:t>problemelor</a:t>
            </a:r>
            <a:r>
              <a:rPr lang="en-US" sz="2500" dirty="0" smtClean="0"/>
              <a:t> cu care se </a:t>
            </a:r>
            <a:r>
              <a:rPr lang="en-US" sz="2500" dirty="0" err="1" smtClean="0"/>
              <a:t>confruntă</a:t>
            </a:r>
            <a:r>
              <a:rPr lang="en-US" sz="2500" dirty="0" smtClean="0"/>
              <a:t> </a:t>
            </a:r>
            <a:r>
              <a:rPr lang="en-US" sz="2500" dirty="0" err="1" smtClean="0"/>
              <a:t>întreprinderile</a:t>
            </a:r>
            <a:r>
              <a:rPr lang="en-US" sz="2500" dirty="0" smtClean="0"/>
              <a:t> </a:t>
            </a:r>
            <a:r>
              <a:rPr lang="en-US" sz="2500" dirty="0" err="1" smtClean="0"/>
              <a:t>agricole</a:t>
            </a:r>
            <a:r>
              <a:rPr lang="en-US" sz="2500" dirty="0" smtClean="0"/>
              <a:t> din </a:t>
            </a:r>
            <a:r>
              <a:rPr lang="en-US" sz="2500" dirty="0" err="1" smtClean="0"/>
              <a:t>raion</a:t>
            </a:r>
            <a:r>
              <a:rPr lang="en-US" sz="2500" dirty="0" smtClean="0"/>
              <a:t> a </a:t>
            </a:r>
            <a:r>
              <a:rPr lang="en-US" sz="2500" dirty="0" err="1" smtClean="0"/>
              <a:t>vorbit</a:t>
            </a:r>
            <a:r>
              <a:rPr lang="en-US" sz="2500" dirty="0" smtClean="0"/>
              <a:t> </a:t>
            </a:r>
            <a:r>
              <a:rPr lang="en-US" sz="2500" dirty="0" err="1" smtClean="0"/>
              <a:t>Directorul</a:t>
            </a:r>
            <a:r>
              <a:rPr lang="en-US" sz="2500" dirty="0" smtClean="0"/>
              <a:t> ATOFM dl </a:t>
            </a:r>
            <a:r>
              <a:rPr lang="en-US" sz="2500" dirty="0" err="1" smtClean="0"/>
              <a:t>Gavriliță</a:t>
            </a:r>
            <a:r>
              <a:rPr lang="en-US" sz="2500" dirty="0" smtClean="0"/>
              <a:t> </a:t>
            </a:r>
            <a:r>
              <a:rPr lang="en-US" sz="2500" dirty="0" err="1" smtClean="0"/>
              <a:t>Alexandru</a:t>
            </a:r>
            <a:r>
              <a:rPr lang="en-US" sz="2500" dirty="0" smtClean="0"/>
              <a:t>, care a </a:t>
            </a:r>
            <a:r>
              <a:rPr lang="en-US" sz="2500" dirty="0" err="1" smtClean="0"/>
              <a:t>prezentat</a:t>
            </a:r>
            <a:r>
              <a:rPr lang="en-US" sz="2500" dirty="0" smtClean="0"/>
              <a:t> o </a:t>
            </a:r>
            <a:r>
              <a:rPr lang="en-US" sz="2500" dirty="0" err="1" smtClean="0"/>
              <a:t>informație</a:t>
            </a:r>
            <a:r>
              <a:rPr lang="en-US" sz="2500" dirty="0" smtClean="0"/>
              <a:t> </a:t>
            </a:r>
            <a:r>
              <a:rPr lang="en-US" sz="2500" dirty="0" err="1" smtClean="0"/>
              <a:t>reală</a:t>
            </a:r>
            <a:r>
              <a:rPr lang="en-US" sz="2500" dirty="0" smtClean="0"/>
              <a:t> la </a:t>
            </a:r>
            <a:r>
              <a:rPr lang="en-US" sz="2500" dirty="0" err="1" smtClean="0"/>
              <a:t>nivel</a:t>
            </a:r>
            <a:r>
              <a:rPr lang="en-US" sz="2500" dirty="0" smtClean="0"/>
              <a:t> </a:t>
            </a:r>
            <a:r>
              <a:rPr lang="en-US" sz="2500" dirty="0" err="1" smtClean="0"/>
              <a:t>raional</a:t>
            </a:r>
            <a:r>
              <a:rPr lang="en-US" sz="2500" dirty="0" smtClean="0"/>
              <a:t> .</a:t>
            </a:r>
            <a:endParaRPr lang="ru-RU" sz="2500" dirty="0" smtClean="0"/>
          </a:p>
          <a:p>
            <a:pPr>
              <a:spcBef>
                <a:spcPts val="0"/>
              </a:spcBef>
            </a:pPr>
            <a:r>
              <a:rPr lang="en-US" sz="2500" dirty="0" smtClean="0"/>
              <a:t>La </a:t>
            </a:r>
            <a:r>
              <a:rPr lang="en-US" sz="2500" dirty="0" err="1" smtClean="0"/>
              <a:t>fel</a:t>
            </a:r>
            <a:r>
              <a:rPr lang="en-US" sz="2500" dirty="0" smtClean="0"/>
              <a:t> s-au </a:t>
            </a:r>
            <a:r>
              <a:rPr lang="en-US" sz="2500" dirty="0" err="1" smtClean="0"/>
              <a:t>expus</a:t>
            </a:r>
            <a:r>
              <a:rPr lang="en-US" sz="2500" dirty="0" smtClean="0"/>
              <a:t> </a:t>
            </a:r>
            <a:r>
              <a:rPr lang="en-US" sz="2500" dirty="0" err="1" smtClean="0"/>
              <a:t>și</a:t>
            </a:r>
            <a:r>
              <a:rPr lang="en-US" sz="2500" dirty="0" smtClean="0"/>
              <a:t> </a:t>
            </a:r>
            <a:r>
              <a:rPr lang="en-US" sz="2500" dirty="0" err="1" smtClean="0"/>
              <a:t>conducătorii</a:t>
            </a:r>
            <a:r>
              <a:rPr lang="en-US" sz="2500" dirty="0" smtClean="0"/>
              <a:t> </a:t>
            </a:r>
            <a:r>
              <a:rPr lang="en-US" sz="2500" dirty="0" err="1" smtClean="0"/>
              <a:t>gospodăriilor</a:t>
            </a:r>
            <a:r>
              <a:rPr lang="en-US" sz="2500" dirty="0" smtClean="0"/>
              <a:t> </a:t>
            </a:r>
            <a:r>
              <a:rPr lang="en-US" sz="2500" dirty="0" err="1" smtClean="0"/>
              <a:t>agricole</a:t>
            </a:r>
            <a:r>
              <a:rPr lang="en-US" sz="2500" dirty="0" smtClean="0"/>
              <a:t>, </a:t>
            </a:r>
            <a:r>
              <a:rPr lang="en-US" sz="2500" dirty="0" err="1" smtClean="0"/>
              <a:t>reprezentanții</a:t>
            </a:r>
            <a:r>
              <a:rPr lang="en-US" sz="2500" dirty="0" smtClean="0"/>
              <a:t> </a:t>
            </a:r>
            <a:r>
              <a:rPr lang="en-US" sz="2500" dirty="0" err="1" smtClean="0"/>
              <a:t>instituțiilor</a:t>
            </a:r>
            <a:r>
              <a:rPr lang="en-US" sz="2500" dirty="0" smtClean="0"/>
              <a:t> de </a:t>
            </a:r>
            <a:r>
              <a:rPr lang="en-US" sz="2500" dirty="0" err="1" smtClean="0"/>
              <a:t>învățămînt</a:t>
            </a:r>
            <a:r>
              <a:rPr lang="en-US" sz="2500" dirty="0" smtClean="0"/>
              <a:t> </a:t>
            </a:r>
            <a:r>
              <a:rPr lang="en-US" sz="2500" dirty="0" err="1" smtClean="0"/>
              <a:t>profesional</a:t>
            </a:r>
            <a:r>
              <a:rPr lang="en-US" sz="2500" dirty="0" smtClean="0"/>
              <a:t>,</a:t>
            </a:r>
            <a:r>
              <a:rPr lang="ro-RO" sz="2500" dirty="0" smtClean="0"/>
              <a:t> CCI, liderii sindicali.</a:t>
            </a:r>
            <a:endParaRPr lang="ru-RU" sz="2500" dirty="0" smtClean="0"/>
          </a:p>
          <a:p>
            <a:pPr>
              <a:spcBef>
                <a:spcPts val="0"/>
              </a:spcBef>
            </a:pPr>
            <a:r>
              <a:rPr lang="en-US" sz="2500" dirty="0" err="1" smtClean="0"/>
              <a:t>În</a:t>
            </a:r>
            <a:r>
              <a:rPr lang="en-US" sz="2500" dirty="0" smtClean="0"/>
              <a:t> </a:t>
            </a:r>
            <a:r>
              <a:rPr lang="en-US" sz="2500" dirty="0" err="1" smtClean="0"/>
              <a:t>urma</a:t>
            </a:r>
            <a:r>
              <a:rPr lang="en-US" sz="2500" dirty="0" smtClean="0"/>
              <a:t> </a:t>
            </a:r>
            <a:r>
              <a:rPr lang="en-US" sz="2500" dirty="0" err="1" smtClean="0"/>
              <a:t>discuțiilor</a:t>
            </a:r>
            <a:r>
              <a:rPr lang="en-US" sz="2500" dirty="0" smtClean="0"/>
              <a:t> au </a:t>
            </a:r>
            <a:r>
              <a:rPr lang="en-US" sz="2500" dirty="0" err="1" smtClean="0"/>
              <a:t>fost</a:t>
            </a:r>
            <a:r>
              <a:rPr lang="en-US" sz="2500" dirty="0" smtClean="0"/>
              <a:t> </a:t>
            </a:r>
            <a:r>
              <a:rPr lang="en-US" sz="2500" dirty="0" err="1" smtClean="0"/>
              <a:t>identificate</a:t>
            </a:r>
            <a:r>
              <a:rPr lang="en-US" sz="2500" dirty="0" smtClean="0"/>
              <a:t> </a:t>
            </a:r>
            <a:r>
              <a:rPr lang="en-US" sz="2500" dirty="0" err="1" smtClean="0"/>
              <a:t>mai</a:t>
            </a:r>
            <a:r>
              <a:rPr lang="en-US" sz="2500" dirty="0" smtClean="0"/>
              <a:t> </a:t>
            </a:r>
            <a:r>
              <a:rPr lang="en-US" sz="2500" dirty="0" err="1" smtClean="0"/>
              <a:t>multe</a:t>
            </a:r>
            <a:r>
              <a:rPr lang="en-US" sz="2500" dirty="0" smtClean="0"/>
              <a:t> </a:t>
            </a:r>
            <a:r>
              <a:rPr lang="en-US" sz="2500" dirty="0" err="1" smtClean="0"/>
              <a:t>probleme</a:t>
            </a:r>
            <a:r>
              <a:rPr lang="en-US" sz="2500" dirty="0" smtClean="0"/>
              <a:t> cu care se </a:t>
            </a:r>
            <a:r>
              <a:rPr lang="en-US" sz="2500" dirty="0" err="1" smtClean="0"/>
              <a:t>confruntă</a:t>
            </a:r>
            <a:r>
              <a:rPr lang="en-US" sz="2500" dirty="0" smtClean="0"/>
              <a:t> </a:t>
            </a:r>
            <a:r>
              <a:rPr lang="en-US" sz="2500" dirty="0" err="1" smtClean="0"/>
              <a:t>întreprinderile</a:t>
            </a:r>
            <a:r>
              <a:rPr lang="en-US" sz="2500" dirty="0" smtClean="0"/>
              <a:t> din </a:t>
            </a:r>
            <a:r>
              <a:rPr lang="en-US" sz="2500" dirty="0" err="1" smtClean="0"/>
              <a:t>sectorul</a:t>
            </a:r>
            <a:r>
              <a:rPr lang="en-US" sz="2500" dirty="0" smtClean="0"/>
              <a:t> </a:t>
            </a:r>
            <a:r>
              <a:rPr lang="en-US" sz="2500" dirty="0" err="1" smtClean="0"/>
              <a:t>agroindustrial</a:t>
            </a:r>
            <a:r>
              <a:rPr lang="en-US" sz="2500" dirty="0" smtClean="0"/>
              <a:t>, </a:t>
            </a:r>
            <a:r>
              <a:rPr lang="en-US" sz="2500" dirty="0" err="1" smtClean="0"/>
              <a:t>cele</a:t>
            </a:r>
            <a:r>
              <a:rPr lang="en-US" sz="2500" dirty="0" smtClean="0"/>
              <a:t> </a:t>
            </a:r>
            <a:r>
              <a:rPr lang="en-US" sz="2500" dirty="0" err="1" smtClean="0"/>
              <a:t>mai</a:t>
            </a:r>
            <a:r>
              <a:rPr lang="en-US" sz="2500" dirty="0" smtClean="0"/>
              <a:t> </a:t>
            </a:r>
            <a:r>
              <a:rPr lang="en-US" sz="2500" dirty="0" err="1" smtClean="0"/>
              <a:t>strigente</a:t>
            </a:r>
            <a:r>
              <a:rPr lang="en-US" sz="2500" dirty="0" smtClean="0"/>
              <a:t> </a:t>
            </a:r>
            <a:r>
              <a:rPr lang="en-US" sz="2500" dirty="0" err="1" smtClean="0"/>
              <a:t>fiind</a:t>
            </a:r>
            <a:r>
              <a:rPr lang="en-US" sz="2500" dirty="0" smtClean="0"/>
              <a:t>:</a:t>
            </a:r>
            <a:endParaRPr lang="ru-RU" sz="2500" dirty="0"/>
          </a:p>
        </p:txBody>
      </p:sp>
      <p:sp>
        <p:nvSpPr>
          <p:cNvPr id="5" name="TextBox 4">
            <a:extLst>
              <a:ext uri="{FF2B5EF4-FFF2-40B4-BE49-F238E27FC236}">
                <a16:creationId xmlns="" xmlns:a16="http://schemas.microsoft.com/office/drawing/2014/main" id="{CA2E9F2C-31F8-42E1-A9E7-71A9DE9CFDE5}"/>
              </a:ext>
            </a:extLst>
          </p:cNvPr>
          <p:cNvSpPr txBox="1"/>
          <p:nvPr/>
        </p:nvSpPr>
        <p:spPr>
          <a:xfrm>
            <a:off x="323850" y="0"/>
            <a:ext cx="11868150" cy="2244204"/>
          </a:xfrm>
          <a:prstGeom prst="rect">
            <a:avLst/>
          </a:prstGeom>
          <a:noFill/>
        </p:spPr>
        <p:txBody>
          <a:bodyPr wrap="square">
            <a:spAutoFit/>
          </a:bodyPr>
          <a:lstStyle/>
          <a:p>
            <a:pPr marL="514350" indent="-514350" algn="just">
              <a:lnSpc>
                <a:spcPct val="107000"/>
              </a:lnSpc>
              <a:spcAft>
                <a:spcPts val="800"/>
              </a:spcAft>
              <a:buFont typeface="+mj-lt"/>
              <a:buAutoNum type="arabicPeriod"/>
            </a:pPr>
            <a:endParaRPr lang="ro-RO" sz="28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971550" lvl="1" indent="-514350" algn="just">
              <a:lnSpc>
                <a:spcPct val="107000"/>
              </a:lnSpc>
              <a:spcAft>
                <a:spcPts val="800"/>
              </a:spcAft>
              <a:buFont typeface="+mj-lt"/>
              <a:buAutoNum type="arabicPeriod"/>
            </a:pPr>
            <a:endParaRPr lang="ro-RO"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ro-RO" sz="2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u 7"/>
          <p:cNvSpPr>
            <a:spLocks noGrp="1"/>
          </p:cNvSpPr>
          <p:nvPr>
            <p:ph type="title"/>
          </p:nvPr>
        </p:nvSpPr>
        <p:spPr>
          <a:xfrm>
            <a:off x="1830925" y="0"/>
            <a:ext cx="8911687" cy="1280890"/>
          </a:xfrm>
        </p:spPr>
        <p:txBody>
          <a:bodyPr>
            <a:normAutofit/>
          </a:bodyPr>
          <a:lstStyle/>
          <a:p>
            <a:endParaRPr lang="ru-RU" dirty="0"/>
          </a:p>
        </p:txBody>
      </p:sp>
    </p:spTree>
    <p:extLst>
      <p:ext uri="{BB962C8B-B14F-4D97-AF65-F5344CB8AC3E}">
        <p14:creationId xmlns:p14="http://schemas.microsoft.com/office/powerpoint/2010/main" val="1158177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263" y="0"/>
            <a:ext cx="11953874" cy="1276350"/>
          </a:xfrm>
          <a:solidFill>
            <a:srgbClr val="FFC000"/>
          </a:solidFill>
        </p:spPr>
        <p:txBody>
          <a:bodyPr>
            <a:noAutofit/>
          </a:bodyPr>
          <a:lstStyle/>
          <a:p>
            <a:pPr lvl="0" algn="ctr">
              <a:spcBef>
                <a:spcPts val="600"/>
              </a:spcBef>
              <a:spcAft>
                <a:spcPts val="600"/>
              </a:spcAft>
            </a:pPr>
            <a:r>
              <a:rPr lang="en-US" sz="2800" b="1" dirty="0" err="1" smtClean="0"/>
              <a:t>Cauzele</a:t>
            </a:r>
            <a:r>
              <a:rPr lang="ro-RO" sz="2800" b="1" dirty="0" smtClean="0"/>
              <a:t> acestor probleme:</a:t>
            </a:r>
            <a:endParaRPr lang="ru-RU" sz="2800" b="1" dirty="0"/>
          </a:p>
        </p:txBody>
      </p:sp>
      <p:sp>
        <p:nvSpPr>
          <p:cNvPr id="3" name="Объект 2"/>
          <p:cNvSpPr>
            <a:spLocks noGrp="1"/>
          </p:cNvSpPr>
          <p:nvPr>
            <p:ph idx="1"/>
          </p:nvPr>
        </p:nvSpPr>
        <p:spPr>
          <a:xfrm>
            <a:off x="238125" y="833215"/>
            <a:ext cx="11953875" cy="6100985"/>
          </a:xfrm>
        </p:spPr>
        <p:txBody>
          <a:bodyPr>
            <a:normAutofit fontScale="32500" lnSpcReduction="20000"/>
          </a:bodyPr>
          <a:lstStyle/>
          <a:p>
            <a:pPr>
              <a:lnSpc>
                <a:spcPct val="107000"/>
              </a:lnSpc>
              <a:spcAft>
                <a:spcPts val="825"/>
              </a:spcAft>
            </a:pPr>
            <a:endParaRPr lang="ro-RO" sz="41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ro-RO" sz="41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4400" dirty="0" smtClean="0"/>
          </a:p>
          <a:p>
            <a:r>
              <a:rPr lang="en-US" sz="6000" dirty="0" smtClean="0">
                <a:latin typeface="Times New Roman" pitchFamily="18" charset="0"/>
                <a:cs typeface="Times New Roman" pitchFamily="18" charset="0"/>
              </a:rPr>
              <a:t>1.-Exodul</a:t>
            </a:r>
            <a:endParaRPr lang="ru-RU" sz="6000" dirty="0" smtClean="0">
              <a:latin typeface="Times New Roman" pitchFamily="18" charset="0"/>
              <a:cs typeface="Times New Roman" pitchFamily="18" charset="0"/>
            </a:endParaRPr>
          </a:p>
          <a:p>
            <a:r>
              <a:rPr lang="ro-RO" sz="6000" dirty="0" smtClean="0">
                <a:latin typeface="Times New Roman" pitchFamily="18" charset="0"/>
                <a:cs typeface="Times New Roman" pitchFamily="18" charset="0"/>
              </a:rPr>
              <a:t>   </a:t>
            </a:r>
            <a:r>
              <a:rPr lang="en-US" sz="6000" dirty="0" smtClean="0">
                <a:latin typeface="Times New Roman" pitchFamily="18" charset="0"/>
                <a:cs typeface="Times New Roman" pitchFamily="18" charset="0"/>
              </a:rPr>
              <a:t>-</a:t>
            </a:r>
            <a:r>
              <a:rPr lang="en-US" sz="6000" dirty="0" err="1" smtClean="0">
                <a:latin typeface="Times New Roman" pitchFamily="18" charset="0"/>
                <a:cs typeface="Times New Roman" pitchFamily="18" charset="0"/>
              </a:rPr>
              <a:t>Lipsa</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locurilor</a:t>
            </a:r>
            <a:r>
              <a:rPr lang="en-US" sz="6000" dirty="0" smtClean="0">
                <a:latin typeface="Times New Roman" pitchFamily="18" charset="0"/>
                <a:cs typeface="Times New Roman" pitchFamily="18" charset="0"/>
              </a:rPr>
              <a:t> de </a:t>
            </a:r>
            <a:r>
              <a:rPr lang="en-US" sz="6000" dirty="0" err="1" smtClean="0">
                <a:latin typeface="Times New Roman" pitchFamily="18" charset="0"/>
                <a:cs typeface="Times New Roman" pitchFamily="18" charset="0"/>
              </a:rPr>
              <a:t>muncă</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atractive</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în</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mediul</a:t>
            </a:r>
            <a:r>
              <a:rPr lang="en-US" sz="6000" dirty="0" smtClean="0">
                <a:latin typeface="Times New Roman" pitchFamily="18" charset="0"/>
                <a:cs typeface="Times New Roman" pitchFamily="18" charset="0"/>
              </a:rPr>
              <a:t> rural</a:t>
            </a:r>
            <a:endParaRPr lang="ru-RU" sz="6000" dirty="0" smtClean="0">
              <a:latin typeface="Times New Roman" pitchFamily="18" charset="0"/>
              <a:cs typeface="Times New Roman" pitchFamily="18" charset="0"/>
            </a:endParaRPr>
          </a:p>
          <a:p>
            <a:r>
              <a:rPr lang="ro-RO" sz="6000" dirty="0" smtClean="0">
                <a:latin typeface="Times New Roman" pitchFamily="18" charset="0"/>
                <a:cs typeface="Times New Roman" pitchFamily="18" charset="0"/>
              </a:rPr>
              <a:t>   </a:t>
            </a:r>
            <a:r>
              <a:rPr lang="en-US" sz="6000" dirty="0" smtClean="0">
                <a:latin typeface="Times New Roman" pitchFamily="18" charset="0"/>
                <a:cs typeface="Times New Roman" pitchFamily="18" charset="0"/>
              </a:rPr>
              <a:t>-</a:t>
            </a:r>
            <a:r>
              <a:rPr lang="en-US" sz="6000" dirty="0" err="1" smtClean="0">
                <a:latin typeface="Times New Roman" pitchFamily="18" charset="0"/>
                <a:cs typeface="Times New Roman" pitchFamily="18" charset="0"/>
              </a:rPr>
              <a:t>Nivelul</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salariului</a:t>
            </a:r>
            <a:endParaRPr lang="ru-RU" sz="6000" dirty="0" smtClean="0">
              <a:latin typeface="Times New Roman" pitchFamily="18" charset="0"/>
              <a:cs typeface="Times New Roman" pitchFamily="18" charset="0"/>
            </a:endParaRPr>
          </a:p>
          <a:p>
            <a:r>
              <a:rPr lang="ro-RO" sz="6000" dirty="0" smtClean="0">
                <a:latin typeface="Times New Roman" pitchFamily="18" charset="0"/>
                <a:cs typeface="Times New Roman" pitchFamily="18" charset="0"/>
              </a:rPr>
              <a:t>   </a:t>
            </a:r>
            <a:r>
              <a:rPr lang="en-US" sz="6000" dirty="0" smtClean="0">
                <a:latin typeface="Times New Roman" pitchFamily="18" charset="0"/>
                <a:cs typeface="Times New Roman" pitchFamily="18" charset="0"/>
              </a:rPr>
              <a:t>-</a:t>
            </a:r>
            <a:r>
              <a:rPr lang="en-US" sz="6000" dirty="0" err="1" smtClean="0">
                <a:latin typeface="Times New Roman" pitchFamily="18" charset="0"/>
                <a:cs typeface="Times New Roman" pitchFamily="18" charset="0"/>
              </a:rPr>
              <a:t>Inechitate</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în</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rîndul</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tinerilor</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specialiști</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încadrați</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în</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muncă</a:t>
            </a:r>
            <a:r>
              <a:rPr lang="en-US" sz="6000" dirty="0" smtClean="0">
                <a:latin typeface="Times New Roman" pitchFamily="18" charset="0"/>
                <a:cs typeface="Times New Roman" pitchFamily="18" charset="0"/>
              </a:rPr>
              <a:t> ( </a:t>
            </a:r>
            <a:r>
              <a:rPr lang="en-US" sz="6000" dirty="0" err="1" smtClean="0">
                <a:latin typeface="Times New Roman" pitchFamily="18" charset="0"/>
                <a:cs typeface="Times New Roman" pitchFamily="18" charset="0"/>
              </a:rPr>
              <a:t>neplata</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indemnizației</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pentru</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tinerii</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specialiști</a:t>
            </a:r>
            <a:r>
              <a:rPr lang="en-US" sz="6000" dirty="0" smtClean="0">
                <a:latin typeface="Times New Roman" pitchFamily="18" charset="0"/>
                <a:cs typeface="Times New Roman" pitchFamily="18" charset="0"/>
              </a:rPr>
              <a:t> din </a:t>
            </a:r>
            <a:r>
              <a:rPr lang="ro-RO" sz="6000" dirty="0" smtClean="0">
                <a:latin typeface="Times New Roman" pitchFamily="18" charset="0"/>
                <a:cs typeface="Times New Roman" pitchFamily="18" charset="0"/>
              </a:rPr>
              <a:t>     </a:t>
            </a:r>
          </a:p>
          <a:p>
            <a:r>
              <a:rPr lang="ro-RO"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sectorul</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agroalimentar</a:t>
            </a:r>
            <a:r>
              <a:rPr lang="en-US" sz="6000" dirty="0" smtClean="0">
                <a:latin typeface="Times New Roman" pitchFamily="18" charset="0"/>
                <a:cs typeface="Times New Roman" pitchFamily="18" charset="0"/>
              </a:rPr>
              <a:t>)</a:t>
            </a:r>
            <a:endParaRPr lang="ru-RU" sz="6000" dirty="0" smtClean="0">
              <a:latin typeface="Times New Roman" pitchFamily="18" charset="0"/>
              <a:cs typeface="Times New Roman" pitchFamily="18" charset="0"/>
            </a:endParaRPr>
          </a:p>
          <a:p>
            <a:r>
              <a:rPr lang="ro-RO" sz="6000" dirty="0" smtClean="0">
                <a:latin typeface="Times New Roman" pitchFamily="18" charset="0"/>
                <a:cs typeface="Times New Roman" pitchFamily="18" charset="0"/>
              </a:rPr>
              <a:t>   </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Infrastructură</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nesatisfăcătoare</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în</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mediul</a:t>
            </a:r>
            <a:r>
              <a:rPr lang="en-US" sz="6000" dirty="0" smtClean="0">
                <a:latin typeface="Times New Roman" pitchFamily="18" charset="0"/>
                <a:cs typeface="Times New Roman" pitchFamily="18" charset="0"/>
              </a:rPr>
              <a:t> rural, care nu </a:t>
            </a:r>
            <a:r>
              <a:rPr lang="en-US" sz="6000" dirty="0" err="1" smtClean="0">
                <a:latin typeface="Times New Roman" pitchFamily="18" charset="0"/>
                <a:cs typeface="Times New Roman" pitchFamily="18" charset="0"/>
              </a:rPr>
              <a:t>motivează</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anagjații</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să</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rămînă</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să</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muncească</a:t>
            </a:r>
            <a:r>
              <a:rPr lang="en-US" sz="6000" dirty="0" smtClean="0">
                <a:latin typeface="Times New Roman" pitchFamily="18" charset="0"/>
                <a:cs typeface="Times New Roman" pitchFamily="18" charset="0"/>
              </a:rPr>
              <a:t> la sate</a:t>
            </a:r>
            <a:endParaRPr lang="ru-RU" sz="6000" dirty="0" smtClean="0">
              <a:latin typeface="Times New Roman" pitchFamily="18" charset="0"/>
              <a:cs typeface="Times New Roman" pitchFamily="18" charset="0"/>
            </a:endParaRPr>
          </a:p>
          <a:p>
            <a:r>
              <a:rPr lang="en-US" sz="6000" dirty="0" smtClean="0">
                <a:latin typeface="Times New Roman" pitchFamily="18" charset="0"/>
                <a:cs typeface="Times New Roman" pitchFamily="18" charset="0"/>
              </a:rPr>
              <a:t>	</a:t>
            </a:r>
            <a:endParaRPr lang="ru-RU" sz="6000" dirty="0" smtClean="0">
              <a:latin typeface="Times New Roman" pitchFamily="18" charset="0"/>
              <a:cs typeface="Times New Roman" pitchFamily="18" charset="0"/>
            </a:endParaRPr>
          </a:p>
          <a:p>
            <a:r>
              <a:rPr lang="en-US" sz="6000" dirty="0" smtClean="0">
                <a:latin typeface="Times New Roman" pitchFamily="18" charset="0"/>
                <a:cs typeface="Times New Roman" pitchFamily="18" charset="0"/>
              </a:rPr>
              <a:t> 2.-O mare parte a </a:t>
            </a:r>
            <a:r>
              <a:rPr lang="en-US" sz="6000" dirty="0" err="1" smtClean="0">
                <a:latin typeface="Times New Roman" pitchFamily="18" charset="0"/>
                <a:cs typeface="Times New Roman" pitchFamily="18" charset="0"/>
              </a:rPr>
              <a:t>absolvenților</a:t>
            </a:r>
            <a:r>
              <a:rPr lang="en-US" sz="6000" dirty="0" smtClean="0">
                <a:latin typeface="Times New Roman" pitchFamily="18" charset="0"/>
                <a:cs typeface="Times New Roman" pitchFamily="18" charset="0"/>
              </a:rPr>
              <a:t> din </a:t>
            </a:r>
            <a:r>
              <a:rPr lang="en-US" sz="6000" dirty="0" err="1" smtClean="0">
                <a:latin typeface="Times New Roman" pitchFamily="18" charset="0"/>
                <a:cs typeface="Times New Roman" pitchFamily="18" charset="0"/>
              </a:rPr>
              <a:t>instituțiile</a:t>
            </a:r>
            <a:r>
              <a:rPr lang="en-US" sz="6000" dirty="0" smtClean="0">
                <a:latin typeface="Times New Roman" pitchFamily="18" charset="0"/>
                <a:cs typeface="Times New Roman" pitchFamily="18" charset="0"/>
              </a:rPr>
              <a:t> de </a:t>
            </a:r>
            <a:r>
              <a:rPr lang="en-US" sz="6000" dirty="0" err="1" smtClean="0">
                <a:latin typeface="Times New Roman" pitchFamily="18" charset="0"/>
                <a:cs typeface="Times New Roman" pitchFamily="18" charset="0"/>
              </a:rPr>
              <a:t>învățămînt</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profesional</a:t>
            </a:r>
            <a:r>
              <a:rPr lang="en-US" sz="6000" dirty="0" smtClean="0">
                <a:latin typeface="Times New Roman" pitchFamily="18" charset="0"/>
                <a:cs typeface="Times New Roman" pitchFamily="18" charset="0"/>
              </a:rPr>
              <a:t> nu se </a:t>
            </a:r>
            <a:r>
              <a:rPr lang="en-US" sz="6000" dirty="0" err="1" smtClean="0">
                <a:latin typeface="Times New Roman" pitchFamily="18" charset="0"/>
                <a:cs typeface="Times New Roman" pitchFamily="18" charset="0"/>
              </a:rPr>
              <a:t>încadrează</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în</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cîmpul</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muncii</a:t>
            </a:r>
            <a:r>
              <a:rPr lang="en-US" sz="6000" dirty="0" smtClean="0">
                <a:latin typeface="Times New Roman" pitchFamily="18" charset="0"/>
                <a:cs typeface="Times New Roman" pitchFamily="18" charset="0"/>
              </a:rPr>
              <a:t>: o parte </a:t>
            </a:r>
            <a:r>
              <a:rPr lang="en-US" sz="6000" dirty="0" err="1" smtClean="0">
                <a:latin typeface="Times New Roman" pitchFamily="18" charset="0"/>
                <a:cs typeface="Times New Roman" pitchFamily="18" charset="0"/>
              </a:rPr>
              <a:t>pleacă</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mai</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departe</a:t>
            </a:r>
            <a:r>
              <a:rPr lang="en-US" sz="6000" dirty="0" smtClean="0">
                <a:latin typeface="Times New Roman" pitchFamily="18" charset="0"/>
                <a:cs typeface="Times New Roman" pitchFamily="18" charset="0"/>
              </a:rPr>
              <a:t> la </a:t>
            </a:r>
            <a:r>
              <a:rPr lang="en-US" sz="6000" dirty="0" err="1" smtClean="0">
                <a:latin typeface="Times New Roman" pitchFamily="18" charset="0"/>
                <a:cs typeface="Times New Roman" pitchFamily="18" charset="0"/>
              </a:rPr>
              <a:t>studii</a:t>
            </a:r>
            <a:r>
              <a:rPr lang="en-US" sz="6000" dirty="0" smtClean="0">
                <a:latin typeface="Times New Roman" pitchFamily="18" charset="0"/>
                <a:cs typeface="Times New Roman" pitchFamily="18" charset="0"/>
              </a:rPr>
              <a:t>, o parte </a:t>
            </a:r>
            <a:r>
              <a:rPr lang="en-US" sz="6000" dirty="0" err="1" smtClean="0">
                <a:latin typeface="Times New Roman" pitchFamily="18" charset="0"/>
                <a:cs typeface="Times New Roman" pitchFamily="18" charset="0"/>
              </a:rPr>
              <a:t>ignoră</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încadrarea</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în</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cîmpul</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muncii</a:t>
            </a:r>
            <a:r>
              <a:rPr lang="en-US" sz="6000" dirty="0" smtClean="0">
                <a:latin typeface="Times New Roman" pitchFamily="18" charset="0"/>
                <a:cs typeface="Times New Roman" pitchFamily="18" charset="0"/>
              </a:rPr>
              <a:t> din </a:t>
            </a:r>
            <a:r>
              <a:rPr lang="en-US" sz="6000" dirty="0" err="1" smtClean="0">
                <a:latin typeface="Times New Roman" pitchFamily="18" charset="0"/>
                <a:cs typeface="Times New Roman" pitchFamily="18" charset="0"/>
              </a:rPr>
              <a:t>cauza</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nivelul</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salariului</a:t>
            </a:r>
            <a:r>
              <a:rPr lang="en-US" sz="6000" dirty="0" smtClean="0">
                <a:latin typeface="Times New Roman" pitchFamily="18" charset="0"/>
                <a:cs typeface="Times New Roman" pitchFamily="18" charset="0"/>
              </a:rPr>
              <a:t> , </a:t>
            </a:r>
            <a:endParaRPr lang="ru-RU" sz="6000" dirty="0" smtClean="0">
              <a:latin typeface="Times New Roman" pitchFamily="18" charset="0"/>
              <a:cs typeface="Times New Roman" pitchFamily="18" charset="0"/>
            </a:endParaRPr>
          </a:p>
          <a:p>
            <a:r>
              <a:rPr lang="en-US" sz="6000" dirty="0" err="1" smtClean="0">
                <a:latin typeface="Times New Roman" pitchFamily="18" charset="0"/>
                <a:cs typeface="Times New Roman" pitchFamily="18" charset="0"/>
              </a:rPr>
              <a:t>condițiile</a:t>
            </a:r>
            <a:r>
              <a:rPr lang="en-US" sz="6000" dirty="0" smtClean="0">
                <a:latin typeface="Times New Roman" pitchFamily="18" charset="0"/>
                <a:cs typeface="Times New Roman" pitchFamily="18" charset="0"/>
              </a:rPr>
              <a:t> de </a:t>
            </a:r>
            <a:r>
              <a:rPr lang="en-US" sz="6000" dirty="0" err="1" smtClean="0">
                <a:latin typeface="Times New Roman" pitchFamily="18" charset="0"/>
                <a:cs typeface="Times New Roman" pitchFamily="18" charset="0"/>
              </a:rPr>
              <a:t>muncă</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nesatisfăcătoare</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ș.a</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alții</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pleacă</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peste</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hotare</a:t>
            </a:r>
            <a:endParaRPr lang="ru-RU" sz="6000" dirty="0" smtClean="0">
              <a:latin typeface="Times New Roman" pitchFamily="18" charset="0"/>
              <a:cs typeface="Times New Roman" pitchFamily="18" charset="0"/>
            </a:endParaRPr>
          </a:p>
          <a:p>
            <a:pPr lvl="0"/>
            <a:r>
              <a:rPr lang="ro-RO" sz="6000" dirty="0" err="1" smtClean="0">
                <a:latin typeface="Times New Roman" pitchFamily="18" charset="0"/>
                <a:cs typeface="Times New Roman" pitchFamily="18" charset="0"/>
              </a:rPr>
              <a:t>Specialști</a:t>
            </a:r>
            <a:r>
              <a:rPr lang="ro-RO" sz="6000" dirty="0" smtClean="0">
                <a:latin typeface="Times New Roman" pitchFamily="18" charset="0"/>
                <a:cs typeface="Times New Roman" pitchFamily="18" charset="0"/>
              </a:rPr>
              <a:t> nepregătiți (lipsa utilajelor moderne folosite la practica de producere în instituții)</a:t>
            </a:r>
            <a:endParaRPr lang="ru-RU" sz="6000" dirty="0" smtClean="0">
              <a:latin typeface="Times New Roman" pitchFamily="18" charset="0"/>
              <a:cs typeface="Times New Roman" pitchFamily="18" charset="0"/>
            </a:endParaRPr>
          </a:p>
          <a:p>
            <a:r>
              <a:rPr lang="en-US" sz="6000" dirty="0" smtClean="0">
                <a:latin typeface="Times New Roman" pitchFamily="18" charset="0"/>
                <a:cs typeface="Times New Roman" pitchFamily="18" charset="0"/>
              </a:rPr>
              <a:t> </a:t>
            </a:r>
            <a:endParaRPr lang="ru-RU" sz="6000" dirty="0" smtClean="0">
              <a:latin typeface="Times New Roman" pitchFamily="18" charset="0"/>
              <a:cs typeface="Times New Roman" pitchFamily="18" charset="0"/>
            </a:endParaRPr>
          </a:p>
          <a:p>
            <a:r>
              <a:rPr lang="en-US" sz="6000" dirty="0" smtClean="0">
                <a:latin typeface="Times New Roman" pitchFamily="18" charset="0"/>
                <a:cs typeface="Times New Roman" pitchFamily="18" charset="0"/>
              </a:rPr>
              <a:t> </a:t>
            </a:r>
            <a:endParaRPr lang="ru-RU" sz="6000" dirty="0" smtClean="0">
              <a:latin typeface="Times New Roman" pitchFamily="18" charset="0"/>
              <a:cs typeface="Times New Roman" pitchFamily="18" charset="0"/>
            </a:endParaRPr>
          </a:p>
          <a:p>
            <a:pPr marL="0" indent="0">
              <a:lnSpc>
                <a:spcPct val="107000"/>
              </a:lnSpc>
              <a:spcAft>
                <a:spcPts val="825"/>
              </a:spcAft>
              <a:buNone/>
            </a:pPr>
            <a:r>
              <a:rPr lang="ro-RO" sz="41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o-RO" sz="41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CA2E9F2C-31F8-42E1-A9E7-71A9DE9CFDE5}"/>
              </a:ext>
            </a:extLst>
          </p:cNvPr>
          <p:cNvSpPr txBox="1"/>
          <p:nvPr/>
        </p:nvSpPr>
        <p:spPr>
          <a:xfrm>
            <a:off x="238125" y="1471701"/>
            <a:ext cx="11911012" cy="4498667"/>
          </a:xfrm>
          <a:prstGeom prst="rect">
            <a:avLst/>
          </a:prstGeom>
          <a:noFill/>
        </p:spPr>
        <p:txBody>
          <a:bodyPr wrap="square">
            <a:spAutoFit/>
          </a:bodyPr>
          <a:lstStyle/>
          <a:p>
            <a:pPr marR="0" lvl="0" algn="just" defTabSz="457200" rtl="0" eaLnBrk="1" fontAlgn="auto" latinLnBrk="0" hangingPunct="1">
              <a:lnSpc>
                <a:spcPct val="107000"/>
              </a:lnSpc>
              <a:spcBef>
                <a:spcPts val="0"/>
              </a:spcBef>
              <a:spcAft>
                <a:spcPts val="800"/>
              </a:spcAft>
              <a:buClrTx/>
              <a:buSzTx/>
              <a:tabLst/>
              <a:defRPr/>
            </a:pPr>
            <a:endParaRPr kumimoji="0" lang="ro-RO" sz="2800" b="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ro-RO"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3511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263" y="0"/>
            <a:ext cx="11953874" cy="1276350"/>
          </a:xfrm>
          <a:solidFill>
            <a:srgbClr val="FFC000"/>
          </a:solidFill>
        </p:spPr>
        <p:txBody>
          <a:bodyPr>
            <a:noAutofit/>
          </a:bodyPr>
          <a:lstStyle/>
          <a:p>
            <a:r>
              <a:rPr lang="en-US" sz="2800" b="1" dirty="0" err="1" smtClean="0"/>
              <a:t>Propunerile</a:t>
            </a:r>
            <a:r>
              <a:rPr lang="en-US" sz="2800" b="1" dirty="0" smtClean="0"/>
              <a:t> </a:t>
            </a:r>
            <a:r>
              <a:rPr lang="en-US" sz="2800" b="1" dirty="0" err="1" smtClean="0"/>
              <a:t>participanților</a:t>
            </a:r>
            <a:r>
              <a:rPr lang="en-US" sz="2800" b="1" dirty="0" smtClean="0"/>
              <a:t> </a:t>
            </a:r>
            <a:r>
              <a:rPr lang="en-US" sz="2800" b="1" dirty="0" err="1" smtClean="0"/>
              <a:t>referitor</a:t>
            </a:r>
            <a:r>
              <a:rPr lang="en-US" sz="2800" b="1" dirty="0" smtClean="0"/>
              <a:t> la </a:t>
            </a:r>
            <a:r>
              <a:rPr lang="en-US" sz="2800" b="1" dirty="0" err="1" smtClean="0"/>
              <a:t>căile</a:t>
            </a:r>
            <a:r>
              <a:rPr lang="en-US" sz="2800" b="1" dirty="0" smtClean="0"/>
              <a:t> de </a:t>
            </a:r>
            <a:r>
              <a:rPr lang="en-US" sz="2800" b="1" dirty="0" err="1" smtClean="0"/>
              <a:t>ameliorare</a:t>
            </a:r>
            <a:r>
              <a:rPr lang="en-US" sz="2800" b="1" dirty="0" smtClean="0"/>
              <a:t> a </a:t>
            </a:r>
            <a:r>
              <a:rPr lang="en-US" sz="2800" b="1" dirty="0" err="1" smtClean="0"/>
              <a:t>situației</a:t>
            </a:r>
            <a:r>
              <a:rPr lang="en-US" sz="2800" b="1" dirty="0" smtClean="0"/>
              <a:t>, </a:t>
            </a:r>
            <a:r>
              <a:rPr lang="en-US" sz="2800" b="1" dirty="0" err="1" smtClean="0"/>
              <a:t>adresate</a:t>
            </a:r>
            <a:r>
              <a:rPr lang="en-US" sz="2800" b="1" dirty="0" smtClean="0"/>
              <a:t> </a:t>
            </a:r>
            <a:r>
              <a:rPr lang="en-US" sz="2800" b="1" dirty="0" err="1" smtClean="0"/>
              <a:t>Conducătorilor</a:t>
            </a:r>
            <a:r>
              <a:rPr lang="en-US" sz="2800" b="1" dirty="0" smtClean="0"/>
              <a:t>, </a:t>
            </a:r>
            <a:r>
              <a:rPr lang="en-US" sz="2800" b="1" dirty="0" err="1" smtClean="0"/>
              <a:t>liderilor</a:t>
            </a:r>
            <a:r>
              <a:rPr lang="en-US" sz="2800" b="1" dirty="0" smtClean="0"/>
              <a:t> </a:t>
            </a:r>
            <a:r>
              <a:rPr lang="en-US" sz="2800" b="1" dirty="0" err="1" smtClean="0"/>
              <a:t>sindicali</a:t>
            </a:r>
            <a:r>
              <a:rPr lang="ro-RO" sz="2800" b="1" dirty="0" smtClean="0"/>
              <a:t>:</a:t>
            </a:r>
            <a:endParaRPr lang="ru-RU" sz="2800" dirty="0"/>
          </a:p>
        </p:txBody>
      </p:sp>
      <p:sp>
        <p:nvSpPr>
          <p:cNvPr id="3" name="Объект 2"/>
          <p:cNvSpPr>
            <a:spLocks noGrp="1"/>
          </p:cNvSpPr>
          <p:nvPr>
            <p:ph idx="1"/>
          </p:nvPr>
        </p:nvSpPr>
        <p:spPr>
          <a:xfrm>
            <a:off x="238125" y="833215"/>
            <a:ext cx="11953875" cy="6100985"/>
          </a:xfrm>
        </p:spPr>
        <p:txBody>
          <a:bodyPr>
            <a:normAutofit fontScale="47500" lnSpcReduction="20000"/>
          </a:bodyPr>
          <a:lstStyle/>
          <a:p>
            <a:pPr>
              <a:lnSpc>
                <a:spcPct val="107000"/>
              </a:lnSpc>
              <a:spcAft>
                <a:spcPts val="825"/>
              </a:spcAft>
            </a:pPr>
            <a:endParaRPr lang="ro-RO" sz="4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lvl="0"/>
            <a:r>
              <a:rPr lang="en-US" sz="4400" dirty="0" err="1" smtClean="0"/>
              <a:t>Promovarea</a:t>
            </a:r>
            <a:r>
              <a:rPr lang="en-US" sz="4400" dirty="0" smtClean="0"/>
              <a:t> </a:t>
            </a:r>
            <a:r>
              <a:rPr lang="en-US" sz="4400" dirty="0" err="1" smtClean="0"/>
              <a:t>în</a:t>
            </a:r>
            <a:r>
              <a:rPr lang="en-US" sz="4400" dirty="0" smtClean="0"/>
              <a:t> </a:t>
            </a:r>
            <a:r>
              <a:rPr lang="en-US" sz="4400" dirty="0" err="1" smtClean="0"/>
              <a:t>rîndul</a:t>
            </a:r>
            <a:r>
              <a:rPr lang="en-US" sz="4400" dirty="0" smtClean="0"/>
              <a:t> </a:t>
            </a:r>
            <a:r>
              <a:rPr lang="en-US" sz="4400" dirty="0" err="1" smtClean="0"/>
              <a:t>angajatorilor</a:t>
            </a:r>
            <a:r>
              <a:rPr lang="en-US" sz="4400" dirty="0" smtClean="0"/>
              <a:t> a </a:t>
            </a:r>
            <a:r>
              <a:rPr lang="en-US" sz="4400" dirty="0" err="1" smtClean="0"/>
              <a:t>necesității</a:t>
            </a:r>
            <a:r>
              <a:rPr lang="en-US" sz="4400" dirty="0" smtClean="0"/>
              <a:t> </a:t>
            </a:r>
            <a:r>
              <a:rPr lang="en-US" sz="4400" dirty="0" err="1" smtClean="0"/>
              <a:t>creării</a:t>
            </a:r>
            <a:r>
              <a:rPr lang="en-US" sz="4400" dirty="0" smtClean="0"/>
              <a:t> </a:t>
            </a:r>
            <a:r>
              <a:rPr lang="en-US" sz="4400" dirty="0" err="1" smtClean="0"/>
              <a:t>unui</a:t>
            </a:r>
            <a:r>
              <a:rPr lang="en-US" sz="4400" dirty="0" smtClean="0"/>
              <a:t> </a:t>
            </a:r>
            <a:r>
              <a:rPr lang="en-US" sz="4400" dirty="0" err="1" smtClean="0"/>
              <a:t>climat</a:t>
            </a:r>
            <a:r>
              <a:rPr lang="en-US" sz="4400" dirty="0" smtClean="0"/>
              <a:t> </a:t>
            </a:r>
            <a:r>
              <a:rPr lang="en-US" sz="4400" dirty="0" err="1" smtClean="0"/>
              <a:t>psiho-emoțional</a:t>
            </a:r>
            <a:r>
              <a:rPr lang="en-US" sz="4400" dirty="0" smtClean="0"/>
              <a:t> </a:t>
            </a:r>
            <a:r>
              <a:rPr lang="en-US" sz="4400" dirty="0" err="1" smtClean="0"/>
              <a:t>pozitiv</a:t>
            </a:r>
            <a:r>
              <a:rPr lang="en-US" sz="4400" dirty="0" smtClean="0"/>
              <a:t> </a:t>
            </a:r>
            <a:r>
              <a:rPr lang="en-US" sz="4400" dirty="0" err="1" smtClean="0"/>
              <a:t>pentru</a:t>
            </a:r>
            <a:r>
              <a:rPr lang="en-US" sz="4400" dirty="0" smtClean="0"/>
              <a:t> </a:t>
            </a:r>
            <a:r>
              <a:rPr lang="en-US" sz="4400" dirty="0" err="1" smtClean="0"/>
              <a:t>angajați</a:t>
            </a:r>
            <a:r>
              <a:rPr lang="en-US" sz="4400" dirty="0" smtClean="0"/>
              <a:t>;</a:t>
            </a:r>
            <a:endParaRPr lang="ru-RU" sz="4400" dirty="0" smtClean="0"/>
          </a:p>
          <a:p>
            <a:pPr>
              <a:buNone/>
            </a:pPr>
            <a:r>
              <a:rPr lang="en-US" sz="4400" b="1" dirty="0" smtClean="0"/>
              <a:t> </a:t>
            </a:r>
            <a:endParaRPr lang="ru-RU" sz="4400" dirty="0" smtClean="0"/>
          </a:p>
          <a:p>
            <a:r>
              <a:rPr lang="en-US" sz="4400" dirty="0" smtClean="0"/>
              <a:t>-</a:t>
            </a:r>
            <a:r>
              <a:rPr lang="en-US" sz="4400" dirty="0" err="1" smtClean="0"/>
              <a:t>Promovarea</a:t>
            </a:r>
            <a:r>
              <a:rPr lang="en-US" sz="4400" dirty="0" smtClean="0"/>
              <a:t> </a:t>
            </a:r>
            <a:r>
              <a:rPr lang="en-US" sz="4400" dirty="0" err="1" smtClean="0"/>
              <a:t>învățămîntului</a:t>
            </a:r>
            <a:r>
              <a:rPr lang="en-US" sz="4400" dirty="0" smtClean="0"/>
              <a:t> </a:t>
            </a:r>
            <a:r>
              <a:rPr lang="en-US" sz="4400" dirty="0" err="1" smtClean="0"/>
              <a:t>profesional</a:t>
            </a:r>
            <a:r>
              <a:rPr lang="en-US" sz="4400" dirty="0" smtClean="0"/>
              <a:t> </a:t>
            </a:r>
            <a:r>
              <a:rPr lang="en-US" sz="4400" dirty="0" err="1" smtClean="0"/>
              <a:t>continuu</a:t>
            </a:r>
            <a:r>
              <a:rPr lang="en-US" sz="4400" dirty="0" smtClean="0"/>
              <a:t> </a:t>
            </a:r>
            <a:r>
              <a:rPr lang="en-US" sz="4400" dirty="0" err="1" smtClean="0"/>
              <a:t>în</a:t>
            </a:r>
            <a:r>
              <a:rPr lang="en-US" sz="4400" dirty="0" smtClean="0"/>
              <a:t> </a:t>
            </a:r>
            <a:r>
              <a:rPr lang="en-US" sz="4400" dirty="0" err="1" smtClean="0"/>
              <a:t>rîndurile</a:t>
            </a:r>
            <a:r>
              <a:rPr lang="en-US" sz="4400" dirty="0" smtClean="0"/>
              <a:t> </a:t>
            </a:r>
            <a:r>
              <a:rPr lang="en-US" sz="4400" dirty="0" err="1" smtClean="0"/>
              <a:t>angajatorilor</a:t>
            </a:r>
            <a:r>
              <a:rPr lang="en-US" sz="4400" dirty="0" smtClean="0"/>
              <a:t> </a:t>
            </a:r>
            <a:r>
              <a:rPr lang="en-US" sz="4400" dirty="0" err="1" smtClean="0"/>
              <a:t>și</a:t>
            </a:r>
            <a:r>
              <a:rPr lang="en-US" sz="4400" dirty="0" smtClean="0"/>
              <a:t> </a:t>
            </a:r>
            <a:r>
              <a:rPr lang="en-US" sz="4400" dirty="0" err="1" smtClean="0"/>
              <a:t>salariaților</a:t>
            </a:r>
            <a:r>
              <a:rPr lang="en-US" sz="4400" dirty="0" smtClean="0"/>
              <a:t> la </a:t>
            </a:r>
            <a:r>
              <a:rPr lang="en-US" sz="4400" dirty="0" err="1" smtClean="0"/>
              <a:t>întreprindere</a:t>
            </a:r>
            <a:endParaRPr lang="ru-RU" sz="4400" dirty="0" smtClean="0"/>
          </a:p>
          <a:p>
            <a:r>
              <a:rPr lang="en-US" sz="4400" dirty="0" smtClean="0"/>
              <a:t>-</a:t>
            </a:r>
            <a:r>
              <a:rPr lang="en-US" sz="4400" dirty="0" err="1" smtClean="0"/>
              <a:t>Corelarea</a:t>
            </a:r>
            <a:r>
              <a:rPr lang="en-US" sz="4400" dirty="0" smtClean="0"/>
              <a:t> </a:t>
            </a:r>
            <a:r>
              <a:rPr lang="en-US" sz="4400" b="1" dirty="0" err="1" smtClean="0"/>
              <a:t>cererii</a:t>
            </a:r>
            <a:r>
              <a:rPr lang="en-US" sz="4400" dirty="0" smtClean="0"/>
              <a:t> </a:t>
            </a:r>
            <a:r>
              <a:rPr lang="en-US" sz="4400" dirty="0" err="1" smtClean="0"/>
              <a:t>formării</a:t>
            </a:r>
            <a:r>
              <a:rPr lang="en-US" sz="4400" dirty="0" smtClean="0"/>
              <a:t> </a:t>
            </a:r>
            <a:r>
              <a:rPr lang="en-US" sz="4400" dirty="0" err="1" smtClean="0"/>
              <a:t>profesionale</a:t>
            </a:r>
            <a:r>
              <a:rPr lang="en-US" sz="4400" dirty="0" smtClean="0"/>
              <a:t> </a:t>
            </a:r>
            <a:r>
              <a:rPr lang="en-US" sz="4400" dirty="0" err="1" smtClean="0"/>
              <a:t>continuă</a:t>
            </a:r>
            <a:r>
              <a:rPr lang="en-US" sz="4400" dirty="0" smtClean="0"/>
              <a:t> cu </a:t>
            </a:r>
            <a:r>
              <a:rPr lang="en-US" sz="4400" b="1" dirty="0" err="1" smtClean="0"/>
              <a:t>oferta</a:t>
            </a:r>
            <a:r>
              <a:rPr lang="en-US" sz="4400" b="1" dirty="0" smtClean="0"/>
              <a:t> </a:t>
            </a:r>
            <a:endParaRPr lang="ru-RU" sz="4400" dirty="0" smtClean="0"/>
          </a:p>
          <a:p>
            <a:r>
              <a:rPr lang="en-US" sz="4400" dirty="0" smtClean="0"/>
              <a:t>     - </a:t>
            </a:r>
            <a:r>
              <a:rPr lang="en-US" sz="4400" dirty="0" err="1" smtClean="0"/>
              <a:t>Dezvoltarea</a:t>
            </a:r>
            <a:r>
              <a:rPr lang="en-US" sz="4400" dirty="0" smtClean="0"/>
              <a:t> </a:t>
            </a:r>
            <a:r>
              <a:rPr lang="en-US" sz="4400" dirty="0" err="1" smtClean="0"/>
              <a:t>capacității</a:t>
            </a:r>
            <a:r>
              <a:rPr lang="en-US" sz="4400" dirty="0" smtClean="0"/>
              <a:t> </a:t>
            </a:r>
            <a:r>
              <a:rPr lang="en-US" sz="4400" dirty="0" err="1" smtClean="0"/>
              <a:t>întreprinderilor</a:t>
            </a:r>
            <a:r>
              <a:rPr lang="en-US" sz="4400" dirty="0" smtClean="0"/>
              <a:t> </a:t>
            </a:r>
            <a:r>
              <a:rPr lang="en-US" sz="4400" dirty="0" err="1" smtClean="0"/>
              <a:t>pentru</a:t>
            </a:r>
            <a:r>
              <a:rPr lang="en-US" sz="4400" dirty="0" smtClean="0"/>
              <a:t> </a:t>
            </a:r>
            <a:r>
              <a:rPr lang="en-US" sz="4400" dirty="0" err="1" smtClean="0"/>
              <a:t>implimentarea</a:t>
            </a:r>
            <a:r>
              <a:rPr lang="en-US" sz="4400" dirty="0" smtClean="0"/>
              <a:t> </a:t>
            </a:r>
            <a:r>
              <a:rPr lang="en-US" sz="4400" dirty="0" err="1" smtClean="0"/>
              <a:t>activă</a:t>
            </a:r>
            <a:r>
              <a:rPr lang="en-US" sz="4400" dirty="0" smtClean="0"/>
              <a:t> a </a:t>
            </a:r>
            <a:r>
              <a:rPr lang="en-US" sz="4400" dirty="0" err="1" smtClean="0"/>
              <a:t>sistemului</a:t>
            </a:r>
            <a:r>
              <a:rPr lang="en-US" sz="4400" dirty="0" smtClean="0"/>
              <a:t> de </a:t>
            </a:r>
            <a:r>
              <a:rPr lang="en-US" sz="4400" dirty="0" err="1" smtClean="0"/>
              <a:t>formare</a:t>
            </a:r>
            <a:r>
              <a:rPr lang="en-US" sz="4400" dirty="0" smtClean="0"/>
              <a:t> </a:t>
            </a:r>
            <a:r>
              <a:rPr lang="en-US" sz="4400" dirty="0" err="1" smtClean="0"/>
              <a:t>profesională</a:t>
            </a:r>
            <a:r>
              <a:rPr lang="en-US" sz="4400" dirty="0" smtClean="0"/>
              <a:t> </a:t>
            </a:r>
            <a:r>
              <a:rPr lang="en-US" sz="4400" dirty="0" err="1" smtClean="0"/>
              <a:t>contituă</a:t>
            </a:r>
            <a:endParaRPr lang="ru-RU" sz="4400" dirty="0" smtClean="0"/>
          </a:p>
          <a:p>
            <a:r>
              <a:rPr lang="en-US" sz="4400" dirty="0" smtClean="0"/>
              <a:t>     - </a:t>
            </a:r>
            <a:r>
              <a:rPr lang="en-US" sz="4400" dirty="0" err="1" smtClean="0"/>
              <a:t>Respectarea</a:t>
            </a:r>
            <a:r>
              <a:rPr lang="en-US" sz="4400" dirty="0" smtClean="0"/>
              <a:t> </a:t>
            </a:r>
            <a:r>
              <a:rPr lang="en-US" sz="4400" dirty="0" err="1" smtClean="0"/>
              <a:t>legislației</a:t>
            </a:r>
            <a:r>
              <a:rPr lang="en-US" sz="4400" dirty="0" smtClean="0"/>
              <a:t> </a:t>
            </a:r>
            <a:r>
              <a:rPr lang="en-US" sz="4400" dirty="0" err="1" smtClean="0"/>
              <a:t>muncii</a:t>
            </a:r>
            <a:endParaRPr lang="ru-RU" sz="4400" dirty="0" smtClean="0"/>
          </a:p>
          <a:p>
            <a:r>
              <a:rPr lang="en-US" sz="4400" dirty="0" smtClean="0"/>
              <a:t>     - </a:t>
            </a:r>
            <a:r>
              <a:rPr lang="en-US" sz="4400" dirty="0" err="1" smtClean="0"/>
              <a:t>Negocierea</a:t>
            </a:r>
            <a:r>
              <a:rPr lang="en-US" sz="4400" dirty="0" smtClean="0"/>
              <a:t> </a:t>
            </a:r>
            <a:r>
              <a:rPr lang="en-US" sz="4400" dirty="0" err="1" smtClean="0"/>
              <a:t>și</a:t>
            </a:r>
            <a:r>
              <a:rPr lang="en-US" sz="4400" dirty="0" smtClean="0"/>
              <a:t> </a:t>
            </a:r>
            <a:r>
              <a:rPr lang="en-US" sz="4400" dirty="0" err="1" smtClean="0"/>
              <a:t>încheierea</a:t>
            </a:r>
            <a:r>
              <a:rPr lang="en-US" sz="4400" dirty="0" smtClean="0"/>
              <a:t> </a:t>
            </a:r>
            <a:r>
              <a:rPr lang="en-US" sz="4400" dirty="0" err="1" smtClean="0"/>
              <a:t>unui</a:t>
            </a:r>
            <a:r>
              <a:rPr lang="en-US" sz="4400" dirty="0" smtClean="0"/>
              <a:t> CCM </a:t>
            </a:r>
            <a:r>
              <a:rPr lang="en-US" sz="4400" dirty="0" err="1" smtClean="0"/>
              <a:t>viabil</a:t>
            </a:r>
            <a:r>
              <a:rPr lang="en-US" sz="4400" dirty="0" smtClean="0"/>
              <a:t> la </a:t>
            </a:r>
            <a:r>
              <a:rPr lang="en-US" sz="4400" dirty="0" err="1" smtClean="0"/>
              <a:t>nivel</a:t>
            </a:r>
            <a:r>
              <a:rPr lang="en-US" sz="4400" dirty="0" smtClean="0"/>
              <a:t> de </a:t>
            </a:r>
            <a:r>
              <a:rPr lang="en-US" sz="4400" dirty="0" err="1" smtClean="0"/>
              <a:t>întreprindere</a:t>
            </a:r>
            <a:r>
              <a:rPr lang="en-US" sz="4400" dirty="0" smtClean="0"/>
              <a:t> </a:t>
            </a:r>
            <a:r>
              <a:rPr lang="en-US" sz="4400" dirty="0" err="1" smtClean="0"/>
              <a:t>și</a:t>
            </a:r>
            <a:r>
              <a:rPr lang="en-US" sz="4400" dirty="0" smtClean="0"/>
              <a:t> </a:t>
            </a:r>
            <a:r>
              <a:rPr lang="en-US" sz="4400" dirty="0" err="1" smtClean="0"/>
              <a:t>respectarea</a:t>
            </a:r>
            <a:r>
              <a:rPr lang="en-US" sz="4400" dirty="0" smtClean="0"/>
              <a:t> </a:t>
            </a:r>
            <a:r>
              <a:rPr lang="en-US" sz="4400" dirty="0" err="1" smtClean="0"/>
              <a:t>prevederilor</a:t>
            </a:r>
            <a:endParaRPr lang="ru-RU" sz="4400" dirty="0" smtClean="0"/>
          </a:p>
          <a:p>
            <a:r>
              <a:rPr lang="en-US" sz="4400" b="1" i="1" dirty="0" smtClean="0"/>
              <a:t> </a:t>
            </a:r>
            <a:endParaRPr lang="ru-RU" sz="4400" dirty="0" smtClean="0"/>
          </a:p>
          <a:p>
            <a:r>
              <a:rPr lang="en-US" sz="4400" dirty="0" smtClean="0"/>
              <a:t> </a:t>
            </a:r>
            <a:endParaRPr lang="ro-RO" sz="4400" dirty="0" smtClean="0"/>
          </a:p>
          <a:p>
            <a:endParaRPr lang="ru-RU" sz="4400" dirty="0" smtClean="0"/>
          </a:p>
          <a:p>
            <a:pPr marL="0" indent="0">
              <a:lnSpc>
                <a:spcPct val="107000"/>
              </a:lnSpc>
              <a:spcAft>
                <a:spcPts val="825"/>
              </a:spcAft>
              <a:buNone/>
            </a:pPr>
            <a:r>
              <a:rPr lang="ro-RO" sz="41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lnSpc>
                <a:spcPct val="107000"/>
              </a:lnSpc>
              <a:spcAft>
                <a:spcPts val="825"/>
              </a:spcAft>
              <a:buNone/>
            </a:pPr>
            <a:endParaRPr lang="ro-RO" sz="41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07000"/>
              </a:lnSpc>
              <a:spcAft>
                <a:spcPts val="825"/>
              </a:spcAft>
              <a:buNone/>
            </a:pPr>
            <a:endParaRPr lang="ro-RO" sz="41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07000"/>
              </a:lnSpc>
              <a:spcAft>
                <a:spcPts val="825"/>
              </a:spcAft>
              <a:buNone/>
            </a:pPr>
            <a:endParaRPr lang="ro-RO" sz="41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CA2E9F2C-31F8-42E1-A9E7-71A9DE9CFDE5}"/>
              </a:ext>
            </a:extLst>
          </p:cNvPr>
          <p:cNvSpPr txBox="1"/>
          <p:nvPr/>
        </p:nvSpPr>
        <p:spPr>
          <a:xfrm>
            <a:off x="238125" y="1471701"/>
            <a:ext cx="11911012" cy="4498667"/>
          </a:xfrm>
          <a:prstGeom prst="rect">
            <a:avLst/>
          </a:prstGeom>
          <a:noFill/>
        </p:spPr>
        <p:txBody>
          <a:bodyPr wrap="square">
            <a:spAutoFit/>
          </a:bodyPr>
          <a:lstStyle/>
          <a:p>
            <a:pPr marR="0" lvl="0" algn="just" defTabSz="457200" rtl="0" eaLnBrk="1" fontAlgn="auto" latinLnBrk="0" hangingPunct="1">
              <a:lnSpc>
                <a:spcPct val="107000"/>
              </a:lnSpc>
              <a:spcBef>
                <a:spcPts val="0"/>
              </a:spcBef>
              <a:spcAft>
                <a:spcPts val="800"/>
              </a:spcAft>
              <a:buClrTx/>
              <a:buSzTx/>
              <a:tabLst/>
              <a:defRPr/>
            </a:pPr>
            <a:endParaRPr kumimoji="0" lang="ro-RO" sz="2800" b="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ro-RO"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8637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normAutofit fontScale="90000"/>
          </a:bodyPr>
          <a:lstStyle/>
          <a:p>
            <a:r>
              <a:rPr lang="en-US" b="1" dirty="0" err="1" smtClean="0"/>
              <a:t>Propunerile</a:t>
            </a:r>
            <a:r>
              <a:rPr lang="en-US" b="1" dirty="0" smtClean="0"/>
              <a:t> </a:t>
            </a:r>
            <a:r>
              <a:rPr lang="en-US" b="1" dirty="0" err="1" smtClean="0"/>
              <a:t>participanților</a:t>
            </a:r>
            <a:r>
              <a:rPr lang="en-US" b="1" dirty="0" smtClean="0"/>
              <a:t> </a:t>
            </a:r>
            <a:r>
              <a:rPr lang="en-US" b="1" dirty="0" err="1" smtClean="0"/>
              <a:t>referitor</a:t>
            </a:r>
            <a:r>
              <a:rPr lang="en-US" b="1" dirty="0" smtClean="0"/>
              <a:t> la </a:t>
            </a:r>
            <a:r>
              <a:rPr lang="en-US" b="1" dirty="0" err="1" smtClean="0"/>
              <a:t>căile</a:t>
            </a:r>
            <a:r>
              <a:rPr lang="en-US" b="1" dirty="0" smtClean="0"/>
              <a:t> de </a:t>
            </a:r>
            <a:r>
              <a:rPr lang="en-US" b="1" dirty="0" err="1" smtClean="0"/>
              <a:t>ameliorare</a:t>
            </a:r>
            <a:r>
              <a:rPr lang="en-US" b="1" dirty="0" smtClean="0"/>
              <a:t> a </a:t>
            </a:r>
            <a:r>
              <a:rPr lang="en-US" b="1" dirty="0" err="1" smtClean="0"/>
              <a:t>situației</a:t>
            </a:r>
            <a:r>
              <a:rPr lang="en-US" b="1" dirty="0" smtClean="0"/>
              <a:t>, </a:t>
            </a:r>
            <a:r>
              <a:rPr lang="en-US" b="1" dirty="0" err="1" smtClean="0"/>
              <a:t>adresate</a:t>
            </a:r>
            <a:r>
              <a:rPr lang="en-US" b="1" dirty="0" smtClean="0"/>
              <a:t> </a:t>
            </a:r>
            <a:r>
              <a:rPr lang="en-US" b="1" dirty="0" err="1" smtClean="0"/>
              <a:t>instituțiilor</a:t>
            </a:r>
            <a:r>
              <a:rPr lang="en-US" b="1" dirty="0" smtClean="0"/>
              <a:t> </a:t>
            </a:r>
            <a:r>
              <a:rPr lang="en-US" b="1" dirty="0" err="1" smtClean="0"/>
              <a:t>interesate</a:t>
            </a:r>
            <a:r>
              <a:rPr lang="en-US" b="1" dirty="0" smtClean="0"/>
              <a:t> </a:t>
            </a:r>
            <a:r>
              <a:rPr lang="en-US" b="1" dirty="0" err="1" smtClean="0"/>
              <a:t>nivel</a:t>
            </a:r>
            <a:r>
              <a:rPr lang="en-US" b="1" dirty="0" smtClean="0"/>
              <a:t> </a:t>
            </a:r>
            <a:r>
              <a:rPr lang="en-US" b="1" dirty="0" err="1" smtClean="0"/>
              <a:t>raional</a:t>
            </a: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ru-RU" dirty="0" smtClean="0"/>
              <a:t/>
            </a:r>
            <a:br>
              <a:rPr lang="ru-RU" dirty="0" smtClean="0"/>
            </a:br>
            <a:endParaRPr lang="ru-RU" dirty="0"/>
          </a:p>
        </p:txBody>
      </p:sp>
      <p:sp>
        <p:nvSpPr>
          <p:cNvPr id="3" name="Substituent conținut 2"/>
          <p:cNvSpPr>
            <a:spLocks noGrp="1"/>
          </p:cNvSpPr>
          <p:nvPr>
            <p:ph idx="1"/>
          </p:nvPr>
        </p:nvSpPr>
        <p:spPr/>
        <p:txBody>
          <a:bodyPr/>
          <a:lstStyle/>
          <a:p>
            <a:r>
              <a:rPr lang="en-US" dirty="0" smtClean="0"/>
              <a:t>-</a:t>
            </a:r>
            <a:r>
              <a:rPr lang="en-US" dirty="0" err="1" smtClean="0"/>
              <a:t>Dezvoltarea</a:t>
            </a:r>
            <a:r>
              <a:rPr lang="en-US" dirty="0" smtClean="0"/>
              <a:t>  </a:t>
            </a:r>
            <a:r>
              <a:rPr lang="en-US" dirty="0" err="1" smtClean="0"/>
              <a:t>parteneriatelor</a:t>
            </a:r>
            <a:r>
              <a:rPr lang="en-US" dirty="0" smtClean="0"/>
              <a:t> cu </a:t>
            </a:r>
            <a:r>
              <a:rPr lang="en-US" dirty="0" err="1" smtClean="0"/>
              <a:t>cele</a:t>
            </a:r>
            <a:r>
              <a:rPr lang="en-US" dirty="0" smtClean="0"/>
              <a:t> 2 </a:t>
            </a:r>
            <a:r>
              <a:rPr lang="en-US" dirty="0" err="1" smtClean="0"/>
              <a:t>instituții</a:t>
            </a:r>
            <a:r>
              <a:rPr lang="en-US" dirty="0" smtClean="0"/>
              <a:t> de </a:t>
            </a:r>
            <a:r>
              <a:rPr lang="en-US" dirty="0" err="1" smtClean="0"/>
              <a:t>învățămînt</a:t>
            </a:r>
            <a:r>
              <a:rPr lang="en-US" dirty="0" smtClean="0"/>
              <a:t> </a:t>
            </a:r>
            <a:r>
              <a:rPr lang="en-US" dirty="0" err="1" smtClean="0"/>
              <a:t>profesional</a:t>
            </a:r>
            <a:r>
              <a:rPr lang="en-US" dirty="0" smtClean="0"/>
              <a:t> din </a:t>
            </a:r>
            <a:r>
              <a:rPr lang="en-US" dirty="0" err="1" smtClean="0"/>
              <a:t>mun.Ungheni</a:t>
            </a:r>
            <a:r>
              <a:rPr lang="en-US" dirty="0" smtClean="0"/>
              <a:t>, </a:t>
            </a:r>
            <a:r>
              <a:rPr lang="en-US" dirty="0" err="1" smtClean="0"/>
              <a:t>ajustarea</a:t>
            </a:r>
            <a:r>
              <a:rPr lang="en-US" dirty="0" smtClean="0"/>
              <a:t> </a:t>
            </a:r>
            <a:r>
              <a:rPr lang="en-US" dirty="0" err="1" smtClean="0"/>
              <a:t>ofertelor</a:t>
            </a:r>
            <a:r>
              <a:rPr lang="en-US" dirty="0" smtClean="0"/>
              <a:t> de </a:t>
            </a:r>
            <a:r>
              <a:rPr lang="en-US" dirty="0" err="1" smtClean="0"/>
              <a:t>instruire</a:t>
            </a:r>
            <a:r>
              <a:rPr lang="en-US" dirty="0" smtClean="0"/>
              <a:t> </a:t>
            </a:r>
            <a:r>
              <a:rPr lang="en-US" dirty="0" err="1" smtClean="0"/>
              <a:t>în</a:t>
            </a:r>
            <a:r>
              <a:rPr lang="en-US" dirty="0" smtClean="0"/>
              <a:t> </a:t>
            </a:r>
            <a:r>
              <a:rPr lang="en-US" dirty="0" err="1" smtClean="0"/>
              <a:t>concordanță</a:t>
            </a:r>
            <a:r>
              <a:rPr lang="en-US" dirty="0" smtClean="0"/>
              <a:t> cu </a:t>
            </a:r>
            <a:r>
              <a:rPr lang="en-US" dirty="0" err="1" smtClean="0"/>
              <a:t>necesitatea</a:t>
            </a:r>
            <a:r>
              <a:rPr lang="en-US" dirty="0" smtClean="0"/>
              <a:t> </a:t>
            </a:r>
            <a:r>
              <a:rPr lang="en-US" dirty="0" err="1" smtClean="0"/>
              <a:t>pieții</a:t>
            </a:r>
            <a:r>
              <a:rPr lang="en-US" dirty="0" smtClean="0"/>
              <a:t> </a:t>
            </a:r>
            <a:r>
              <a:rPr lang="en-US" dirty="0" err="1" smtClean="0"/>
              <a:t>muncii</a:t>
            </a:r>
            <a:r>
              <a:rPr lang="en-US" dirty="0" smtClean="0"/>
              <a:t> locale </a:t>
            </a:r>
            <a:r>
              <a:rPr lang="en-US" dirty="0" err="1" smtClean="0"/>
              <a:t>și</a:t>
            </a:r>
            <a:r>
              <a:rPr lang="en-US" dirty="0" smtClean="0"/>
              <a:t> </a:t>
            </a:r>
            <a:r>
              <a:rPr lang="en-US" dirty="0" err="1" smtClean="0"/>
              <a:t>atragerea</a:t>
            </a:r>
            <a:r>
              <a:rPr lang="en-US" dirty="0" smtClean="0"/>
              <a:t> </a:t>
            </a:r>
            <a:r>
              <a:rPr lang="en-US" dirty="0" err="1" smtClean="0"/>
              <a:t>investițiilor</a:t>
            </a:r>
            <a:r>
              <a:rPr lang="en-US" dirty="0" smtClean="0"/>
              <a:t> </a:t>
            </a:r>
            <a:r>
              <a:rPr lang="en-US" dirty="0" err="1" smtClean="0"/>
              <a:t>în</a:t>
            </a:r>
            <a:r>
              <a:rPr lang="en-US" dirty="0" smtClean="0"/>
              <a:t> </a:t>
            </a:r>
            <a:r>
              <a:rPr lang="en-US" dirty="0" err="1" smtClean="0"/>
              <a:t>domeniile</a:t>
            </a:r>
            <a:r>
              <a:rPr lang="en-US" dirty="0" smtClean="0"/>
              <a:t> </a:t>
            </a:r>
            <a:r>
              <a:rPr lang="en-US" dirty="0" err="1" smtClean="0"/>
              <a:t>în</a:t>
            </a:r>
            <a:r>
              <a:rPr lang="en-US" dirty="0" smtClean="0"/>
              <a:t> care se </a:t>
            </a:r>
            <a:r>
              <a:rPr lang="en-US" dirty="0" err="1" smtClean="0"/>
              <a:t>pregătesc</a:t>
            </a:r>
            <a:r>
              <a:rPr lang="en-US" dirty="0" smtClean="0"/>
              <a:t> </a:t>
            </a:r>
            <a:r>
              <a:rPr lang="en-US" dirty="0" err="1" smtClean="0"/>
              <a:t>specialiști</a:t>
            </a:r>
            <a:r>
              <a:rPr lang="en-US" dirty="0" smtClean="0"/>
              <a:t> </a:t>
            </a:r>
            <a:r>
              <a:rPr lang="en-US" dirty="0" err="1" smtClean="0"/>
              <a:t>locali</a:t>
            </a:r>
            <a:endParaRPr lang="ru-RU" dirty="0" smtClean="0"/>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normAutofit fontScale="90000"/>
          </a:bodyPr>
          <a:lstStyle/>
          <a:p>
            <a:r>
              <a:rPr lang="en-US" sz="2700" b="1" dirty="0" err="1" smtClean="0"/>
              <a:t>Propunerile</a:t>
            </a:r>
            <a:r>
              <a:rPr lang="en-US" sz="2700" b="1" dirty="0" smtClean="0"/>
              <a:t> </a:t>
            </a:r>
            <a:r>
              <a:rPr lang="en-US" sz="2700" b="1" dirty="0" err="1" smtClean="0"/>
              <a:t>participanților</a:t>
            </a:r>
            <a:r>
              <a:rPr lang="en-US" sz="2700" b="1" dirty="0" smtClean="0"/>
              <a:t> </a:t>
            </a:r>
            <a:r>
              <a:rPr lang="en-US" sz="2700" b="1" dirty="0" err="1" smtClean="0"/>
              <a:t>referitor</a:t>
            </a:r>
            <a:r>
              <a:rPr lang="en-US" sz="2700" b="1" dirty="0" smtClean="0"/>
              <a:t> la </a:t>
            </a:r>
            <a:r>
              <a:rPr lang="en-US" sz="2700" b="1" dirty="0" err="1" smtClean="0"/>
              <a:t>căile</a:t>
            </a:r>
            <a:r>
              <a:rPr lang="en-US" sz="2700" b="1" dirty="0" smtClean="0"/>
              <a:t> de </a:t>
            </a:r>
            <a:r>
              <a:rPr lang="en-US" sz="2700" b="1" dirty="0" err="1" smtClean="0"/>
              <a:t>ameliorare</a:t>
            </a:r>
            <a:r>
              <a:rPr lang="en-US" sz="2700" b="1" dirty="0" smtClean="0"/>
              <a:t> a </a:t>
            </a:r>
            <a:r>
              <a:rPr lang="en-US" sz="2700" b="1" dirty="0" err="1" smtClean="0"/>
              <a:t>situației</a:t>
            </a:r>
            <a:r>
              <a:rPr lang="en-US" sz="2700" b="1" dirty="0" smtClean="0"/>
              <a:t> </a:t>
            </a:r>
            <a:r>
              <a:rPr lang="en-US" sz="2700" b="1" dirty="0" err="1" smtClean="0"/>
              <a:t>pe</a:t>
            </a:r>
            <a:r>
              <a:rPr lang="en-US" sz="2700" b="1" dirty="0" smtClean="0"/>
              <a:t> </a:t>
            </a:r>
            <a:r>
              <a:rPr lang="en-US" sz="2700" b="1" dirty="0" err="1" smtClean="0"/>
              <a:t>termen</a:t>
            </a:r>
            <a:r>
              <a:rPr lang="en-US" sz="2700" b="1" dirty="0" smtClean="0"/>
              <a:t> lung </a:t>
            </a:r>
            <a:r>
              <a:rPr lang="en-US" sz="2700" b="1" dirty="0" err="1" smtClean="0"/>
              <a:t>și</a:t>
            </a:r>
            <a:r>
              <a:rPr lang="en-US" sz="2700" b="1" dirty="0" smtClean="0"/>
              <a:t> </a:t>
            </a:r>
            <a:r>
              <a:rPr lang="en-US" sz="2700" b="1" dirty="0" err="1" smtClean="0"/>
              <a:t>scurt</a:t>
            </a:r>
            <a:r>
              <a:rPr lang="en-US" sz="2700" b="1" dirty="0" smtClean="0"/>
              <a:t>, </a:t>
            </a:r>
            <a:r>
              <a:rPr lang="en-US" sz="2700" b="1" dirty="0" err="1" smtClean="0"/>
              <a:t>adresate</a:t>
            </a:r>
            <a:r>
              <a:rPr lang="en-US" sz="2700" b="1" dirty="0" smtClean="0"/>
              <a:t> </a:t>
            </a:r>
            <a:r>
              <a:rPr lang="en-US" sz="2700" b="1" dirty="0" err="1" smtClean="0"/>
              <a:t>instituțiilor</a:t>
            </a:r>
            <a:r>
              <a:rPr lang="en-US" sz="2700" b="1" dirty="0" smtClean="0"/>
              <a:t> </a:t>
            </a:r>
            <a:r>
              <a:rPr lang="en-US" sz="2700" b="1" dirty="0" err="1" smtClean="0"/>
              <a:t>interesate</a:t>
            </a:r>
            <a:r>
              <a:rPr lang="en-US" sz="2700" b="1" dirty="0" smtClean="0"/>
              <a:t> </a:t>
            </a:r>
            <a:r>
              <a:rPr lang="en-US" sz="2700" b="1" dirty="0" err="1" smtClean="0"/>
              <a:t>nivel</a:t>
            </a:r>
            <a:r>
              <a:rPr lang="en-US" sz="2700" dirty="0" smtClean="0"/>
              <a:t> </a:t>
            </a:r>
            <a:r>
              <a:rPr lang="en-US" sz="2700" b="1" dirty="0" err="1" smtClean="0"/>
              <a:t>ramural</a:t>
            </a:r>
            <a:r>
              <a:rPr lang="en-US" sz="2700" b="1" dirty="0" smtClean="0"/>
              <a:t>/</a:t>
            </a:r>
            <a:r>
              <a:rPr lang="en-US" sz="2700" b="1" dirty="0" err="1" smtClean="0"/>
              <a:t>național</a:t>
            </a:r>
            <a:r>
              <a:rPr lang="en-US" sz="2700" dirty="0" smtClean="0"/>
              <a:t>  </a:t>
            </a:r>
            <a:r>
              <a:rPr lang="en-US" sz="1800" dirty="0" smtClean="0"/>
              <a:t>(MAIA, MEC, MMPS, FNSAA, FNPAIA, etc).</a:t>
            </a:r>
            <a:r>
              <a:rPr lang="ru-RU" dirty="0" smtClean="0"/>
              <a:t/>
            </a:r>
            <a:br>
              <a:rPr lang="ru-RU" dirty="0" smtClean="0"/>
            </a:br>
            <a:endParaRPr lang="ru-RU" dirty="0"/>
          </a:p>
        </p:txBody>
      </p:sp>
      <p:sp>
        <p:nvSpPr>
          <p:cNvPr id="3" name="Substituent conținut 2"/>
          <p:cNvSpPr>
            <a:spLocks noGrp="1"/>
          </p:cNvSpPr>
          <p:nvPr>
            <p:ph idx="1"/>
          </p:nvPr>
        </p:nvSpPr>
        <p:spPr/>
        <p:txBody>
          <a:bodyPr>
            <a:normAutofit fontScale="77500" lnSpcReduction="20000"/>
          </a:bodyPr>
          <a:lstStyle/>
          <a:p>
            <a:r>
              <a:rPr lang="en-US" sz="2900" dirty="0" smtClean="0"/>
              <a:t>- </a:t>
            </a:r>
            <a:r>
              <a:rPr lang="en-US" sz="2900" dirty="0" err="1" smtClean="0"/>
              <a:t>Activizarea</a:t>
            </a:r>
            <a:r>
              <a:rPr lang="en-US" sz="2900" dirty="0" smtClean="0"/>
              <a:t> </a:t>
            </a:r>
            <a:r>
              <a:rPr lang="en-US" sz="2900" dirty="0" err="1" smtClean="0"/>
              <a:t>peteneriatului</a:t>
            </a:r>
            <a:r>
              <a:rPr lang="en-US" sz="2900" dirty="0" smtClean="0"/>
              <a:t> social la </a:t>
            </a:r>
            <a:r>
              <a:rPr lang="en-US" sz="2900" dirty="0" err="1" smtClean="0"/>
              <a:t>nivel</a:t>
            </a:r>
            <a:r>
              <a:rPr lang="en-US" sz="2900" dirty="0" smtClean="0"/>
              <a:t> </a:t>
            </a:r>
            <a:r>
              <a:rPr lang="en-US" sz="2900" dirty="0" err="1" smtClean="0"/>
              <a:t>ramural</a:t>
            </a:r>
            <a:r>
              <a:rPr lang="en-US" sz="2900" dirty="0" smtClean="0"/>
              <a:t>;</a:t>
            </a:r>
            <a:endParaRPr lang="ru-RU" sz="2900" dirty="0" smtClean="0"/>
          </a:p>
          <a:p>
            <a:r>
              <a:rPr lang="en-US" sz="2900" dirty="0" smtClean="0"/>
              <a:t>-</a:t>
            </a:r>
            <a:r>
              <a:rPr lang="en-US" sz="2900" dirty="0" err="1" smtClean="0"/>
              <a:t>Scutirea</a:t>
            </a:r>
            <a:r>
              <a:rPr lang="en-US" sz="2900" dirty="0" smtClean="0"/>
              <a:t> de </a:t>
            </a:r>
            <a:r>
              <a:rPr lang="en-US" sz="2900" dirty="0" err="1" smtClean="0"/>
              <a:t>anumite</a:t>
            </a:r>
            <a:r>
              <a:rPr lang="en-US" sz="2900" dirty="0" smtClean="0"/>
              <a:t> </a:t>
            </a:r>
            <a:r>
              <a:rPr lang="en-US" sz="2900" dirty="0" err="1" smtClean="0"/>
              <a:t>taxe</a:t>
            </a:r>
            <a:r>
              <a:rPr lang="en-US" sz="2900" dirty="0" smtClean="0"/>
              <a:t> locale </a:t>
            </a:r>
            <a:r>
              <a:rPr lang="en-US" sz="2900" dirty="0" err="1" smtClean="0"/>
              <a:t>pentru</a:t>
            </a:r>
            <a:r>
              <a:rPr lang="en-US" sz="2900" dirty="0" smtClean="0"/>
              <a:t> </a:t>
            </a:r>
            <a:r>
              <a:rPr lang="en-US" sz="2900" dirty="0" err="1" smtClean="0"/>
              <a:t>perioade</a:t>
            </a:r>
            <a:r>
              <a:rPr lang="en-US" sz="2900" dirty="0" smtClean="0"/>
              <a:t> determinate </a:t>
            </a:r>
            <a:r>
              <a:rPr lang="en-US" sz="2900" dirty="0" err="1" smtClean="0"/>
              <a:t>pentru</a:t>
            </a:r>
            <a:r>
              <a:rPr lang="en-US" sz="2900" dirty="0" smtClean="0"/>
              <a:t> </a:t>
            </a:r>
            <a:r>
              <a:rPr lang="en-US" sz="2900" dirty="0" err="1" smtClean="0"/>
              <a:t>întreprinderile</a:t>
            </a:r>
            <a:r>
              <a:rPr lang="en-US" sz="2900" dirty="0" smtClean="0"/>
              <a:t> </a:t>
            </a:r>
            <a:r>
              <a:rPr lang="en-US" sz="2900" dirty="0" err="1" smtClean="0"/>
              <a:t>nou</a:t>
            </a:r>
            <a:r>
              <a:rPr lang="en-US" sz="2900" dirty="0" smtClean="0"/>
              <a:t> create  </a:t>
            </a:r>
            <a:r>
              <a:rPr lang="en-US" sz="2900" dirty="0" err="1" smtClean="0"/>
              <a:t>sau</a:t>
            </a:r>
            <a:r>
              <a:rPr lang="en-US" sz="2900" dirty="0" smtClean="0"/>
              <a:t> </a:t>
            </a:r>
            <a:r>
              <a:rPr lang="en-US" sz="2900" dirty="0" err="1" smtClean="0"/>
              <a:t>pentru</a:t>
            </a:r>
            <a:r>
              <a:rPr lang="en-US" sz="2900" dirty="0" smtClean="0"/>
              <a:t> </a:t>
            </a:r>
            <a:r>
              <a:rPr lang="en-US" sz="2900" dirty="0" err="1" smtClean="0"/>
              <a:t>întreprinerile</a:t>
            </a:r>
            <a:r>
              <a:rPr lang="en-US" sz="2900" dirty="0" smtClean="0"/>
              <a:t> care </a:t>
            </a:r>
            <a:r>
              <a:rPr lang="en-US" sz="2900" dirty="0" err="1" smtClean="0"/>
              <a:t>angajează</a:t>
            </a:r>
            <a:r>
              <a:rPr lang="en-US" sz="2900" dirty="0" smtClean="0"/>
              <a:t> </a:t>
            </a:r>
            <a:r>
              <a:rPr lang="en-US" sz="2900" dirty="0" err="1" smtClean="0"/>
              <a:t>femei</a:t>
            </a:r>
            <a:r>
              <a:rPr lang="en-US" sz="2900" dirty="0" smtClean="0"/>
              <a:t>, </a:t>
            </a:r>
            <a:r>
              <a:rPr lang="en-US" sz="2900" dirty="0" err="1" smtClean="0"/>
              <a:t>tineri</a:t>
            </a:r>
            <a:r>
              <a:rPr lang="en-US" sz="2900" dirty="0" smtClean="0"/>
              <a:t>, </a:t>
            </a:r>
            <a:r>
              <a:rPr lang="en-US" sz="2900" dirty="0" err="1" smtClean="0"/>
              <a:t>persoane</a:t>
            </a:r>
            <a:r>
              <a:rPr lang="en-US" sz="2900" dirty="0" smtClean="0"/>
              <a:t> cu </a:t>
            </a:r>
            <a:r>
              <a:rPr lang="en-US" sz="2900" dirty="0" err="1" smtClean="0"/>
              <a:t>dezabilități</a:t>
            </a:r>
            <a:r>
              <a:rPr lang="ro-RO" sz="2900" dirty="0" smtClean="0"/>
              <a:t>;</a:t>
            </a:r>
            <a:endParaRPr lang="ru-RU" sz="2900" dirty="0" smtClean="0"/>
          </a:p>
          <a:p>
            <a:r>
              <a:rPr lang="en-US" sz="2900" dirty="0" smtClean="0"/>
              <a:t>-</a:t>
            </a:r>
            <a:r>
              <a:rPr lang="en-US" sz="2900" dirty="0" err="1" smtClean="0"/>
              <a:t>Promovarea</a:t>
            </a:r>
            <a:r>
              <a:rPr lang="en-US" sz="2900" dirty="0" smtClean="0"/>
              <a:t> </a:t>
            </a:r>
            <a:r>
              <a:rPr lang="en-US" sz="2900" dirty="0" err="1" smtClean="0"/>
              <a:t>unor</a:t>
            </a:r>
            <a:r>
              <a:rPr lang="en-US" sz="2900" dirty="0" smtClean="0"/>
              <a:t> </a:t>
            </a:r>
            <a:r>
              <a:rPr lang="en-US" sz="2900" dirty="0" err="1" smtClean="0"/>
              <a:t>politici</a:t>
            </a:r>
            <a:r>
              <a:rPr lang="en-US" sz="2900" dirty="0" smtClean="0"/>
              <a:t> </a:t>
            </a:r>
            <a:r>
              <a:rPr lang="en-US" sz="2900" dirty="0" err="1" smtClean="0"/>
              <a:t>economice</a:t>
            </a:r>
            <a:r>
              <a:rPr lang="en-US" sz="2900" dirty="0" smtClean="0"/>
              <a:t> </a:t>
            </a:r>
            <a:r>
              <a:rPr lang="en-US" sz="2900" dirty="0" err="1" smtClean="0"/>
              <a:t>capabile</a:t>
            </a:r>
            <a:r>
              <a:rPr lang="en-US" sz="2900" dirty="0" smtClean="0"/>
              <a:t> </a:t>
            </a:r>
            <a:r>
              <a:rPr lang="en-US" sz="2900" dirty="0" err="1" smtClean="0"/>
              <a:t>să</a:t>
            </a:r>
            <a:r>
              <a:rPr lang="en-US" sz="2900" dirty="0" smtClean="0"/>
              <a:t> </a:t>
            </a:r>
            <a:r>
              <a:rPr lang="en-US" sz="2900" dirty="0" err="1" smtClean="0"/>
              <a:t>creeze</a:t>
            </a:r>
            <a:r>
              <a:rPr lang="en-US" sz="2900" dirty="0" smtClean="0"/>
              <a:t> </a:t>
            </a:r>
            <a:r>
              <a:rPr lang="en-US" sz="2900" dirty="0" err="1" smtClean="0"/>
              <a:t>locuri</a:t>
            </a:r>
            <a:r>
              <a:rPr lang="en-US" sz="2900" dirty="0" smtClean="0"/>
              <a:t> de </a:t>
            </a:r>
            <a:r>
              <a:rPr lang="en-US" sz="2900" dirty="0" err="1" smtClean="0"/>
              <a:t>muncă</a:t>
            </a:r>
            <a:r>
              <a:rPr lang="en-US" sz="2900" dirty="0" smtClean="0"/>
              <a:t> competitive </a:t>
            </a:r>
            <a:r>
              <a:rPr lang="en-US" sz="2900" dirty="0" err="1" smtClean="0"/>
              <a:t>şi</a:t>
            </a:r>
            <a:r>
              <a:rPr lang="en-US" sz="2900" dirty="0" smtClean="0"/>
              <a:t> </a:t>
            </a:r>
            <a:r>
              <a:rPr lang="en-US" sz="2900" dirty="0" err="1" smtClean="0"/>
              <a:t>atractive</a:t>
            </a:r>
            <a:r>
              <a:rPr lang="en-US" sz="2900" dirty="0" smtClean="0"/>
              <a:t>, </a:t>
            </a:r>
            <a:r>
              <a:rPr lang="en-US" sz="2900" dirty="0" err="1" smtClean="0"/>
              <a:t>în</a:t>
            </a:r>
            <a:r>
              <a:rPr lang="en-US" sz="2900" dirty="0" smtClean="0"/>
              <a:t> special </a:t>
            </a:r>
            <a:r>
              <a:rPr lang="en-US" sz="2900" dirty="0" err="1" smtClean="0"/>
              <a:t>în</a:t>
            </a:r>
            <a:r>
              <a:rPr lang="en-US" sz="2900" dirty="0" smtClean="0"/>
              <a:t> </a:t>
            </a:r>
            <a:r>
              <a:rPr lang="en-US" sz="2900" dirty="0" err="1" smtClean="0"/>
              <a:t>rândul</a:t>
            </a:r>
            <a:r>
              <a:rPr lang="en-US" sz="2900" dirty="0" smtClean="0"/>
              <a:t> </a:t>
            </a:r>
            <a:r>
              <a:rPr lang="en-US" sz="2900" dirty="0" err="1" smtClean="0"/>
              <a:t>tinerilor</a:t>
            </a:r>
            <a:r>
              <a:rPr lang="en-US" sz="2900" dirty="0" smtClean="0"/>
              <a:t>, </a:t>
            </a:r>
            <a:r>
              <a:rPr lang="en-US" sz="2900" dirty="0" err="1" smtClean="0"/>
              <a:t>şi</a:t>
            </a:r>
            <a:r>
              <a:rPr lang="en-US" sz="2900" dirty="0" smtClean="0"/>
              <a:t> din </a:t>
            </a:r>
            <a:r>
              <a:rPr lang="en-US" sz="2900" dirty="0" err="1" smtClean="0"/>
              <a:t>mediul</a:t>
            </a:r>
            <a:r>
              <a:rPr lang="en-US" sz="2900" dirty="0" smtClean="0"/>
              <a:t> rural;</a:t>
            </a:r>
            <a:endParaRPr lang="ru-RU" sz="2900" dirty="0" smtClean="0"/>
          </a:p>
          <a:p>
            <a:r>
              <a:rPr lang="ro-RO" sz="2900" dirty="0" err="1" smtClean="0"/>
              <a:t>-Aplicarea</a:t>
            </a:r>
            <a:r>
              <a:rPr lang="ro-RO" sz="2900" dirty="0" smtClean="0"/>
              <a:t> unor măsuri de asigurare a durabilităţii veniturilor populaţiei din mediul rural. Diversificarea domeniilor de activitate în localităţile rurale. Eficientizarea măsurilor de susţinere a businessului mic în mediul rural;</a:t>
            </a:r>
            <a:endParaRPr lang="ru-RU" sz="29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en-US" dirty="0" err="1" smtClean="0"/>
              <a:t>continuare</a:t>
            </a:r>
            <a:endParaRPr lang="ru-RU" dirty="0"/>
          </a:p>
        </p:txBody>
      </p:sp>
      <p:sp>
        <p:nvSpPr>
          <p:cNvPr id="3" name="Substituent conținut 2"/>
          <p:cNvSpPr>
            <a:spLocks noGrp="1"/>
          </p:cNvSpPr>
          <p:nvPr>
            <p:ph idx="1"/>
          </p:nvPr>
        </p:nvSpPr>
        <p:spPr/>
        <p:txBody>
          <a:bodyPr/>
          <a:lstStyle/>
          <a:p>
            <a:r>
              <a:rPr lang="ro-RO" dirty="0" smtClean="0"/>
              <a:t>- Stabilirea unei colaborări eficiente între Ministerul Educaţiei şi Ministerul Muncii, Protecţiei Sociale şi Familiei în domeniul asigurării calităţii forţei de muncă prin instituirea şi asigurarea funcţionării sistemului de orientare profesională şi formare profesională continuă; </a:t>
            </a:r>
            <a:endParaRPr lang="ru-RU" dirty="0" smtClean="0"/>
          </a:p>
          <a:p>
            <a:pPr>
              <a:buNone/>
            </a:pPr>
            <a:r>
              <a:rPr lang="ro-RO" dirty="0" smtClean="0"/>
              <a:t> </a:t>
            </a:r>
            <a:endParaRPr lang="ru-RU" dirty="0" smtClean="0"/>
          </a:p>
          <a:p>
            <a:r>
              <a:rPr lang="ro-RO" dirty="0" err="1" smtClean="0"/>
              <a:t>-Elaborarea</a:t>
            </a:r>
            <a:r>
              <a:rPr lang="ro-RO" dirty="0" smtClean="0"/>
              <a:t> şi implementarea unui sistem eficient de educaţie şi formare continuă în scopul menţinerii şi dezvoltării capitalului uman existent. Reajustarea structurii şi conţinutului programelor de studii liceale, secundare, profesionale şi universitare în conformitate cu exigenţele companiilor şi ale pieţei muncii.</a:t>
            </a:r>
            <a:endParaRPr lang="ru-RU" dirty="0" smtClean="0"/>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263" y="0"/>
            <a:ext cx="11953874" cy="1276350"/>
          </a:xfrm>
          <a:solidFill>
            <a:srgbClr val="FFC000"/>
          </a:solidFill>
        </p:spPr>
        <p:txBody>
          <a:bodyPr>
            <a:noAutofit/>
          </a:bodyPr>
          <a:lstStyle/>
          <a:p>
            <a:pPr lvl="0" algn="ctr">
              <a:spcBef>
                <a:spcPts val="600"/>
              </a:spcBef>
              <a:spcAft>
                <a:spcPts val="600"/>
              </a:spcAft>
            </a:pPr>
            <a:r>
              <a:rPr lang="ro-RO" sz="2800" b="1" dirty="0"/>
              <a:t>REZUMAT</a:t>
            </a:r>
            <a:endParaRPr lang="ru-RU" sz="2800" b="1" dirty="0"/>
          </a:p>
        </p:txBody>
      </p:sp>
      <p:sp>
        <p:nvSpPr>
          <p:cNvPr id="3" name="Объект 2"/>
          <p:cNvSpPr>
            <a:spLocks noGrp="1"/>
          </p:cNvSpPr>
          <p:nvPr>
            <p:ph idx="1"/>
          </p:nvPr>
        </p:nvSpPr>
        <p:spPr>
          <a:xfrm>
            <a:off x="238125" y="833215"/>
            <a:ext cx="11953875" cy="6100985"/>
          </a:xfrm>
        </p:spPr>
        <p:txBody>
          <a:bodyPr>
            <a:normAutofit/>
          </a:bodyPr>
          <a:lstStyle/>
          <a:p>
            <a:pPr>
              <a:lnSpc>
                <a:spcPct val="107000"/>
              </a:lnSpc>
              <a:spcAft>
                <a:spcPts val="825"/>
              </a:spcAft>
            </a:pPr>
            <a:endParaRPr lang="ro-RO" sz="4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07000"/>
              </a:lnSpc>
              <a:spcAft>
                <a:spcPts val="825"/>
              </a:spcAft>
              <a:buNone/>
            </a:pPr>
            <a:r>
              <a:rPr lang="ro-RO" sz="4100" dirty="0">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
        <p:nvSpPr>
          <p:cNvPr id="5" name="TextBox 4">
            <a:extLst>
              <a:ext uri="{FF2B5EF4-FFF2-40B4-BE49-F238E27FC236}">
                <a16:creationId xmlns="" xmlns:a16="http://schemas.microsoft.com/office/drawing/2014/main" id="{CA2E9F2C-31F8-42E1-A9E7-71A9DE9CFDE5}"/>
              </a:ext>
            </a:extLst>
          </p:cNvPr>
          <p:cNvSpPr txBox="1"/>
          <p:nvPr/>
        </p:nvSpPr>
        <p:spPr>
          <a:xfrm>
            <a:off x="238125" y="1432691"/>
            <a:ext cx="11868150" cy="7246856"/>
          </a:xfrm>
          <a:prstGeom prst="rect">
            <a:avLst/>
          </a:prstGeom>
          <a:noFill/>
        </p:spPr>
        <p:txBody>
          <a:bodyPr wrap="square">
            <a:spAutoFit/>
          </a:bodyPr>
          <a:lstStyle/>
          <a:p>
            <a:pPr marL="514350" indent="-514350" algn="just">
              <a:lnSpc>
                <a:spcPct val="107000"/>
              </a:lnSpc>
              <a:spcAft>
                <a:spcPts val="800"/>
              </a:spcAft>
              <a:buFont typeface="+mj-lt"/>
              <a:buAutoNum type="arabicPeriod"/>
            </a:pPr>
            <a:r>
              <a:rPr lang="ro-RO" sz="2800" dirty="0">
                <a:effectLst/>
                <a:latin typeface="Calibri" panose="020F0502020204030204" pitchFamily="34" charset="0"/>
                <a:ea typeface="Calibri" panose="020F0502020204030204" pitchFamily="34" charset="0"/>
                <a:cs typeface="Times New Roman" panose="02020603050405020304" pitchFamily="18" charset="0"/>
              </a:rPr>
              <a:t>Concluzia Generală cu referire la problema asigurării întreprinderilor din sectorul agroindustrial cu forță de muncă calificată</a:t>
            </a:r>
          </a:p>
          <a:p>
            <a:r>
              <a:rPr lang="en-US" sz="2800" dirty="0" smtClean="0"/>
              <a:t>1.Lipsa  </a:t>
            </a:r>
            <a:r>
              <a:rPr lang="en-US" sz="2800" dirty="0" err="1" smtClean="0"/>
              <a:t>brațelor</a:t>
            </a:r>
            <a:r>
              <a:rPr lang="en-US" sz="2800" dirty="0" smtClean="0"/>
              <a:t> de </a:t>
            </a:r>
            <a:r>
              <a:rPr lang="en-US" sz="2800" dirty="0" err="1" smtClean="0"/>
              <a:t>muncă</a:t>
            </a:r>
            <a:r>
              <a:rPr lang="en-US" sz="2800" dirty="0" smtClean="0"/>
              <a:t> </a:t>
            </a:r>
            <a:r>
              <a:rPr lang="en-US" sz="2800" dirty="0" err="1" smtClean="0"/>
              <a:t>calificată</a:t>
            </a:r>
            <a:r>
              <a:rPr lang="en-US" sz="2800" dirty="0" smtClean="0"/>
              <a:t>;</a:t>
            </a:r>
            <a:endParaRPr lang="ru-RU" sz="2800" dirty="0" smtClean="0"/>
          </a:p>
          <a:p>
            <a:r>
              <a:rPr lang="en-US" sz="2800" dirty="0" smtClean="0"/>
              <a:t>2.Lipsa  </a:t>
            </a:r>
            <a:r>
              <a:rPr lang="en-US" sz="2800" dirty="0" err="1" smtClean="0"/>
              <a:t>specialiștilor</a:t>
            </a:r>
            <a:r>
              <a:rPr lang="en-US" sz="2800" dirty="0" smtClean="0"/>
              <a:t> </a:t>
            </a:r>
            <a:r>
              <a:rPr lang="en-US" sz="2800" dirty="0" err="1" smtClean="0"/>
              <a:t>pe</a:t>
            </a:r>
            <a:r>
              <a:rPr lang="en-US" sz="2800" dirty="0" smtClean="0"/>
              <a:t> </a:t>
            </a:r>
            <a:r>
              <a:rPr lang="en-US" sz="2800" dirty="0" err="1" smtClean="0"/>
              <a:t>profesii</a:t>
            </a:r>
            <a:r>
              <a:rPr lang="en-US" sz="2800" dirty="0" smtClean="0"/>
              <a:t> ( </a:t>
            </a:r>
            <a:r>
              <a:rPr lang="en-US" sz="2800" dirty="0" err="1" smtClean="0"/>
              <a:t>agronomi</a:t>
            </a:r>
            <a:r>
              <a:rPr lang="en-US" sz="2800" dirty="0" smtClean="0"/>
              <a:t>, </a:t>
            </a:r>
            <a:r>
              <a:rPr lang="en-US" sz="2800" dirty="0" err="1" smtClean="0"/>
              <a:t>ingineri</a:t>
            </a:r>
            <a:r>
              <a:rPr lang="en-US" sz="2800" dirty="0" smtClean="0"/>
              <a:t>, </a:t>
            </a:r>
            <a:r>
              <a:rPr lang="en-US" sz="2800" dirty="0" err="1" smtClean="0"/>
              <a:t>mecanizatori</a:t>
            </a:r>
            <a:r>
              <a:rPr lang="en-US" sz="2800" dirty="0" smtClean="0"/>
              <a:t>, </a:t>
            </a:r>
            <a:r>
              <a:rPr lang="en-US" sz="2800" dirty="0" err="1" smtClean="0"/>
              <a:t>ș.a</a:t>
            </a:r>
            <a:r>
              <a:rPr lang="en-US" sz="2800" dirty="0" smtClean="0"/>
              <a:t>.)</a:t>
            </a:r>
            <a:endParaRPr lang="ru-RU" sz="2800" dirty="0" smtClean="0"/>
          </a:p>
          <a:p>
            <a:r>
              <a:rPr lang="en-US" sz="2800" dirty="0" smtClean="0"/>
              <a:t>3.Necorespunderea </a:t>
            </a:r>
            <a:r>
              <a:rPr lang="en-US" sz="2800" dirty="0" err="1" smtClean="0"/>
              <a:t>profesională</a:t>
            </a:r>
            <a:r>
              <a:rPr lang="en-US" sz="2800" dirty="0" smtClean="0"/>
              <a:t> a </a:t>
            </a:r>
            <a:r>
              <a:rPr lang="en-US" sz="2800" dirty="0" err="1" smtClean="0"/>
              <a:t>angajaților</a:t>
            </a:r>
            <a:endParaRPr lang="ru-RU" sz="2800" dirty="0" smtClean="0"/>
          </a:p>
          <a:p>
            <a:pPr algn="just">
              <a:lnSpc>
                <a:spcPct val="107000"/>
              </a:lnSpc>
              <a:spcAft>
                <a:spcPts val="800"/>
              </a:spcAft>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ro-RO"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8694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C:\Users\moldova\Desktop\Logo AgroindVET.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9725" y="0"/>
            <a:ext cx="5942275" cy="3285912"/>
          </a:xfrm>
          <a:prstGeom prst="rect">
            <a:avLst/>
          </a:prstGeom>
          <a:noFill/>
          <a:ln>
            <a:noFill/>
          </a:ln>
          <a:effectLst>
            <a:outerShdw blurRad="149987" dist="250190" dir="8460000" algn="ctr">
              <a:srgbClr val="000000">
                <a:alpha val="28000"/>
              </a:srgbClr>
            </a:outerShdw>
            <a:softEdge rad="127000"/>
          </a:effectLst>
          <a:scene3d>
            <a:camera prst="orthographicFront">
              <a:rot lat="0" lon="0" rev="0"/>
            </a:camera>
            <a:lightRig rig="contrasting" dir="t">
              <a:rot lat="0" lon="0" rev="1500000"/>
            </a:lightRig>
          </a:scene3d>
          <a:sp3d prstMaterial="metal">
            <a:bevelT w="88900" h="88900"/>
          </a:sp3d>
        </p:spPr>
      </p:pic>
      <p:sp>
        <p:nvSpPr>
          <p:cNvPr id="6" name="Подзаголовок 5"/>
          <p:cNvSpPr>
            <a:spLocks noGrp="1"/>
          </p:cNvSpPr>
          <p:nvPr>
            <p:ph type="subTitle" idx="1"/>
          </p:nvPr>
        </p:nvSpPr>
        <p:spPr>
          <a:xfrm>
            <a:off x="1743702" y="6096978"/>
            <a:ext cx="8915399" cy="571808"/>
          </a:xfrm>
        </p:spPr>
        <p:txBody>
          <a:bodyPr/>
          <a:lstStyle/>
          <a:p>
            <a:pPr algn="ctr"/>
            <a:r>
              <a:rPr lang="x-none" dirty="0"/>
              <a:t>        CHIȘINĂU 2023</a:t>
            </a:r>
            <a:endParaRPr lang="ru-RU" dirty="0"/>
          </a:p>
        </p:txBody>
      </p:sp>
      <p:pic>
        <p:nvPicPr>
          <p:cNvPr id="3" name="Рисунок 2">
            <a:extLst>
              <a:ext uri="{FF2B5EF4-FFF2-40B4-BE49-F238E27FC236}">
                <a16:creationId xmlns="" xmlns:a16="http://schemas.microsoft.com/office/drawing/2014/main" id="{7FD86B1D-EB6F-467D-AC22-93856ECD2D2B}"/>
              </a:ext>
            </a:extLst>
          </p:cNvPr>
          <p:cNvPicPr>
            <a:picLocks noChangeAspect="1"/>
          </p:cNvPicPr>
          <p:nvPr/>
        </p:nvPicPr>
        <p:blipFill>
          <a:blip r:embed="rId3"/>
          <a:stretch>
            <a:fillRect/>
          </a:stretch>
        </p:blipFill>
        <p:spPr>
          <a:xfrm>
            <a:off x="118677" y="104775"/>
            <a:ext cx="6082724" cy="3212327"/>
          </a:xfrm>
          <a:prstGeom prst="rect">
            <a:avLst/>
          </a:prstGeom>
        </p:spPr>
      </p:pic>
      <p:sp>
        <p:nvSpPr>
          <p:cNvPr id="10" name="Прямоугольник 9">
            <a:extLst>
              <a:ext uri="{FF2B5EF4-FFF2-40B4-BE49-F238E27FC236}">
                <a16:creationId xmlns="" xmlns:a16="http://schemas.microsoft.com/office/drawing/2014/main" id="{DF525071-0459-4666-B5F8-8C5707D20E50}"/>
              </a:ext>
            </a:extLst>
          </p:cNvPr>
          <p:cNvSpPr/>
          <p:nvPr/>
        </p:nvSpPr>
        <p:spPr>
          <a:xfrm>
            <a:off x="1743702" y="3572088"/>
            <a:ext cx="10448298" cy="2838023"/>
          </a:xfrm>
          <a:prstGeom prst="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1000"/>
              </a:spcBef>
              <a:spcAft>
                <a:spcPts val="0"/>
              </a:spcAft>
              <a:buClr>
                <a:srgbClr val="A53010"/>
              </a:buClr>
              <a:buSzTx/>
              <a:buFont typeface="Wingdings 3" charset="2"/>
              <a:buNone/>
              <a:tabLst/>
              <a:defRPr/>
            </a:pPr>
            <a:r>
              <a:rPr kumimoji="0" lang="x-none" sz="56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rPr>
              <a:t>Vă mulțumim!!!</a:t>
            </a:r>
            <a:endParaRPr kumimoji="0" lang="ru-RU" sz="56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p:txBody>
      </p:sp>
      <p:sp>
        <p:nvSpPr>
          <p:cNvPr id="12" name="Прямоугольник 11">
            <a:extLst>
              <a:ext uri="{FF2B5EF4-FFF2-40B4-BE49-F238E27FC236}">
                <a16:creationId xmlns="" xmlns:a16="http://schemas.microsoft.com/office/drawing/2014/main" id="{0DDF10AE-F4D0-4BA1-9A92-632827B58C16}"/>
              </a:ext>
            </a:extLst>
          </p:cNvPr>
          <p:cNvSpPr/>
          <p:nvPr/>
        </p:nvSpPr>
        <p:spPr>
          <a:xfrm>
            <a:off x="118677" y="1695450"/>
            <a:ext cx="6131047"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o-RO" sz="2800" b="1" i="0" u="none" strike="noStrike" kern="1200" cap="none" spc="0" normalizeH="0" baseline="0" noProof="0" dirty="0">
                <a:ln>
                  <a:noFill/>
                </a:ln>
                <a:solidFill>
                  <a:prstClr val="white"/>
                </a:solidFill>
                <a:effectLst/>
                <a:uLnTx/>
                <a:uFillTx/>
                <a:latin typeface="Century Gothic" panose="020B0502020202020204"/>
                <a:ea typeface="+mn-ea"/>
                <a:cs typeface="+mn-cs"/>
              </a:rPr>
              <a:t>UT, Consiliul Raional </a:t>
            </a:r>
            <a:r>
              <a:rPr kumimoji="0" lang="ro-RO" sz="2800" b="1" i="0" u="none" strike="noStrike" kern="1200" cap="none" spc="0" normalizeH="0" baseline="0" noProof="0" dirty="0" err="1">
                <a:ln>
                  <a:noFill/>
                </a:ln>
                <a:solidFill>
                  <a:prstClr val="white"/>
                </a:solidFill>
                <a:effectLst/>
                <a:uLnTx/>
                <a:uFillTx/>
                <a:latin typeface="Century Gothic" panose="020B0502020202020204"/>
                <a:ea typeface="+mn-ea"/>
                <a:cs typeface="+mn-cs"/>
              </a:rPr>
              <a:t>AgroindVET</a:t>
            </a:r>
            <a:r>
              <a:rPr kumimoji="0" lang="ro-RO" sz="2800" b="1"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ro-RO" sz="28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UNGHENI</a:t>
            </a:r>
            <a:endParaRPr kumimoji="0" lang="ro-RO"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93655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263" y="0"/>
            <a:ext cx="11953874" cy="1276350"/>
          </a:xfrm>
          <a:solidFill>
            <a:srgbClr val="FFC000"/>
          </a:solidFill>
        </p:spPr>
        <p:txBody>
          <a:bodyPr>
            <a:noAutofit/>
          </a:bodyPr>
          <a:lstStyle/>
          <a:p>
            <a:pPr lvl="0" algn="ctr">
              <a:spcBef>
                <a:spcPts val="600"/>
              </a:spcBef>
              <a:spcAft>
                <a:spcPts val="600"/>
              </a:spcAft>
            </a:pPr>
            <a:r>
              <a:rPr lang="ro-RO" sz="2800" b="1" dirty="0"/>
              <a:t>IMAGINI DE LA ÎNTRUNIRE </a:t>
            </a:r>
            <a:endParaRPr lang="ru-RU" sz="2800" b="1" dirty="0"/>
          </a:p>
        </p:txBody>
      </p:sp>
      <p:sp>
        <p:nvSpPr>
          <p:cNvPr id="3" name="Объект 2"/>
          <p:cNvSpPr>
            <a:spLocks noGrp="1"/>
          </p:cNvSpPr>
          <p:nvPr>
            <p:ph idx="1"/>
          </p:nvPr>
        </p:nvSpPr>
        <p:spPr>
          <a:xfrm>
            <a:off x="238125" y="833215"/>
            <a:ext cx="11953875" cy="6100985"/>
          </a:xfrm>
        </p:spPr>
        <p:txBody>
          <a:bodyPr>
            <a:normAutofit/>
          </a:bodyPr>
          <a:lstStyle/>
          <a:p>
            <a:pPr>
              <a:lnSpc>
                <a:spcPct val="107000"/>
              </a:lnSpc>
              <a:spcAft>
                <a:spcPts val="825"/>
              </a:spcAft>
            </a:pPr>
            <a:endParaRPr lang="ro-RO" sz="4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07000"/>
              </a:lnSpc>
              <a:spcAft>
                <a:spcPts val="825"/>
              </a:spcAft>
              <a:buNone/>
            </a:pPr>
            <a:r>
              <a:rPr lang="ro-RO" sz="4100" dirty="0">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
        <p:nvSpPr>
          <p:cNvPr id="5" name="TextBox 4">
            <a:extLst>
              <a:ext uri="{FF2B5EF4-FFF2-40B4-BE49-F238E27FC236}">
                <a16:creationId xmlns="" xmlns:a16="http://schemas.microsoft.com/office/drawing/2014/main" id="{CA2E9F2C-31F8-42E1-A9E7-71A9DE9CFDE5}"/>
              </a:ext>
            </a:extLst>
          </p:cNvPr>
          <p:cNvSpPr txBox="1"/>
          <p:nvPr/>
        </p:nvSpPr>
        <p:spPr>
          <a:xfrm>
            <a:off x="238125" y="1471701"/>
            <a:ext cx="11911012" cy="4478214"/>
          </a:xfrm>
          <a:prstGeom prst="rect">
            <a:avLst/>
          </a:prstGeom>
          <a:noFill/>
        </p:spPr>
        <p:txBody>
          <a:bodyPr wrap="square">
            <a:spAutoFit/>
          </a:bodyPr>
          <a:lstStyle/>
          <a:p>
            <a:pPr marR="0" lvl="0" algn="just" defTabSz="457200" rtl="0" eaLnBrk="1" fontAlgn="auto" latinLnBrk="0" hangingPunct="1">
              <a:lnSpc>
                <a:spcPct val="107000"/>
              </a:lnSpc>
              <a:spcBef>
                <a:spcPts val="0"/>
              </a:spcBef>
              <a:spcAft>
                <a:spcPts val="800"/>
              </a:spcAft>
              <a:buClrTx/>
              <a:buSzTx/>
              <a:tabLst/>
              <a:defRPr/>
            </a:pPr>
            <a:endParaRPr kumimoji="0" lang="ro-RO" sz="2800" b="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gn="just">
              <a:lnSpc>
                <a:spcPct val="107000"/>
              </a:lnSpc>
              <a:spcAft>
                <a:spcPts val="800"/>
              </a:spcAft>
              <a:buFont typeface="+mj-lt"/>
              <a:buAutoNum type="arabicPeriod"/>
            </a:pPr>
            <a:endParaRPr lang="ro-RO"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ro-RO" sz="2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127" name="Picture 55" descr="C:\Users\Admin\Desktop\Poze UT\P 9.jpg"/>
          <p:cNvPicPr>
            <a:picLocks noChangeAspect="1" noChangeArrowheads="1"/>
          </p:cNvPicPr>
          <p:nvPr/>
        </p:nvPicPr>
        <p:blipFill>
          <a:blip r:embed="rId2"/>
          <a:srcRect/>
          <a:stretch>
            <a:fillRect/>
          </a:stretch>
        </p:blipFill>
        <p:spPr bwMode="auto">
          <a:xfrm>
            <a:off x="-333375" y="-5012872"/>
            <a:ext cx="12858750" cy="17145000"/>
          </a:xfrm>
          <a:prstGeom prst="rect">
            <a:avLst/>
          </a:prstGeom>
          <a:noFill/>
        </p:spPr>
      </p:pic>
    </p:spTree>
    <p:extLst>
      <p:ext uri="{BB962C8B-B14F-4D97-AF65-F5344CB8AC3E}">
        <p14:creationId xmlns:p14="http://schemas.microsoft.com/office/powerpoint/2010/main" val="2573018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endParaRPr lang="ru-RU"/>
          </a:p>
        </p:txBody>
      </p:sp>
      <p:pic>
        <p:nvPicPr>
          <p:cNvPr id="28674" name="Picture 2"/>
          <p:cNvPicPr>
            <a:picLocks noGrp="1" noChangeAspect="1" noChangeArrowheads="1"/>
          </p:cNvPicPr>
          <p:nvPr>
            <p:ph idx="1"/>
          </p:nvPr>
        </p:nvPicPr>
        <p:blipFill>
          <a:blip r:embed="rId2"/>
          <a:srcRect/>
          <a:stretch>
            <a:fillRect/>
          </a:stretch>
        </p:blipFill>
        <p:spPr bwMode="auto">
          <a:xfrm>
            <a:off x="1641760" y="194337"/>
            <a:ext cx="9653157" cy="643858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endParaRPr lang="ru-RU"/>
          </a:p>
        </p:txBody>
      </p:sp>
      <p:pic>
        <p:nvPicPr>
          <p:cNvPr id="29698" name="Picture 2"/>
          <p:cNvPicPr>
            <a:picLocks noGrp="1" noChangeAspect="1" noChangeArrowheads="1"/>
          </p:cNvPicPr>
          <p:nvPr>
            <p:ph idx="1"/>
          </p:nvPr>
        </p:nvPicPr>
        <p:blipFill>
          <a:blip r:embed="rId2"/>
          <a:srcRect/>
          <a:stretch>
            <a:fillRect/>
          </a:stretch>
        </p:blipFill>
        <p:spPr bwMode="auto">
          <a:xfrm>
            <a:off x="2013479" y="161313"/>
            <a:ext cx="8782676" cy="6587005"/>
          </a:xfrm>
          <a:prstGeom prst="rect">
            <a:avLst/>
          </a:prstGeom>
          <a:noFill/>
          <a:ln w="9525">
            <a:noFill/>
            <a:miter lim="800000"/>
            <a:headEnd/>
            <a:tailEnd/>
          </a:ln>
          <a:effectLst/>
        </p:spPr>
      </p:pic>
    </p:spTree>
    <p:extLst>
      <p:ext uri="{BB962C8B-B14F-4D97-AF65-F5344CB8AC3E}">
        <p14:creationId xmlns:p14="http://schemas.microsoft.com/office/powerpoint/2010/main" val="3650560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endParaRPr lang="ru-RU" dirty="0"/>
          </a:p>
        </p:txBody>
      </p:sp>
      <p:pic>
        <p:nvPicPr>
          <p:cNvPr id="31746" name="Picture 2" descr="C:\Users\Admin\Desktop\Poze UT\P 13.jpg"/>
          <p:cNvPicPr>
            <a:picLocks noGrp="1" noChangeAspect="1" noChangeArrowheads="1"/>
          </p:cNvPicPr>
          <p:nvPr>
            <p:ph idx="1"/>
          </p:nvPr>
        </p:nvPicPr>
        <p:blipFill>
          <a:blip r:embed="rId2"/>
          <a:srcRect/>
          <a:stretch>
            <a:fillRect/>
          </a:stretch>
        </p:blipFill>
        <p:spPr bwMode="auto">
          <a:xfrm>
            <a:off x="3875808" y="246399"/>
            <a:ext cx="4759035" cy="634537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endParaRPr lang="ru-RU"/>
          </a:p>
        </p:txBody>
      </p:sp>
      <p:pic>
        <p:nvPicPr>
          <p:cNvPr id="30722" name="Picture 2"/>
          <p:cNvPicPr>
            <a:picLocks noGrp="1" noChangeAspect="1" noChangeArrowheads="1"/>
          </p:cNvPicPr>
          <p:nvPr>
            <p:ph idx="1"/>
          </p:nvPr>
        </p:nvPicPr>
        <p:blipFill>
          <a:blip r:embed="rId2"/>
          <a:srcRect/>
          <a:stretch>
            <a:fillRect/>
          </a:stretch>
        </p:blipFill>
        <p:spPr bwMode="auto">
          <a:xfrm>
            <a:off x="3719946" y="177456"/>
            <a:ext cx="4779818" cy="6373089"/>
          </a:xfrm>
          <a:prstGeom prst="rect">
            <a:avLst/>
          </a:prstGeom>
          <a:noFill/>
          <a:ln w="9525">
            <a:noFill/>
            <a:miter lim="800000"/>
            <a:headEnd/>
            <a:tailEnd/>
          </a:ln>
          <a:effectLst/>
        </p:spPr>
      </p:pic>
    </p:spTree>
    <p:extLst>
      <p:ext uri="{BB962C8B-B14F-4D97-AF65-F5344CB8AC3E}">
        <p14:creationId xmlns:p14="http://schemas.microsoft.com/office/powerpoint/2010/main" val="4153903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endParaRPr lang="ru-RU"/>
          </a:p>
        </p:txBody>
      </p:sp>
      <p:pic>
        <p:nvPicPr>
          <p:cNvPr id="32770" name="Picture 2"/>
          <p:cNvPicPr>
            <a:picLocks noGrp="1" noChangeAspect="1" noChangeArrowheads="1"/>
          </p:cNvPicPr>
          <p:nvPr>
            <p:ph idx="1"/>
          </p:nvPr>
        </p:nvPicPr>
        <p:blipFill>
          <a:blip r:embed="rId2"/>
          <a:srcRect/>
          <a:stretch>
            <a:fillRect/>
          </a:stretch>
        </p:blipFill>
        <p:spPr bwMode="auto">
          <a:xfrm>
            <a:off x="1637661" y="217833"/>
            <a:ext cx="9626083" cy="6420523"/>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endParaRPr lang="ru-RU"/>
          </a:p>
        </p:txBody>
      </p:sp>
      <p:pic>
        <p:nvPicPr>
          <p:cNvPr id="1026" name="Picture 2"/>
          <p:cNvPicPr>
            <a:picLocks noGrp="1" noChangeAspect="1" noChangeArrowheads="1"/>
          </p:cNvPicPr>
          <p:nvPr>
            <p:ph idx="1"/>
          </p:nvPr>
        </p:nvPicPr>
        <p:blipFill>
          <a:blip r:embed="rId2"/>
          <a:srcRect/>
          <a:stretch>
            <a:fillRect/>
          </a:stretch>
        </p:blipFill>
        <p:spPr bwMode="auto">
          <a:xfrm>
            <a:off x="1377890" y="73087"/>
            <a:ext cx="10031328" cy="6690818"/>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endParaRPr lang="ru-RU"/>
          </a:p>
        </p:txBody>
      </p:sp>
      <p:pic>
        <p:nvPicPr>
          <p:cNvPr id="2050" name="Picture 2"/>
          <p:cNvPicPr>
            <a:picLocks noGrp="1" noChangeAspect="1" noChangeArrowheads="1"/>
          </p:cNvPicPr>
          <p:nvPr>
            <p:ph idx="1"/>
          </p:nvPr>
        </p:nvPicPr>
        <p:blipFill>
          <a:blip r:embed="rId2"/>
          <a:srcRect/>
          <a:stretch>
            <a:fillRect/>
          </a:stretch>
        </p:blipFill>
        <p:spPr bwMode="auto">
          <a:xfrm>
            <a:off x="1618624" y="0"/>
            <a:ext cx="9000886" cy="6750664"/>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Легкий дым">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1567</TotalTime>
  <Words>593</Words>
  <Application>Microsoft Office PowerPoint</Application>
  <PresentationFormat>Широкоэкранный</PresentationFormat>
  <Paragraphs>99</Paragraphs>
  <Slides>18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18</vt:i4>
      </vt:variant>
    </vt:vector>
  </HeadingPairs>
  <TitlesOfParts>
    <vt:vector size="24" baseType="lpstr">
      <vt:lpstr>Arial</vt:lpstr>
      <vt:lpstr>Calibri</vt:lpstr>
      <vt:lpstr>Century Gothic</vt:lpstr>
      <vt:lpstr>Times New Roman</vt:lpstr>
      <vt:lpstr>Wingdings 3</vt:lpstr>
      <vt:lpstr>Легкий дым</vt:lpstr>
      <vt:lpstr>Презентация PowerPoint</vt:lpstr>
      <vt:lpstr> Agenda Seminarului /Întrunire </vt:lpstr>
      <vt:lpstr>Презентация PowerPoint</vt:lpstr>
      <vt:lpstr>Cauzele acestor probleme:</vt:lpstr>
      <vt:lpstr>Propunerile participanților referitor la căile de ameliorare a situației, adresate Conducătorilor, liderilor sindicali:</vt:lpstr>
      <vt:lpstr>Propunerile participanților referitor la căile de ameliorare a situației, adresate instituțiilor interesate nivel raional      </vt:lpstr>
      <vt:lpstr>Propunerile participanților referitor la căile de ameliorare a situației pe termen lung și scurt, adresate instituțiilor interesate nivel ramural/național  (MAIA, MEC, MMPS, FNSAA, FNPAIA, etc). </vt:lpstr>
      <vt:lpstr>continuare</vt:lpstr>
      <vt:lpstr>REZUMAT</vt:lpstr>
      <vt:lpstr>Презентация PowerPoint</vt:lpstr>
      <vt:lpstr>IMAGINI DE LA ÎNTRUNIRE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Raport activitate</dc:title>
  <dc:creator>moldova</dc:creator>
  <cp:lastModifiedBy>корина</cp:lastModifiedBy>
  <cp:revision>151</cp:revision>
  <dcterms:created xsi:type="dcterms:W3CDTF">2019-12-02T07:17:48Z</dcterms:created>
  <dcterms:modified xsi:type="dcterms:W3CDTF">2023-07-25T10:27:25Z</dcterms:modified>
</cp:coreProperties>
</file>