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0" r:id="rId11"/>
  </p:sldIdLst>
  <p:sldSz cx="12192000" cy="6858000"/>
  <p:notesSz cx="6858000" cy="9144000"/>
  <p:defaultTextStyle>
    <a:defPPr>
      <a:defRPr lang="ro-R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3F09D0-E8A2-4FB8-88EC-E0657F12D1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o-RO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E1C1E37-A113-C85D-514B-6126D6B3AA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o-RO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8B55DB1-2986-C3D5-DDA6-50C1EEA7B7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4BF6C-5AF1-4E7D-BE9B-6EF9A478D18F}" type="datetimeFigureOut">
              <a:rPr lang="ro-RO" smtClean="0"/>
              <a:t>02.08.2024</a:t>
            </a:fld>
            <a:endParaRPr lang="ro-RO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D977625-4A76-3467-728D-F8FFF70DAB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07271F2-004A-5AA2-8C5E-EE07761B21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8A52D-CBBC-4929-BD7E-F5155D8A7914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8002717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231E3F-ABF8-698B-82E4-85231A1784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o-RO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F4078D1-0BB3-EBB7-6F2D-846A9A8A27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o-RO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A72E4A8-CA15-0760-7712-DEDD6910C3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4BF6C-5AF1-4E7D-BE9B-6EF9A478D18F}" type="datetimeFigureOut">
              <a:rPr lang="ro-RO" smtClean="0"/>
              <a:t>02.08.2024</a:t>
            </a:fld>
            <a:endParaRPr lang="ro-RO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8479FE3-0E5E-5C81-B3CC-296CB210A0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3D01658-288E-1F0E-85FF-7C810844C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8A52D-CBBC-4929-BD7E-F5155D8A7914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298429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054A9F-4AE2-2521-EAFC-536A6A75E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o-RO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142396D-3EB7-2422-578D-FB45638F92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44220DB-0686-1083-943B-1378069BC2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4BF6C-5AF1-4E7D-BE9B-6EF9A478D18F}" type="datetimeFigureOut">
              <a:rPr lang="ro-RO" smtClean="0"/>
              <a:t>02.08.2024</a:t>
            </a:fld>
            <a:endParaRPr lang="ro-RO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85FAB14-260B-EC67-504C-F339937B51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738F0F0-2E1D-4F65-49CF-ED5FB5B42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8A52D-CBBC-4929-BD7E-F5155D8A7914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2886190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C36587-068D-D03D-B9A5-D38F194F15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o-RO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45E298B-EB29-9696-72B5-EC4CC98AE4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o-RO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61A8A26-E6E5-A87B-B3EE-D47D9DAD5D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o-RO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E91E250-FD3A-A719-15FD-491FE07106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4BF6C-5AF1-4E7D-BE9B-6EF9A478D18F}" type="datetimeFigureOut">
              <a:rPr lang="ro-RO" smtClean="0"/>
              <a:t>02.08.2024</a:t>
            </a:fld>
            <a:endParaRPr lang="ro-RO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EFA3053-FDD2-8EBA-34BE-C713BFDD4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F795C32-FAF7-7789-9BE1-8E79245FB8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8A52D-CBBC-4929-BD7E-F5155D8A7914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9673770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F58F7D-6168-DCAC-10FC-C1D2D1F75D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o-RO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6F6B7E9-F4B7-4872-670F-7EB99B188D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E32EE82-0ECB-1CDE-ECC9-2AFCF4F076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o-RO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CC97DCA-80A9-766C-0BEC-4CC6D2E7CB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AD930B2-D26C-738A-C9C5-D03EA2735E6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o-RO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808984F-744D-B816-7DE5-19D7993AAF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4BF6C-5AF1-4E7D-BE9B-6EF9A478D18F}" type="datetimeFigureOut">
              <a:rPr lang="ro-RO" smtClean="0"/>
              <a:t>02.08.2024</a:t>
            </a:fld>
            <a:endParaRPr lang="ro-RO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95EB655-D249-F9E7-B9FC-01E00275D4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F5CC558-AA64-E8BE-8342-602E31F91F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8A52D-CBBC-4929-BD7E-F5155D8A7914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2568656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B6258-97CB-BFD3-8E79-1EB8F1B46A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o-RO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14320DC-ECA1-11C6-7339-2E75ADE022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4BF6C-5AF1-4E7D-BE9B-6EF9A478D18F}" type="datetimeFigureOut">
              <a:rPr lang="ro-RO" smtClean="0"/>
              <a:t>02.08.2024</a:t>
            </a:fld>
            <a:endParaRPr lang="ro-RO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05BAADA-E9D1-B97C-5215-82F7574DE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1D3CC88-3A83-17A5-8574-48B0F31A1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8A52D-CBBC-4929-BD7E-F5155D8A7914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482168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C61A472C-E04C-D0CB-AE44-BC29B5861E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4BF6C-5AF1-4E7D-BE9B-6EF9A478D18F}" type="datetimeFigureOut">
              <a:rPr lang="ro-RO" smtClean="0"/>
              <a:t>02.08.2024</a:t>
            </a:fld>
            <a:endParaRPr lang="ro-RO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D85AD35-7D5C-C0BA-3BCA-9CCFD81BC5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E8BC253-B805-5867-1435-0D763F573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8A52D-CBBC-4929-BD7E-F5155D8A7914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6298430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BE223F-102E-57D3-CC63-B98DDD4482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o-RO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6E9947C-44EC-96B2-9C94-6EEB845785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o-RO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1282A73-2733-3147-346E-261F329341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B00D89F-9E0E-8F66-C31B-39E373BC8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4BF6C-5AF1-4E7D-BE9B-6EF9A478D18F}" type="datetimeFigureOut">
              <a:rPr lang="ro-RO" smtClean="0"/>
              <a:t>02.08.2024</a:t>
            </a:fld>
            <a:endParaRPr lang="ro-RO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9493E05-6818-3F6B-4F01-D37B0AB2A5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EBC06D9-2ECE-0EF7-9C08-D78B104143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8A52D-CBBC-4929-BD7E-F5155D8A7914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8984827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13AF2E-D250-5F39-829C-17C8A0EEBC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o-RO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54EEFD8-27E4-4555-EB46-64DC352A5E8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o-RO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BE62E3D-53B1-35E7-1785-A759626F0A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BCF8103-1367-81DD-FA1A-4756AC0F1B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4BF6C-5AF1-4E7D-BE9B-6EF9A478D18F}" type="datetimeFigureOut">
              <a:rPr lang="ro-RO" smtClean="0"/>
              <a:t>02.08.2024</a:t>
            </a:fld>
            <a:endParaRPr lang="ro-RO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518B41D-7B08-12EE-E038-C92393838F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3A0588E-700A-3E35-4EED-18509FFA8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8A52D-CBBC-4929-BD7E-F5155D8A7914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642433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5C8907-B116-1CB2-AAEB-DDF33112A8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o-RO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7CE2185-08A7-2559-1C09-D49303DAFC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o-RO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CF86BFE-0F23-2BED-9B14-A540DD6581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4BF6C-5AF1-4E7D-BE9B-6EF9A478D18F}" type="datetimeFigureOut">
              <a:rPr lang="ro-RO" smtClean="0"/>
              <a:t>02.08.2024</a:t>
            </a:fld>
            <a:endParaRPr lang="ro-RO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DFFE97B-F887-CFB9-0C38-19F11B45F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A389A2F-5E4E-1475-63F8-6DC80B89F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8A52D-CBBC-4929-BD7E-F5155D8A7914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3492673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A77EF7E-25A8-B457-A942-52BCCC4B006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o-RO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C3B4F3D-2681-8EA0-E6E0-5F292E11F1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o-RO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C84B6C1-6BB5-E636-4311-8156B2B3F8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4BF6C-5AF1-4E7D-BE9B-6EF9A478D18F}" type="datetimeFigureOut">
              <a:rPr lang="ro-RO" smtClean="0"/>
              <a:t>02.08.2024</a:t>
            </a:fld>
            <a:endParaRPr lang="ro-RO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A1FE4CA-B171-B7B6-363A-C67372497B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39E79D7-23C8-4037-639A-76EC9CFF69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8A52D-CBBC-4929-BD7E-F5155D8A7914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704960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E962F7-7025-4377-E315-BCCB285DCD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o-RO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9ECF4B5-CFDE-5646-CEB2-1702437E17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o-RO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B09371F-AF16-175B-AF32-0228A69765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04BF6C-5AF1-4E7D-BE9B-6EF9A478D18F}" type="datetimeFigureOut">
              <a:rPr lang="ro-RO" smtClean="0"/>
              <a:t>02.08.2024</a:t>
            </a:fld>
            <a:endParaRPr lang="ro-RO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F922F3B-6BA1-1F84-9771-3C609BE0C9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o-RO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1EC2EE6-3AB2-39C7-307A-5E0C09D870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E8A52D-CBBC-4929-BD7E-F5155D8A7914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41937600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o-R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agrsind@mail.ru" TargetMode="External"/><Relationship Id="rId2" Type="http://schemas.openxmlformats.org/officeDocument/2006/relationships/hyperlink" Target="http://www.agroindsind.md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38BF4FAD-4153-0EA3-CA34-D335CEDC60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o-RO"/>
          </a:p>
        </p:txBody>
      </p:sp>
      <p:pic>
        <p:nvPicPr>
          <p:cNvPr id="2049" name="Рисунок 1" descr="SIGLA">
            <a:extLst>
              <a:ext uri="{FF2B5EF4-FFF2-40B4-BE49-F238E27FC236}">
                <a16:creationId xmlns:a16="http://schemas.microsoft.com/office/drawing/2014/main" id="{FF269D1B-2E2D-051A-BED4-139CCA431E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6081" y="457200"/>
            <a:ext cx="1239838" cy="1252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02C0A45-7CCF-1106-9CB6-D241507D990E}"/>
              </a:ext>
            </a:extLst>
          </p:cNvPr>
          <p:cNvSpPr txBox="1"/>
          <p:nvPr/>
        </p:nvSpPr>
        <p:spPr>
          <a:xfrm>
            <a:off x="2291304" y="1850162"/>
            <a:ext cx="812322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ru-RU" altLang="ro-RO" sz="4400" b="1" i="1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Национальн</a:t>
            </a:r>
            <a:r>
              <a:rPr lang="ru-RU" altLang="ro-RO" sz="4400" b="1" i="1" dirty="0">
                <a:solidFill>
                  <a:srgbClr val="202124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ая</a:t>
            </a:r>
            <a:r>
              <a:rPr kumimoji="0" lang="ru-RU" altLang="ro-RO" sz="4400" b="1" i="1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Федерация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lang="ru-RU" altLang="ro-RO" sz="4400" b="1" i="1" dirty="0">
                <a:solidFill>
                  <a:srgbClr val="202124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kumimoji="0" lang="ru-RU" altLang="ro-RO" sz="4400" b="1" i="1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рофсоюзов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lang="ru-RU" altLang="ro-RO" sz="4400" b="1" i="1" dirty="0">
                <a:solidFill>
                  <a:srgbClr val="202124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kumimoji="0" lang="ru-RU" altLang="ro-RO" sz="4400" b="1" i="1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ельского </a:t>
            </a:r>
            <a:r>
              <a:rPr lang="ru-RU" altLang="ro-RO" sz="4400" b="1" i="1" dirty="0">
                <a:solidFill>
                  <a:srgbClr val="202124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kumimoji="0" lang="ru-RU" altLang="ro-RO" sz="4400" b="1" i="1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озяйства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ru-RU" altLang="ro-RO" sz="4400" b="1" i="1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Продовольствия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ru-RU" altLang="ro-RO" sz="4400" b="1" i="1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kumimoji="0" lang="ru-RU" altLang="ro-RO" sz="4400" b="1" i="1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Агроиндсинд</a:t>
            </a:r>
            <a:r>
              <a:rPr lang="ru-RU" altLang="ro-RO" sz="4400" b="1" i="1" dirty="0">
                <a:solidFill>
                  <a:srgbClr val="202124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lang="ru-RU" altLang="ro-RO" sz="4400" b="1" i="1" dirty="0">
                <a:solidFill>
                  <a:srgbClr val="202124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Республики Молдова</a:t>
            </a:r>
            <a:endParaRPr kumimoji="0" lang="ru-RU" altLang="ro-RO" sz="4400" b="1" i="1" u="none" strike="noStrike" cap="none" normalizeH="0" baseline="0" dirty="0">
              <a:ln>
                <a:noFill/>
              </a:ln>
              <a:solidFill>
                <a:srgbClr val="202124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51025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35C3FD64-F0FD-B207-1DD9-555477CD5E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3452" y="3974471"/>
            <a:ext cx="10430347" cy="2190939"/>
          </a:xfrm>
        </p:spPr>
        <p:txBody>
          <a:bodyPr/>
          <a:lstStyle/>
          <a:p>
            <a:pPr marL="0" indent="0" algn="ctr">
              <a:buNone/>
            </a:pPr>
            <a:r>
              <a:rPr lang="ru-RU" sz="240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НФПСП «</a:t>
            </a:r>
            <a:r>
              <a:rPr lang="ru-RU" sz="2400" dirty="0" err="1">
                <a:solidFill>
                  <a:srgbClr val="20212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Агроиндсинд</a:t>
            </a:r>
            <a:r>
              <a:rPr lang="ru-RU" sz="240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 представляет собой объединение профсоюзов работников сельского хозяйства, пищевой промышленности, перерабатывающей промышленности и связанных с ними видов деятельности, организационно структурированное в территориальные союзы, представительства и профсоюзы, непосредственно входящие в состав Центра ФНСАА</a:t>
            </a:r>
            <a:endParaRPr lang="ro-RO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o-RO" dirty="0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3463A7D6-9521-26A3-7C4E-3407CED3A7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2709" y="346020"/>
            <a:ext cx="9560459" cy="3170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ru-RU" altLang="ro-RO" sz="2000" b="1" i="1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Визитная карточка Национальной Федерации профсоюзов сельского хозяйства и продовольствия «</a:t>
            </a:r>
            <a:r>
              <a:rPr kumimoji="0" lang="ru-RU" altLang="ro-RO" sz="2000" b="1" i="1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Агроиндсинд</a:t>
            </a:r>
            <a:r>
              <a:rPr lang="ru-RU" altLang="ro-RO" sz="2000" b="1" i="1" dirty="0">
                <a:solidFill>
                  <a:srgbClr val="202124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kumimoji="0" lang="ru-RU" altLang="ro-RO" sz="2000" b="1" i="1" u="none" strike="noStrike" cap="none" normalizeH="0" baseline="0" dirty="0">
              <a:ln>
                <a:noFill/>
              </a:ln>
              <a:solidFill>
                <a:srgbClr val="202124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endParaRPr kumimoji="0" lang="ru-RU" altLang="ro-RO" sz="2000" b="1" i="1" u="sng" strike="noStrike" cap="none" normalizeH="0" baseline="0" dirty="0">
              <a:ln>
                <a:noFill/>
              </a:ln>
              <a:solidFill>
                <a:srgbClr val="202124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ru-RU" altLang="ro-RO" sz="2800" b="1" i="1" u="sng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Лозунг Федерации</a:t>
            </a:r>
            <a:r>
              <a:rPr kumimoji="0" lang="ru-RU" altLang="ro-RO" sz="28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ru-RU" altLang="ro-RO" sz="28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Перезагрузка НФПСП «</a:t>
            </a:r>
            <a:r>
              <a:rPr kumimoji="0" lang="ru-RU" altLang="ro-RO" sz="2800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Агроиндсинд</a:t>
            </a:r>
            <a:r>
              <a:rPr kumimoji="0" lang="ru-RU" altLang="ro-RO" sz="28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 с точки зрения стратегического курса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ru-RU" altLang="ro-RO" sz="28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«НА ПУТИ К БОЕВОМУ, СОВРЕМЕННОМУ И КОНСОЛИДИРОВАННОМУ ПРОФСОЮЗУ»</a:t>
            </a:r>
            <a:endParaRPr kumimoji="0" lang="ru-RU" altLang="ro-RO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Рисунок 1" descr="SIGLA">
            <a:extLst>
              <a:ext uri="{FF2B5EF4-FFF2-40B4-BE49-F238E27FC236}">
                <a16:creationId xmlns:a16="http://schemas.microsoft.com/office/drawing/2014/main" id="{8AAEC59C-47F9-BD30-834D-31BF3ABC3C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832" y="861254"/>
            <a:ext cx="1239838" cy="1252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1034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19AE2062-C3CA-AAD0-6E9B-DC1F192E6B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70368"/>
            <a:ext cx="10515600" cy="5606595"/>
          </a:xfrm>
        </p:spPr>
        <p:txBody>
          <a:bodyPr/>
          <a:lstStyle/>
          <a:p>
            <a:pPr algn="just"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180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 01.01.2024 НФПСП:</a:t>
            </a:r>
            <a:endParaRPr lang="ro-R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180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Территориальные союзы – 18</a:t>
            </a:r>
            <a:endParaRPr lang="ro-R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180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Представительства – 4</a:t>
            </a:r>
            <a:endParaRPr lang="ro-R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180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Первичные профсоюзные организации – 245</a:t>
            </a:r>
            <a:endParaRPr lang="ro-R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180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Из них непосредственно аффилированные профсоюзы – 33</a:t>
            </a:r>
            <a:endParaRPr lang="ro-R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180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Организации бюджетной сферы - 61</a:t>
            </a:r>
            <a:endParaRPr lang="ro-R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180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Организации реального сектора – 184:</a:t>
            </a:r>
            <a:endParaRPr lang="ro-R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180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Сельское хозяйство – 143</a:t>
            </a:r>
            <a:endParaRPr lang="ro-R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180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Пищевая промышленность - 42</a:t>
            </a:r>
            <a:endParaRPr lang="ro-R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180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Всего членов профсоюза – 14250 членов:</a:t>
            </a:r>
            <a:endParaRPr lang="ro-R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180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В том числе женщин – 6526</a:t>
            </a:r>
            <a:endParaRPr lang="ro-R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180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В том числе молодежь – 720</a:t>
            </a:r>
            <a:endParaRPr lang="ro-R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180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Профсоюзный охват в компаниях где есть профсоюзные организации – 43,87%</a:t>
            </a:r>
            <a:endParaRPr lang="ro-R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180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Профсоюзный охват в агропромышленной отрасли – 24,8%</a:t>
            </a:r>
            <a:endParaRPr lang="ro-R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30783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475A03EC-F9CC-75AD-D222-151C3E58D3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470780"/>
            <a:ext cx="10867931" cy="6020555"/>
          </a:xfrm>
        </p:spPr>
        <p:txBody>
          <a:bodyPr>
            <a:noAutofit/>
          </a:bodyPr>
          <a:lstStyle/>
          <a:p>
            <a:pPr marL="0" indent="0" algn="just"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240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Избирательными и руководящими органами ФНСАА «</a:t>
            </a:r>
            <a:r>
              <a:rPr lang="ru-RU" sz="2400" dirty="0" err="1">
                <a:solidFill>
                  <a:srgbClr val="20212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Агроиндсинд</a:t>
            </a:r>
            <a:r>
              <a:rPr lang="ru-RU" sz="240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 являются: Конгресс, Генеральный Совет, Исполнительное Бюро, Президент Федерации.</a:t>
            </a:r>
            <a:endParaRPr lang="ro-RO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240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Съезд FNSAA от 12 мая 2022 года избрал г-на Василе </a:t>
            </a:r>
            <a:r>
              <a:rPr lang="ru-RU" sz="2400" dirty="0" err="1">
                <a:solidFill>
                  <a:srgbClr val="20212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Мэмэлигэ</a:t>
            </a:r>
            <a:r>
              <a:rPr lang="ru-RU" sz="240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президентом FNSAA «</a:t>
            </a:r>
            <a:r>
              <a:rPr lang="ru-RU" sz="2400" dirty="0" err="1">
                <a:solidFill>
                  <a:srgbClr val="20212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Агроиндсинд</a:t>
            </a:r>
            <a:r>
              <a:rPr lang="ru-RU" sz="240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», а г-на Василе Евстратий – вице-президентом Федерации.</a:t>
            </a:r>
            <a:endParaRPr lang="ro-RO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240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Национальная федерация профсоюзов «AGROINDSIND» является членом Национальной конфедерации профсоюзов Молдовы (CNSM), активно сотрудничает с братскими профсоюзами в стране и за рубежом – 4 Договора с братскими профсоюзами Румынии; в процессе присоединения к </a:t>
            </a:r>
            <a:r>
              <a:rPr lang="en-US" sz="240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IUF</a:t>
            </a:r>
            <a:r>
              <a:rPr lang="ru-RU" sz="240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 развивает социальное партнерство в отрасли (Национальная федерация работодателей в сельском хозяйстве и пищевой промышленности и Министерства сельского хозяйства и пищевой промышленности), сотрудничает с системой агропромышленного образования и партнерскими учреждениями в соответствующей области, Отраслевым комитетом по профессиональному обучению в агропромышленной отрасли «</a:t>
            </a:r>
            <a:r>
              <a:rPr lang="ru-RU" sz="2400" dirty="0" err="1">
                <a:solidFill>
                  <a:srgbClr val="20212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AgroindVET</a:t>
            </a:r>
            <a:r>
              <a:rPr lang="ru-RU" sz="240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», Европейским фондом образования, Торгово-промышленной палатой и др.</a:t>
            </a:r>
            <a:endParaRPr lang="ro-RO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90088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2892CB-D616-14B5-1610-2D09C4BCD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/>
              <a:t>СЕЛЬСКОЕ ХОЗЯЙСТВО В МОЛДОВЕ</a:t>
            </a:r>
            <a:endParaRPr lang="ro-RO" b="1" i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5E7FBF8-8A4B-08D1-00A4-934DFC8487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2875"/>
            <a:ext cx="10515600" cy="4674088"/>
          </a:xfrm>
        </p:spPr>
        <p:txBody>
          <a:bodyPr/>
          <a:lstStyle/>
          <a:p>
            <a:pPr indent="449580"/>
            <a:r>
              <a:rPr lang="ru-RU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Гигиена с/х труда это воздействие на организм человека – факторов среды и трудовых процессов и важнейшее место среди которых занимает установление допустимых, безопасных уровней вредных факторов производственной среды. </a:t>
            </a:r>
            <a:endParaRPr lang="ro-RO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/>
            <a:r>
              <a:rPr lang="ru-RU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Первая особенность сельского хозяйства – сезонность и конкретная срочность работ, обуславливающие большое напряжение в определенные периоды года.</a:t>
            </a:r>
            <a:endParaRPr lang="ro-RO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/>
            <a:r>
              <a:rPr lang="ru-RU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Вторая особенность состоит в том, что работы проводятся в поле на открытом воздухе с ранней весны до поздней осени и частично зимой. Это обусловливает воздействие на работающих меняющихся сочетаний метеорологических факторов, которые зависят от климатической зоны, времени года, погодных условий.</a:t>
            </a:r>
            <a:endParaRPr lang="ro-RO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7091673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473B0422-F760-4CEB-8EA3-B7DC8A95794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88160176"/>
              </p:ext>
            </p:extLst>
          </p:nvPr>
        </p:nvGraphicFramePr>
        <p:xfrm>
          <a:off x="2009868" y="1394638"/>
          <a:ext cx="8736301" cy="423661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37568">
                  <a:extLst>
                    <a:ext uri="{9D8B030D-6E8A-4147-A177-3AD203B41FA5}">
                      <a16:colId xmlns:a16="http://schemas.microsoft.com/office/drawing/2014/main" val="261848464"/>
                    </a:ext>
                  </a:extLst>
                </a:gridCol>
                <a:gridCol w="4498733">
                  <a:extLst>
                    <a:ext uri="{9D8B030D-6E8A-4147-A177-3AD203B41FA5}">
                      <a16:colId xmlns:a16="http://schemas.microsoft.com/office/drawing/2014/main" val="3957363153"/>
                    </a:ext>
                  </a:extLst>
                </a:gridCol>
              </a:tblGrid>
              <a:tr h="457404">
                <a:tc>
                  <a:txBody>
                    <a:bodyPr/>
                    <a:lstStyle/>
                    <a:p>
                      <a:pPr algn="ctr"/>
                      <a:r>
                        <a:rPr lang="ru-RU" sz="1400" kern="100">
                          <a:effectLst/>
                        </a:rPr>
                        <a:t>Причины </a:t>
                      </a:r>
                      <a:endParaRPr lang="ro-RO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00" dirty="0">
                          <a:effectLst/>
                        </a:rPr>
                        <a:t>Проблемы </a:t>
                      </a:r>
                      <a:endParaRPr lang="ro-RO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97059422"/>
                  </a:ext>
                </a:extLst>
              </a:tr>
              <a:tr h="629868">
                <a:tc>
                  <a:txBody>
                    <a:bodyPr/>
                    <a:lstStyle/>
                    <a:p>
                      <a:pPr algn="ctr"/>
                      <a:r>
                        <a:rPr lang="ru-RU" sz="1400" kern="100">
                          <a:effectLst/>
                        </a:rPr>
                        <a:t>Сезонность, неравномерность нагрузок, напряжение, утомление</a:t>
                      </a:r>
                      <a:endParaRPr lang="ro-RO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00">
                          <a:effectLst/>
                        </a:rPr>
                        <a:t>Опасность травматизма, болезни, перенапряжения</a:t>
                      </a:r>
                      <a:endParaRPr lang="ro-RO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643654382"/>
                  </a:ext>
                </a:extLst>
              </a:tr>
              <a:tr h="944803">
                <a:tc>
                  <a:txBody>
                    <a:bodyPr/>
                    <a:lstStyle/>
                    <a:p>
                      <a:pPr algn="ctr"/>
                      <a:r>
                        <a:rPr lang="ru-RU" sz="1400" kern="100">
                          <a:effectLst/>
                        </a:rPr>
                        <a:t>Работа в поле, на открытом воздухе. Погодные условия, пыль.</a:t>
                      </a:r>
                      <a:endParaRPr lang="ro-RO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00">
                          <a:effectLst/>
                        </a:rPr>
                        <a:t>Болезни, перенапряжение, перегревание, переохлаждение, пылевые заболевания легких </a:t>
                      </a:r>
                      <a:endParaRPr lang="ro-RO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5335207"/>
                  </a:ext>
                </a:extLst>
              </a:tr>
              <a:tr h="1259738">
                <a:tc>
                  <a:txBody>
                    <a:bodyPr/>
                    <a:lstStyle/>
                    <a:p>
                      <a:pPr algn="ctr"/>
                      <a:r>
                        <a:rPr lang="ru-RU" sz="1400" kern="100">
                          <a:effectLst/>
                        </a:rPr>
                        <a:t>Пестициды, минеральные удобрения, другие химические вещества, комплексная механизация</a:t>
                      </a:r>
                      <a:endParaRPr lang="ro-RO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00">
                          <a:effectLst/>
                        </a:rPr>
                        <a:t>Накопления пестицидов в окружающей среде, неблагоприятные воздействия на организм, аллергические заболевания </a:t>
                      </a:r>
                      <a:endParaRPr lang="ro-RO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93727805"/>
                  </a:ext>
                </a:extLst>
              </a:tr>
              <a:tr h="944803">
                <a:tc>
                  <a:txBody>
                    <a:bodyPr/>
                    <a:lstStyle/>
                    <a:p>
                      <a:pPr algn="ctr"/>
                      <a:r>
                        <a:rPr lang="ru-RU" sz="1400" kern="100">
                          <a:effectLst/>
                        </a:rPr>
                        <a:t>Контакт с животными и биологическими препаратами, биологические вредности</a:t>
                      </a:r>
                      <a:endParaRPr lang="ro-RO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00" dirty="0">
                          <a:effectLst/>
                        </a:rPr>
                        <a:t>Сенсибилизация организма, аллергические заболевания, </a:t>
                      </a:r>
                      <a:r>
                        <a:rPr lang="ru-RU" sz="1400" kern="100" dirty="0" err="1">
                          <a:effectLst/>
                        </a:rPr>
                        <a:t>зооантропозные</a:t>
                      </a:r>
                      <a:r>
                        <a:rPr lang="ru-RU" sz="1400" kern="100" dirty="0">
                          <a:effectLst/>
                        </a:rPr>
                        <a:t> заболевания</a:t>
                      </a:r>
                      <a:endParaRPr lang="ro-RO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59501933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E3126AA9-18B3-E6A3-D8FA-841C9C75B4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7849" y="655974"/>
            <a:ext cx="8736302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o-RO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Гигиенические проблемы в современном сельском хозяйстве:</a:t>
            </a:r>
            <a:endParaRPr kumimoji="0" lang="ro-RO" altLang="ro-RO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o-RO" altLang="ro-R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82149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14B7729C-7DAD-D7FA-FF90-E295EF6F84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606582"/>
            <a:ext cx="10723075" cy="5570381"/>
          </a:xfrm>
        </p:spPr>
        <p:txBody>
          <a:bodyPr/>
          <a:lstStyle/>
          <a:p>
            <a:pPr indent="0">
              <a:buNone/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Ежегодно в Молдове используются более двух тысяч пестицидов. Средняя интенсивность использования средств защиты растений составляет 1.6 кг/га, но в некоторых регионах страны – выше – около 4,6 кг/га. Массовое использование пестицидов особенно неподготовленными людьми, может привести к массовым отравлениям, предупреждают эксперты и они приводят примеры: по данным Национального Агентства Общественного Здоровья – за последние 6 лет (2016-2021) было зарегистрировано 655 случаев отравления, из них 223 – у детей: 24 человека, включая 5-х детей – скончались. </a:t>
            </a:r>
            <a:endParaRPr lang="ro-RO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buNone/>
            </a:pPr>
            <a:r>
              <a:rPr lang="ru-RU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В связи с этим, специалисты общественного здоровья, в партнерстве с инспекторами, будут информировать население о вредном воздействии пестицидов на здоровье. Для этого организованы общественные дискуссии, тренинги, радио и телепередачи. </a:t>
            </a:r>
            <a:endParaRPr lang="ro-RO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buNone/>
            </a:pPr>
            <a:r>
              <a:rPr lang="ru-RU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В сельском хозяйстве Молдовы предоставляют возможность фермерам производить экологическую продукцию. Экологическая продукция – это продукция, полученная без генетического вмешательства и использования химических веществ. В настоящее время в стране работают 156 компаний, специализирующихся на выращивании экологической продукции: в 2021-2023 гг. около 200000 тонн сертифицированной продукции было экспортировано в страны ЕС. Экспорт в ЕС экологической продукции значительно упрощен. Нормы для признания экологической продукции – не допускается использование ГМО, почвенных удобрений и другой продукции. Продукция, промаркированная как органическая, должна содержать не менее 95% экологических ингредиентов.</a:t>
            </a:r>
            <a:endParaRPr lang="ro-RO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/>
            <a:endParaRPr lang="ro-RO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5575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BA240CF-AE67-9D06-8701-EACE30C9A136}"/>
              </a:ext>
            </a:extLst>
          </p:cNvPr>
          <p:cNvSpPr txBox="1"/>
          <p:nvPr/>
        </p:nvSpPr>
        <p:spPr>
          <a:xfrm>
            <a:off x="998899" y="902121"/>
            <a:ext cx="10194202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/>
            <a:r>
              <a:rPr lang="ru-RU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последние годы сохраняется тенденция к росту экспорта, что делает сектор экологического хозяйства более привлекательным для фермеров.</a:t>
            </a:r>
            <a:endParaRPr lang="ro-RO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/>
            <a:r>
              <a:rPr lang="ru-RU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рынок ЕС экспортируется мягкая пшеница, </a:t>
            </a:r>
            <a:r>
              <a:rPr lang="ru-RU" sz="20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спелта</a:t>
            </a:r>
            <a:r>
              <a:rPr lang="ru-RU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кукуруза, соя, подсолнечник, горчица, горох, которые выращиваются без использования гербицидов, инсектицидов или химических удобрений.</a:t>
            </a:r>
            <a:endParaRPr lang="ro-RO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/>
            <a:r>
              <a:rPr lang="ru-RU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заключении можем сказать, что Молдова должна сконцентрироваться на экологическом сельском хозяйстве и продвигать продукцию на рынке ЕС. Экологическое выращивание с/х продукции положительно сказывается на почве и водных ресурсах из-за прекращения деградации, которую провоцируют химикаты, также органическое сельское хозяйство более безопасно для здоровья человека.</a:t>
            </a:r>
            <a:endParaRPr lang="ro-RO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/>
            <a:r>
              <a:rPr lang="ru-RU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последние годы был принят закон о поденщиках, который ухудшил ситуацию в с/х. Эксперты утверждают, что с 70% занятых в с/х, работают без договора о принятии на работу на постоянной основе. Национальное Бюро Статистики, что это число увеличилось на 1,4% за 2023г. По сравнению с 2022 годом. С 6,8 до 8,2 % - недекларированный труд.</a:t>
            </a:r>
            <a:endParaRPr lang="ro-RO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51969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8DD43A63-6E41-79D9-A310-CCBC71E8B7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97117"/>
            <a:ext cx="10515600" cy="5187635"/>
          </a:xfrm>
        </p:spPr>
        <p:txBody>
          <a:bodyPr>
            <a:normAutofit/>
          </a:bodyPr>
          <a:lstStyle/>
          <a:p>
            <a:pPr indent="449580"/>
            <a:r>
              <a:rPr lang="ru-RU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Больше всего работников в с/х 74% работают не зарегистрировавшись, в строительстве 10,4%, в промышленности 4% И ТОРГОВЛЕ 2%.</a:t>
            </a:r>
            <a:endParaRPr lang="ro-RO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/>
            <a:r>
              <a:rPr lang="ru-RU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Неопределенна ситуация в Молдове вследствие войны в Украине, что привело к уменьшению объемов работы и экспорта, а вследствие этого увольнение многих работников с постоянных контрактов на временные или вообще без них.</a:t>
            </a:r>
            <a:endParaRPr lang="ro-RO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/>
            <a:r>
              <a:rPr lang="ru-RU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Министерство труда и социальной защиты усилили инспекцию труда и поставили задачи пресекать выплату зарплаты в «конвертах».</a:t>
            </a:r>
            <a:endParaRPr lang="ro-RO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/>
            <a:r>
              <a:rPr lang="ru-RU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2023 г. В периоде 30 октября-24 ноября было проверено 179 компаний, где было выявлено 74 работника без заключения трудового договора.</a:t>
            </a:r>
            <a:endParaRPr lang="ro-RO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/>
            <a:r>
              <a:rPr lang="ru-RU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результате вышеперечисленного периода, по сравнению с прошлым годом, было выявлено в 10 раз больше без трудовых договоров с 7 в 2022г. до 74 и 2023г.</a:t>
            </a:r>
            <a:endParaRPr lang="ro-RO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48901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6DFC35E-547B-D525-9D4E-0766569B105D}"/>
              </a:ext>
            </a:extLst>
          </p:cNvPr>
          <p:cNvSpPr txBox="1"/>
          <p:nvPr/>
        </p:nvSpPr>
        <p:spPr>
          <a:xfrm>
            <a:off x="1711106" y="1567707"/>
            <a:ext cx="8302026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КОНТАКТЫ:</a:t>
            </a:r>
            <a:endParaRPr lang="ro-RO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Web site</a:t>
            </a:r>
            <a:r>
              <a:rPr lang="ru-RU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sz="40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www</a:t>
            </a:r>
            <a:r>
              <a:rPr lang="ru-RU" sz="40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.</a:t>
            </a:r>
            <a:r>
              <a:rPr lang="en-US" sz="4000" u="sng" dirty="0" err="1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agroindsind</a:t>
            </a:r>
            <a:r>
              <a:rPr lang="ru-RU" sz="40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.</a:t>
            </a:r>
            <a:r>
              <a:rPr lang="en-US" sz="40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md</a:t>
            </a:r>
            <a:endParaRPr lang="ro-RO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e-mail: </a:t>
            </a:r>
            <a:r>
              <a:rPr lang="en-US" sz="40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agrsind@mail.ru</a:t>
            </a:r>
            <a:r>
              <a:rPr lang="en-US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o-RO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4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tel</a:t>
            </a:r>
            <a:r>
              <a:rPr lang="en-US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sz="40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022-226103</a:t>
            </a:r>
            <a:endParaRPr lang="ro-RO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sz="4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fax</a:t>
            </a:r>
            <a:r>
              <a:rPr lang="ru-RU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ru-RU" sz="40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022-222324</a:t>
            </a:r>
            <a:endParaRPr lang="ro-RO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973295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1060</Words>
  <Application>Microsoft Office PowerPoint</Application>
  <PresentationFormat>Широкоэкранный</PresentationFormat>
  <Paragraphs>61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СЕЛЬСКОЕ ХОЗЯЙСТВО В МОЛДОВЕ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Agroindsind - 1</dc:creator>
  <cp:lastModifiedBy>Agroindsind - 1</cp:lastModifiedBy>
  <cp:revision>4</cp:revision>
  <dcterms:created xsi:type="dcterms:W3CDTF">2024-08-02T09:37:28Z</dcterms:created>
  <dcterms:modified xsi:type="dcterms:W3CDTF">2024-08-02T09:54:28Z</dcterms:modified>
</cp:coreProperties>
</file>