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59" r:id="rId5"/>
  </p:sldMasterIdLst>
  <p:notesMasterIdLst>
    <p:notesMasterId r:id="rId26"/>
  </p:notesMasterIdLst>
  <p:sldIdLst>
    <p:sldId id="256" r:id="rId6"/>
    <p:sldId id="291" r:id="rId7"/>
    <p:sldId id="283" r:id="rId8"/>
    <p:sldId id="257" r:id="rId9"/>
    <p:sldId id="258" r:id="rId10"/>
    <p:sldId id="284" r:id="rId11"/>
    <p:sldId id="285" r:id="rId12"/>
    <p:sldId id="286" r:id="rId13"/>
    <p:sldId id="259" r:id="rId14"/>
    <p:sldId id="261" r:id="rId15"/>
    <p:sldId id="260" r:id="rId16"/>
    <p:sldId id="266" r:id="rId17"/>
    <p:sldId id="287" r:id="rId18"/>
    <p:sldId id="292" r:id="rId19"/>
    <p:sldId id="288" r:id="rId20"/>
    <p:sldId id="267" r:id="rId21"/>
    <p:sldId id="280" r:id="rId22"/>
    <p:sldId id="279" r:id="rId23"/>
    <p:sldId id="293" r:id="rId24"/>
    <p:sldId id="282" r:id="rId2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82" autoAdjust="0"/>
  </p:normalViewPr>
  <p:slideViewPr>
    <p:cSldViewPr snapToGrid="0">
      <p:cViewPr varScale="1">
        <p:scale>
          <a:sx n="72" d="100"/>
          <a:sy n="72" d="100"/>
        </p:scale>
        <p:origin x="35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D8B793-D2BA-4EB7-AB72-87F5E803D72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F83E7461-02B2-48C2-AC50-D0A4E2839DFD}">
      <dgm:prSet phldrT="[Text]"/>
      <dgm:spPr/>
      <dgm:t>
        <a:bodyPr/>
        <a:lstStyle/>
        <a:p>
          <a:r>
            <a:rPr lang="en-US" dirty="0" err="1">
              <a:solidFill>
                <a:schemeClr val="tx1">
                  <a:lumMod val="95000"/>
                  <a:lumOff val="5000"/>
                </a:schemeClr>
              </a:solidFill>
            </a:rPr>
            <a:t>Hărțuirea</a:t>
          </a:r>
          <a:r>
            <a:rPr lang="en-US" dirty="0">
              <a:solidFill>
                <a:schemeClr val="tx1">
                  <a:lumMod val="95000"/>
                  <a:lumOff val="5000"/>
                </a:schemeClr>
              </a:solidFill>
            </a:rPr>
            <a:t> </a:t>
          </a:r>
          <a:r>
            <a:rPr lang="en-US" dirty="0" err="1">
              <a:solidFill>
                <a:schemeClr val="tx1">
                  <a:lumMod val="95000"/>
                  <a:lumOff val="5000"/>
                </a:schemeClr>
              </a:solidFill>
            </a:rPr>
            <a:t>sexuală</a:t>
          </a:r>
          <a:r>
            <a:rPr lang="en-US" dirty="0">
              <a:solidFill>
                <a:schemeClr val="tx1">
                  <a:lumMod val="95000"/>
                  <a:lumOff val="5000"/>
                </a:schemeClr>
              </a:solidFill>
            </a:rPr>
            <a:t> - </a:t>
          </a:r>
          <a:r>
            <a:rPr lang="en-US" dirty="0" err="1">
              <a:solidFill>
                <a:schemeClr val="tx1">
                  <a:lumMod val="95000"/>
                  <a:lumOff val="5000"/>
                </a:schemeClr>
              </a:solidFill>
            </a:rPr>
            <a:t>comentarii</a:t>
          </a:r>
          <a:r>
            <a:rPr lang="en-US" dirty="0">
              <a:solidFill>
                <a:schemeClr val="tx1">
                  <a:lumMod val="95000"/>
                  <a:lumOff val="5000"/>
                </a:schemeClr>
              </a:solidFill>
            </a:rPr>
            <a:t> </a:t>
          </a:r>
          <a:r>
            <a:rPr lang="en-US" dirty="0" err="1">
              <a:solidFill>
                <a:schemeClr val="tx1">
                  <a:lumMod val="95000"/>
                  <a:lumOff val="5000"/>
                </a:schemeClr>
              </a:solidFill>
            </a:rPr>
            <a:t>indecente</a:t>
          </a:r>
          <a:r>
            <a:rPr lang="en-US" dirty="0">
              <a:solidFill>
                <a:schemeClr val="tx1">
                  <a:lumMod val="95000"/>
                  <a:lumOff val="5000"/>
                </a:schemeClr>
              </a:solidFill>
            </a:rPr>
            <a:t>, </a:t>
          </a:r>
          <a:r>
            <a:rPr lang="en-US" dirty="0" err="1">
              <a:solidFill>
                <a:schemeClr val="tx1">
                  <a:lumMod val="95000"/>
                  <a:lumOff val="5000"/>
                </a:schemeClr>
              </a:solidFill>
            </a:rPr>
            <a:t>avansuri</a:t>
          </a:r>
          <a:r>
            <a:rPr lang="en-US" dirty="0">
              <a:solidFill>
                <a:schemeClr val="tx1">
                  <a:lumMod val="95000"/>
                  <a:lumOff val="5000"/>
                </a:schemeClr>
              </a:solidFill>
            </a:rPr>
            <a:t> </a:t>
          </a:r>
          <a:r>
            <a:rPr lang="en-US" dirty="0" err="1">
              <a:solidFill>
                <a:schemeClr val="tx1">
                  <a:lumMod val="95000"/>
                  <a:lumOff val="5000"/>
                </a:schemeClr>
              </a:solidFill>
            </a:rPr>
            <a:t>sexuale</a:t>
          </a:r>
          <a:r>
            <a:rPr lang="en-US" dirty="0">
              <a:solidFill>
                <a:schemeClr val="tx1">
                  <a:lumMod val="95000"/>
                  <a:lumOff val="5000"/>
                </a:schemeClr>
              </a:solidFill>
            </a:rPr>
            <a:t> </a:t>
          </a:r>
          <a:r>
            <a:rPr lang="en-US" dirty="0" err="1">
              <a:solidFill>
                <a:schemeClr val="tx1">
                  <a:lumMod val="95000"/>
                  <a:lumOff val="5000"/>
                </a:schemeClr>
              </a:solidFill>
            </a:rPr>
            <a:t>nedorite</a:t>
          </a:r>
          <a:r>
            <a:rPr lang="en-US" dirty="0">
              <a:solidFill>
                <a:schemeClr val="tx1">
                  <a:lumMod val="95000"/>
                  <a:lumOff val="5000"/>
                </a:schemeClr>
              </a:solidFill>
            </a:rPr>
            <a:t>, </a:t>
          </a:r>
          <a:r>
            <a:rPr lang="en-US" dirty="0" err="1">
              <a:solidFill>
                <a:schemeClr val="tx1">
                  <a:lumMod val="95000"/>
                  <a:lumOff val="5000"/>
                </a:schemeClr>
              </a:solidFill>
            </a:rPr>
            <a:t>comportamente</a:t>
          </a:r>
          <a:r>
            <a:rPr lang="en-US" dirty="0">
              <a:solidFill>
                <a:schemeClr val="tx1">
                  <a:lumMod val="95000"/>
                  <a:lumOff val="5000"/>
                </a:schemeClr>
              </a:solidFill>
            </a:rPr>
            <a:t> </a:t>
          </a:r>
          <a:r>
            <a:rPr lang="en-US" dirty="0" err="1">
              <a:solidFill>
                <a:schemeClr val="tx1">
                  <a:lumMod val="95000"/>
                  <a:lumOff val="5000"/>
                </a:schemeClr>
              </a:solidFill>
            </a:rPr>
            <a:t>sau</a:t>
          </a:r>
          <a:r>
            <a:rPr lang="en-US" dirty="0">
              <a:solidFill>
                <a:schemeClr val="tx1">
                  <a:lumMod val="95000"/>
                  <a:lumOff val="5000"/>
                </a:schemeClr>
              </a:solidFill>
            </a:rPr>
            <a:t> </a:t>
          </a:r>
          <a:r>
            <a:rPr lang="en-US" dirty="0" err="1">
              <a:solidFill>
                <a:schemeClr val="tx1">
                  <a:lumMod val="95000"/>
                  <a:lumOff val="5000"/>
                </a:schemeClr>
              </a:solidFill>
            </a:rPr>
            <a:t>atingeri</a:t>
          </a:r>
          <a:r>
            <a:rPr lang="en-US" dirty="0">
              <a:solidFill>
                <a:schemeClr val="tx1">
                  <a:lumMod val="95000"/>
                  <a:lumOff val="5000"/>
                </a:schemeClr>
              </a:solidFill>
            </a:rPr>
            <a:t> </a:t>
          </a:r>
          <a:r>
            <a:rPr lang="en-US" dirty="0" err="1">
              <a:solidFill>
                <a:schemeClr val="tx1">
                  <a:lumMod val="95000"/>
                  <a:lumOff val="5000"/>
                </a:schemeClr>
              </a:solidFill>
            </a:rPr>
            <a:t>inadecvate</a:t>
          </a:r>
          <a:r>
            <a:rPr lang="en-US" dirty="0">
              <a:solidFill>
                <a:schemeClr val="tx1">
                  <a:lumMod val="95000"/>
                  <a:lumOff val="5000"/>
                </a:schemeClr>
              </a:solidFill>
            </a:rPr>
            <a:t>.</a:t>
          </a:r>
        </a:p>
      </dgm:t>
    </dgm:pt>
    <dgm:pt modelId="{F0C2CBC9-F1A3-46DD-A1C3-7548EC6D27DB}" type="parTrans" cxnId="{88F86A45-007C-4BE4-9171-1DF51D06EF9A}">
      <dgm:prSet/>
      <dgm:spPr/>
      <dgm:t>
        <a:bodyPr/>
        <a:lstStyle/>
        <a:p>
          <a:endParaRPr lang="en-US">
            <a:solidFill>
              <a:schemeClr val="tx1">
                <a:lumMod val="95000"/>
                <a:lumOff val="5000"/>
              </a:schemeClr>
            </a:solidFill>
          </a:endParaRPr>
        </a:p>
      </dgm:t>
    </dgm:pt>
    <dgm:pt modelId="{E2EC990D-0551-4528-95FA-FE87E3E0BB70}" type="sibTrans" cxnId="{88F86A45-007C-4BE4-9171-1DF51D06EF9A}">
      <dgm:prSet/>
      <dgm:spPr/>
      <dgm:t>
        <a:bodyPr/>
        <a:lstStyle/>
        <a:p>
          <a:endParaRPr lang="en-US">
            <a:solidFill>
              <a:schemeClr val="tx1">
                <a:lumMod val="95000"/>
                <a:lumOff val="5000"/>
              </a:schemeClr>
            </a:solidFill>
          </a:endParaRPr>
        </a:p>
      </dgm:t>
    </dgm:pt>
    <dgm:pt modelId="{40E507BF-4147-4916-9F34-EF6E02F7001C}">
      <dgm:prSet/>
      <dgm:spPr/>
      <dgm:t>
        <a:bodyPr/>
        <a:lstStyle/>
        <a:p>
          <a:r>
            <a:rPr lang="en-US" dirty="0" err="1">
              <a:solidFill>
                <a:schemeClr val="tx1">
                  <a:lumMod val="95000"/>
                  <a:lumOff val="5000"/>
                </a:schemeClr>
              </a:solidFill>
            </a:rPr>
            <a:t>Violența</a:t>
          </a:r>
          <a:r>
            <a:rPr lang="en-US" dirty="0">
              <a:solidFill>
                <a:schemeClr val="tx1">
                  <a:lumMod val="95000"/>
                  <a:lumOff val="5000"/>
                </a:schemeClr>
              </a:solidFill>
            </a:rPr>
            <a:t> </a:t>
          </a:r>
          <a:r>
            <a:rPr lang="en-US" dirty="0" err="1">
              <a:solidFill>
                <a:schemeClr val="tx1">
                  <a:lumMod val="95000"/>
                  <a:lumOff val="5000"/>
                </a:schemeClr>
              </a:solidFill>
            </a:rPr>
            <a:t>în</a:t>
          </a:r>
          <a:r>
            <a:rPr lang="en-US" dirty="0">
              <a:solidFill>
                <a:schemeClr val="tx1">
                  <a:lumMod val="95000"/>
                  <a:lumOff val="5000"/>
                </a:schemeClr>
              </a:solidFill>
            </a:rPr>
            <a:t> </a:t>
          </a:r>
          <a:r>
            <a:rPr lang="en-US" dirty="0" err="1">
              <a:solidFill>
                <a:schemeClr val="tx1">
                  <a:lumMod val="95000"/>
                  <a:lumOff val="5000"/>
                </a:schemeClr>
              </a:solidFill>
            </a:rPr>
            <a:t>familie</a:t>
          </a:r>
          <a:r>
            <a:rPr lang="en-US" dirty="0">
              <a:solidFill>
                <a:schemeClr val="tx1">
                  <a:lumMod val="95000"/>
                  <a:lumOff val="5000"/>
                </a:schemeClr>
              </a:solidFill>
            </a:rPr>
            <a:t> - </a:t>
          </a:r>
          <a:r>
            <a:rPr lang="en-US" dirty="0" err="1">
              <a:solidFill>
                <a:schemeClr val="tx1">
                  <a:lumMod val="95000"/>
                  <a:lumOff val="5000"/>
                </a:schemeClr>
              </a:solidFill>
            </a:rPr>
            <a:t>abuz</a:t>
          </a:r>
          <a:r>
            <a:rPr lang="en-US" dirty="0">
              <a:solidFill>
                <a:schemeClr val="tx1">
                  <a:lumMod val="95000"/>
                  <a:lumOff val="5000"/>
                </a:schemeClr>
              </a:solidFill>
            </a:rPr>
            <a:t> </a:t>
          </a:r>
          <a:r>
            <a:rPr lang="en-US" dirty="0" err="1">
              <a:solidFill>
                <a:schemeClr val="tx1">
                  <a:lumMod val="95000"/>
                  <a:lumOff val="5000"/>
                </a:schemeClr>
              </a:solidFill>
            </a:rPr>
            <a:t>fizic</a:t>
          </a:r>
          <a:r>
            <a:rPr lang="en-US" dirty="0">
              <a:solidFill>
                <a:schemeClr val="tx1">
                  <a:lumMod val="95000"/>
                  <a:lumOff val="5000"/>
                </a:schemeClr>
              </a:solidFill>
            </a:rPr>
            <a:t>, </a:t>
          </a:r>
          <a:r>
            <a:rPr lang="en-US" dirty="0" err="1">
              <a:solidFill>
                <a:schemeClr val="tx1">
                  <a:lumMod val="95000"/>
                  <a:lumOff val="5000"/>
                </a:schemeClr>
              </a:solidFill>
            </a:rPr>
            <a:t>emoțional</a:t>
          </a:r>
          <a:r>
            <a:rPr lang="en-US" dirty="0">
              <a:solidFill>
                <a:schemeClr val="tx1">
                  <a:lumMod val="95000"/>
                  <a:lumOff val="5000"/>
                </a:schemeClr>
              </a:solidFill>
            </a:rPr>
            <a:t>, </a:t>
          </a:r>
          <a:r>
            <a:rPr lang="en-US" dirty="0" err="1">
              <a:solidFill>
                <a:schemeClr val="tx1">
                  <a:lumMod val="95000"/>
                  <a:lumOff val="5000"/>
                </a:schemeClr>
              </a:solidFill>
            </a:rPr>
            <a:t>psihologic</a:t>
          </a:r>
          <a:r>
            <a:rPr lang="en-US" dirty="0">
              <a:solidFill>
                <a:schemeClr val="tx1">
                  <a:lumMod val="95000"/>
                  <a:lumOff val="5000"/>
                </a:schemeClr>
              </a:solidFill>
            </a:rPr>
            <a:t> </a:t>
          </a:r>
          <a:r>
            <a:rPr lang="en-US" dirty="0" err="1">
              <a:solidFill>
                <a:schemeClr val="tx1">
                  <a:lumMod val="95000"/>
                  <a:lumOff val="5000"/>
                </a:schemeClr>
              </a:solidFill>
            </a:rPr>
            <a:t>sau</a:t>
          </a:r>
          <a:r>
            <a:rPr lang="en-US" dirty="0">
              <a:solidFill>
                <a:schemeClr val="tx1">
                  <a:lumMod val="95000"/>
                  <a:lumOff val="5000"/>
                </a:schemeClr>
              </a:solidFill>
            </a:rPr>
            <a:t> economic </a:t>
          </a:r>
          <a:r>
            <a:rPr lang="en-US" dirty="0" err="1">
              <a:solidFill>
                <a:schemeClr val="tx1">
                  <a:lumMod val="95000"/>
                  <a:lumOff val="5000"/>
                </a:schemeClr>
              </a:solidFill>
            </a:rPr>
            <a:t>în</a:t>
          </a:r>
          <a:r>
            <a:rPr lang="en-US" dirty="0">
              <a:solidFill>
                <a:schemeClr val="tx1">
                  <a:lumMod val="95000"/>
                  <a:lumOff val="5000"/>
                </a:schemeClr>
              </a:solidFill>
            </a:rPr>
            <a:t> </a:t>
          </a:r>
          <a:r>
            <a:rPr lang="en-US" dirty="0" err="1">
              <a:solidFill>
                <a:schemeClr val="tx1">
                  <a:lumMod val="95000"/>
                  <a:lumOff val="5000"/>
                </a:schemeClr>
              </a:solidFill>
            </a:rPr>
            <a:t>cadrul</a:t>
          </a:r>
          <a:r>
            <a:rPr lang="en-US" dirty="0">
              <a:solidFill>
                <a:schemeClr val="tx1">
                  <a:lumMod val="95000"/>
                  <a:lumOff val="5000"/>
                </a:schemeClr>
              </a:solidFill>
            </a:rPr>
            <a:t> </a:t>
          </a:r>
          <a:r>
            <a:rPr lang="en-US" dirty="0" err="1">
              <a:solidFill>
                <a:schemeClr val="tx1">
                  <a:lumMod val="95000"/>
                  <a:lumOff val="5000"/>
                </a:schemeClr>
              </a:solidFill>
            </a:rPr>
            <a:t>relațiilor</a:t>
          </a:r>
          <a:r>
            <a:rPr lang="en-US" dirty="0">
              <a:solidFill>
                <a:schemeClr val="tx1">
                  <a:lumMod val="95000"/>
                  <a:lumOff val="5000"/>
                </a:schemeClr>
              </a:solidFill>
            </a:rPr>
            <a:t> </a:t>
          </a:r>
          <a:r>
            <a:rPr lang="en-US" dirty="0" err="1">
              <a:solidFill>
                <a:schemeClr val="tx1">
                  <a:lumMod val="95000"/>
                  <a:lumOff val="5000"/>
                </a:schemeClr>
              </a:solidFill>
            </a:rPr>
            <a:t>personale</a:t>
          </a:r>
          <a:r>
            <a:rPr lang="en-US" dirty="0">
              <a:solidFill>
                <a:schemeClr val="tx1">
                  <a:lumMod val="95000"/>
                  <a:lumOff val="5000"/>
                </a:schemeClr>
              </a:solidFill>
            </a:rPr>
            <a:t>, care </a:t>
          </a:r>
          <a:r>
            <a:rPr lang="en-US" dirty="0" err="1">
              <a:solidFill>
                <a:schemeClr val="tx1">
                  <a:lumMod val="95000"/>
                  <a:lumOff val="5000"/>
                </a:schemeClr>
              </a:solidFill>
            </a:rPr>
            <a:t>poate</a:t>
          </a:r>
          <a:r>
            <a:rPr lang="en-US" dirty="0">
              <a:solidFill>
                <a:schemeClr val="tx1">
                  <a:lumMod val="95000"/>
                  <a:lumOff val="5000"/>
                </a:schemeClr>
              </a:solidFill>
            </a:rPr>
            <a:t> </a:t>
          </a:r>
          <a:r>
            <a:rPr lang="en-US" dirty="0" err="1">
              <a:solidFill>
                <a:schemeClr val="tx1">
                  <a:lumMod val="95000"/>
                  <a:lumOff val="5000"/>
                </a:schemeClr>
              </a:solidFill>
            </a:rPr>
            <a:t>influența</a:t>
          </a:r>
          <a:r>
            <a:rPr lang="en-US" dirty="0">
              <a:solidFill>
                <a:schemeClr val="tx1">
                  <a:lumMod val="95000"/>
                  <a:lumOff val="5000"/>
                </a:schemeClr>
              </a:solidFill>
            </a:rPr>
            <a:t> </a:t>
          </a:r>
          <a:r>
            <a:rPr lang="en-US" dirty="0" err="1">
              <a:solidFill>
                <a:schemeClr val="tx1">
                  <a:lumMod val="95000"/>
                  <a:lumOff val="5000"/>
                </a:schemeClr>
              </a:solidFill>
            </a:rPr>
            <a:t>viața</a:t>
          </a:r>
          <a:r>
            <a:rPr lang="en-US" dirty="0">
              <a:solidFill>
                <a:schemeClr val="tx1">
                  <a:lumMod val="95000"/>
                  <a:lumOff val="5000"/>
                </a:schemeClr>
              </a:solidFill>
            </a:rPr>
            <a:t> </a:t>
          </a:r>
          <a:r>
            <a:rPr lang="en-US" dirty="0" err="1">
              <a:solidFill>
                <a:schemeClr val="tx1">
                  <a:lumMod val="95000"/>
                  <a:lumOff val="5000"/>
                </a:schemeClr>
              </a:solidFill>
            </a:rPr>
            <a:t>profesională</a:t>
          </a:r>
          <a:r>
            <a:rPr lang="en-US" dirty="0">
              <a:solidFill>
                <a:schemeClr val="tx1">
                  <a:lumMod val="95000"/>
                  <a:lumOff val="5000"/>
                </a:schemeClr>
              </a:solidFill>
            </a:rPr>
            <a:t>.</a:t>
          </a:r>
        </a:p>
      </dgm:t>
    </dgm:pt>
    <dgm:pt modelId="{F1598A5A-3CBB-418A-A84B-408D01C5CE5D}" type="parTrans" cxnId="{61637C55-6F19-4E15-BC44-5D17D641C844}">
      <dgm:prSet/>
      <dgm:spPr/>
      <dgm:t>
        <a:bodyPr/>
        <a:lstStyle/>
        <a:p>
          <a:endParaRPr lang="en-US">
            <a:solidFill>
              <a:schemeClr val="tx1">
                <a:lumMod val="95000"/>
                <a:lumOff val="5000"/>
              </a:schemeClr>
            </a:solidFill>
          </a:endParaRPr>
        </a:p>
      </dgm:t>
    </dgm:pt>
    <dgm:pt modelId="{61B7604A-DEB2-4A70-8DFB-40572FEFA2AA}" type="sibTrans" cxnId="{61637C55-6F19-4E15-BC44-5D17D641C844}">
      <dgm:prSet/>
      <dgm:spPr/>
      <dgm:t>
        <a:bodyPr/>
        <a:lstStyle/>
        <a:p>
          <a:endParaRPr lang="en-US">
            <a:solidFill>
              <a:schemeClr val="tx1">
                <a:lumMod val="95000"/>
                <a:lumOff val="5000"/>
              </a:schemeClr>
            </a:solidFill>
          </a:endParaRPr>
        </a:p>
      </dgm:t>
    </dgm:pt>
    <dgm:pt modelId="{8822BF64-0A26-421A-B3E2-9B7DBE6E4A17}">
      <dgm:prSet/>
      <dgm:spPr/>
      <dgm:t>
        <a:bodyPr/>
        <a:lstStyle/>
        <a:p>
          <a:r>
            <a:rPr lang="en-US">
              <a:solidFill>
                <a:schemeClr val="tx1">
                  <a:lumMod val="95000"/>
                  <a:lumOff val="5000"/>
                </a:schemeClr>
              </a:solidFill>
            </a:rPr>
            <a:t>Discriminarea de gen - practici discriminatorii care dezavantajează persoanele pe baza sexului sau genului lor.</a:t>
          </a:r>
        </a:p>
      </dgm:t>
    </dgm:pt>
    <dgm:pt modelId="{0F27B669-F1B9-462C-98F5-8AC0B5FDA194}" type="parTrans" cxnId="{E29C6FDA-681D-4F84-A49B-ACE74E461A0D}">
      <dgm:prSet/>
      <dgm:spPr/>
      <dgm:t>
        <a:bodyPr/>
        <a:lstStyle/>
        <a:p>
          <a:endParaRPr lang="en-US">
            <a:solidFill>
              <a:schemeClr val="tx1">
                <a:lumMod val="95000"/>
                <a:lumOff val="5000"/>
              </a:schemeClr>
            </a:solidFill>
          </a:endParaRPr>
        </a:p>
      </dgm:t>
    </dgm:pt>
    <dgm:pt modelId="{7D9310ED-357A-4833-A085-16F26FBDA4AF}" type="sibTrans" cxnId="{E29C6FDA-681D-4F84-A49B-ACE74E461A0D}">
      <dgm:prSet/>
      <dgm:spPr/>
      <dgm:t>
        <a:bodyPr/>
        <a:lstStyle/>
        <a:p>
          <a:endParaRPr lang="en-US">
            <a:solidFill>
              <a:schemeClr val="tx1">
                <a:lumMod val="95000"/>
                <a:lumOff val="5000"/>
              </a:schemeClr>
            </a:solidFill>
          </a:endParaRPr>
        </a:p>
      </dgm:t>
    </dgm:pt>
    <dgm:pt modelId="{9C27F33F-2DBC-45DA-BCF0-CCAD5289CB0B}" type="pres">
      <dgm:prSet presAssocID="{51D8B793-D2BA-4EB7-AB72-87F5E803D725}" presName="diagram" presStyleCnt="0">
        <dgm:presLayoutVars>
          <dgm:dir/>
          <dgm:resizeHandles val="exact"/>
        </dgm:presLayoutVars>
      </dgm:prSet>
      <dgm:spPr/>
    </dgm:pt>
    <dgm:pt modelId="{6108DDF3-11E4-489F-B1AC-1CFB03C21FF8}" type="pres">
      <dgm:prSet presAssocID="{F83E7461-02B2-48C2-AC50-D0A4E2839DFD}" presName="node" presStyleLbl="node1" presStyleIdx="0" presStyleCnt="3">
        <dgm:presLayoutVars>
          <dgm:bulletEnabled val="1"/>
        </dgm:presLayoutVars>
      </dgm:prSet>
      <dgm:spPr/>
    </dgm:pt>
    <dgm:pt modelId="{B704DF2F-6537-4022-94D1-87EEFD87530F}" type="pres">
      <dgm:prSet presAssocID="{E2EC990D-0551-4528-95FA-FE87E3E0BB70}" presName="sibTrans" presStyleCnt="0"/>
      <dgm:spPr/>
    </dgm:pt>
    <dgm:pt modelId="{8D45D967-2E72-486D-9974-7CB287CE5BDC}" type="pres">
      <dgm:prSet presAssocID="{40E507BF-4147-4916-9F34-EF6E02F7001C}" presName="node" presStyleLbl="node1" presStyleIdx="1" presStyleCnt="3">
        <dgm:presLayoutVars>
          <dgm:bulletEnabled val="1"/>
        </dgm:presLayoutVars>
      </dgm:prSet>
      <dgm:spPr/>
    </dgm:pt>
    <dgm:pt modelId="{B1F1FDCF-2E6F-4194-8B55-6B60E4898F98}" type="pres">
      <dgm:prSet presAssocID="{61B7604A-DEB2-4A70-8DFB-40572FEFA2AA}" presName="sibTrans" presStyleCnt="0"/>
      <dgm:spPr/>
    </dgm:pt>
    <dgm:pt modelId="{B7AC7CC0-5835-474D-9113-018C009EDD7B}" type="pres">
      <dgm:prSet presAssocID="{8822BF64-0A26-421A-B3E2-9B7DBE6E4A17}" presName="node" presStyleLbl="node1" presStyleIdx="2" presStyleCnt="3">
        <dgm:presLayoutVars>
          <dgm:bulletEnabled val="1"/>
        </dgm:presLayoutVars>
      </dgm:prSet>
      <dgm:spPr/>
    </dgm:pt>
  </dgm:ptLst>
  <dgm:cxnLst>
    <dgm:cxn modelId="{9CFB2530-B79F-4D06-990C-ADA9B0520181}" type="presOf" srcId="{40E507BF-4147-4916-9F34-EF6E02F7001C}" destId="{8D45D967-2E72-486D-9974-7CB287CE5BDC}" srcOrd="0" destOrd="0" presId="urn:microsoft.com/office/officeart/2005/8/layout/default"/>
    <dgm:cxn modelId="{88F86A45-007C-4BE4-9171-1DF51D06EF9A}" srcId="{51D8B793-D2BA-4EB7-AB72-87F5E803D725}" destId="{F83E7461-02B2-48C2-AC50-D0A4E2839DFD}" srcOrd="0" destOrd="0" parTransId="{F0C2CBC9-F1A3-46DD-A1C3-7548EC6D27DB}" sibTransId="{E2EC990D-0551-4528-95FA-FE87E3E0BB70}"/>
    <dgm:cxn modelId="{61637C55-6F19-4E15-BC44-5D17D641C844}" srcId="{51D8B793-D2BA-4EB7-AB72-87F5E803D725}" destId="{40E507BF-4147-4916-9F34-EF6E02F7001C}" srcOrd="1" destOrd="0" parTransId="{F1598A5A-3CBB-418A-A84B-408D01C5CE5D}" sibTransId="{61B7604A-DEB2-4A70-8DFB-40572FEFA2AA}"/>
    <dgm:cxn modelId="{800EB687-C4BF-470E-A23F-8081E7EEBCEF}" type="presOf" srcId="{51D8B793-D2BA-4EB7-AB72-87F5E803D725}" destId="{9C27F33F-2DBC-45DA-BCF0-CCAD5289CB0B}" srcOrd="0" destOrd="0" presId="urn:microsoft.com/office/officeart/2005/8/layout/default"/>
    <dgm:cxn modelId="{E29C6FDA-681D-4F84-A49B-ACE74E461A0D}" srcId="{51D8B793-D2BA-4EB7-AB72-87F5E803D725}" destId="{8822BF64-0A26-421A-B3E2-9B7DBE6E4A17}" srcOrd="2" destOrd="0" parTransId="{0F27B669-F1B9-462C-98F5-8AC0B5FDA194}" sibTransId="{7D9310ED-357A-4833-A085-16F26FBDA4AF}"/>
    <dgm:cxn modelId="{5EB7A6EE-5A4E-450B-9C4C-940494E5F5C0}" type="presOf" srcId="{8822BF64-0A26-421A-B3E2-9B7DBE6E4A17}" destId="{B7AC7CC0-5835-474D-9113-018C009EDD7B}" srcOrd="0" destOrd="0" presId="urn:microsoft.com/office/officeart/2005/8/layout/default"/>
    <dgm:cxn modelId="{17A83EFD-F4A9-4BB2-A198-E0DFB3243663}" type="presOf" srcId="{F83E7461-02B2-48C2-AC50-D0A4E2839DFD}" destId="{6108DDF3-11E4-489F-B1AC-1CFB03C21FF8}" srcOrd="0" destOrd="0" presId="urn:microsoft.com/office/officeart/2005/8/layout/default"/>
    <dgm:cxn modelId="{8969AD8B-8CED-4A84-BF6A-BDBAA184776E}" type="presParOf" srcId="{9C27F33F-2DBC-45DA-BCF0-CCAD5289CB0B}" destId="{6108DDF3-11E4-489F-B1AC-1CFB03C21FF8}" srcOrd="0" destOrd="0" presId="urn:microsoft.com/office/officeart/2005/8/layout/default"/>
    <dgm:cxn modelId="{1E4D0078-9764-4D3B-A9C8-1857CF13F837}" type="presParOf" srcId="{9C27F33F-2DBC-45DA-BCF0-CCAD5289CB0B}" destId="{B704DF2F-6537-4022-94D1-87EEFD87530F}" srcOrd="1" destOrd="0" presId="urn:microsoft.com/office/officeart/2005/8/layout/default"/>
    <dgm:cxn modelId="{4FF7BF62-51CC-4729-A11B-28AD8B2D9B7D}" type="presParOf" srcId="{9C27F33F-2DBC-45DA-BCF0-CCAD5289CB0B}" destId="{8D45D967-2E72-486D-9974-7CB287CE5BDC}" srcOrd="2" destOrd="0" presId="urn:microsoft.com/office/officeart/2005/8/layout/default"/>
    <dgm:cxn modelId="{CDE95B88-2C96-4D70-BABC-36A94607EC89}" type="presParOf" srcId="{9C27F33F-2DBC-45DA-BCF0-CCAD5289CB0B}" destId="{B1F1FDCF-2E6F-4194-8B55-6B60E4898F98}" srcOrd="3" destOrd="0" presId="urn:microsoft.com/office/officeart/2005/8/layout/default"/>
    <dgm:cxn modelId="{3E1F6160-F3A2-4896-8749-CDF077FCD2A3}" type="presParOf" srcId="{9C27F33F-2DBC-45DA-BCF0-CCAD5289CB0B}" destId="{B7AC7CC0-5835-474D-9113-018C009EDD7B}"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612FEE-92ED-43B3-B070-C8773C52061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9539B0C-6BAC-4BE3-ACEE-6799DC23D7E7}">
      <dgm:prSet phldrT="[Text]" custT="1"/>
      <dgm:spPr>
        <a:xfrm>
          <a:off x="0" y="0"/>
          <a:ext cx="2390140" cy="116284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2000" b="1">
              <a:solidFill>
                <a:sysClr val="window" lastClr="FFFFFF"/>
              </a:solidFill>
              <a:latin typeface="Calibri" panose="020F0502020204030204"/>
              <a:ea typeface="+mn-ea"/>
              <a:cs typeface="+mn-cs"/>
            </a:rPr>
            <a:t>Caracteristici personale</a:t>
          </a:r>
          <a:endParaRPr lang="en-US" sz="2000" b="1">
            <a:solidFill>
              <a:sysClr val="window" lastClr="FFFFFF"/>
            </a:solidFill>
            <a:latin typeface="Calibri" panose="020F0502020204030204"/>
            <a:ea typeface="+mn-ea"/>
            <a:cs typeface="+mn-cs"/>
          </a:endParaRPr>
        </a:p>
      </dgm:t>
    </dgm:pt>
    <dgm:pt modelId="{3D15E0A8-F2BA-4575-82D2-3009A56C707C}" type="parTrans" cxnId="{6A7FBC61-24A4-4200-B5C2-2E2BEE2AFDC2}">
      <dgm:prSet/>
      <dgm:spPr/>
      <dgm:t>
        <a:bodyPr/>
        <a:lstStyle/>
        <a:p>
          <a:endParaRPr lang="en-US" sz="2000"/>
        </a:p>
      </dgm:t>
    </dgm:pt>
    <dgm:pt modelId="{767BF880-87B6-43DF-8F76-3698F58A5D55}" type="sibTrans" cxnId="{6A7FBC61-24A4-4200-B5C2-2E2BEE2AFDC2}">
      <dgm:prSet/>
      <dgm:spPr/>
      <dgm:t>
        <a:bodyPr/>
        <a:lstStyle/>
        <a:p>
          <a:endParaRPr lang="en-US" sz="2000"/>
        </a:p>
      </dgm:t>
    </dgm:pt>
    <dgm:pt modelId="{6B3B0F10-3E47-48DA-B29D-CF5C0E5D617B}">
      <dgm:prSet phldrT="[Text]" custT="1"/>
      <dgm:spPr>
        <a:xfrm>
          <a:off x="2390139" y="0"/>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dirty="0">
              <a:solidFill>
                <a:sysClr val="windowText" lastClr="000000">
                  <a:hueOff val="0"/>
                  <a:satOff val="0"/>
                  <a:lumOff val="0"/>
                  <a:alphaOff val="0"/>
                </a:sysClr>
              </a:solidFill>
              <a:latin typeface="Calibri" panose="020F0502020204030204"/>
              <a:ea typeface="+mn-ea"/>
              <a:cs typeface="+mn-cs"/>
            </a:rPr>
            <a:t>Bărbați: Văzuți ca fiind raționali, independenți, puternici, agresivi și dominanți.</a:t>
          </a:r>
          <a:endParaRPr lang="en-US" sz="2000" dirty="0">
            <a:solidFill>
              <a:sysClr val="windowText" lastClr="000000">
                <a:hueOff val="0"/>
                <a:satOff val="0"/>
                <a:lumOff val="0"/>
                <a:alphaOff val="0"/>
              </a:sysClr>
            </a:solidFill>
            <a:latin typeface="Calibri" panose="020F0502020204030204"/>
            <a:ea typeface="+mn-ea"/>
            <a:cs typeface="+mn-cs"/>
          </a:endParaRPr>
        </a:p>
      </dgm:t>
    </dgm:pt>
    <dgm:pt modelId="{FE8ABC25-A1C8-4D5C-8DDF-128986F8099E}" type="parTrans" cxnId="{66DC126D-3DC1-4490-ABB7-642B19AC00D0}">
      <dgm:prSet/>
      <dgm:spPr/>
      <dgm:t>
        <a:bodyPr/>
        <a:lstStyle/>
        <a:p>
          <a:endParaRPr lang="en-US" sz="2000"/>
        </a:p>
      </dgm:t>
    </dgm:pt>
    <dgm:pt modelId="{F5896686-F066-4CA7-8087-82F6FF437A28}" type="sibTrans" cxnId="{66DC126D-3DC1-4490-ABB7-642B19AC00D0}">
      <dgm:prSet/>
      <dgm:spPr/>
      <dgm:t>
        <a:bodyPr/>
        <a:lstStyle/>
        <a:p>
          <a:endParaRPr lang="en-US" sz="2000"/>
        </a:p>
      </dgm:t>
    </dgm:pt>
    <dgm:pt modelId="{1475E812-57BF-4977-BB82-48B412226327}">
      <dgm:prSet phldrT="[Text]" custT="1"/>
      <dgm:spPr>
        <a:xfrm>
          <a:off x="0" y="1279128"/>
          <a:ext cx="2390140" cy="116284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2000" b="1">
              <a:solidFill>
                <a:sysClr val="window" lastClr="FFFFFF"/>
              </a:solidFill>
              <a:latin typeface="Calibri" panose="020F0502020204030204"/>
              <a:ea typeface="+mn-ea"/>
              <a:cs typeface="+mn-cs"/>
            </a:rPr>
            <a:t>Rolurile de gen</a:t>
          </a:r>
          <a:endParaRPr lang="en-US" sz="2000" b="1">
            <a:solidFill>
              <a:sysClr val="window" lastClr="FFFFFF"/>
            </a:solidFill>
            <a:latin typeface="Calibri" panose="020F0502020204030204"/>
            <a:ea typeface="+mn-ea"/>
            <a:cs typeface="+mn-cs"/>
          </a:endParaRPr>
        </a:p>
      </dgm:t>
    </dgm:pt>
    <dgm:pt modelId="{487814AD-B03C-4DB1-B157-DB7767508125}" type="parTrans" cxnId="{F01CA31C-598C-48EE-9F81-A1F4596C3F1A}">
      <dgm:prSet/>
      <dgm:spPr/>
      <dgm:t>
        <a:bodyPr/>
        <a:lstStyle/>
        <a:p>
          <a:endParaRPr lang="en-US" sz="2000"/>
        </a:p>
      </dgm:t>
    </dgm:pt>
    <dgm:pt modelId="{507AF4C4-4A14-4C61-B285-B70E56701A2D}" type="sibTrans" cxnId="{F01CA31C-598C-48EE-9F81-A1F4596C3F1A}">
      <dgm:prSet/>
      <dgm:spPr/>
      <dgm:t>
        <a:bodyPr/>
        <a:lstStyle/>
        <a:p>
          <a:endParaRPr lang="en-US" sz="2000"/>
        </a:p>
      </dgm:t>
    </dgm:pt>
    <dgm:pt modelId="{E2E6A3A5-F67F-45C3-95BF-F71AC9DE0D08}">
      <dgm:prSet phldrT="[Text]" custT="1"/>
      <dgm:spPr>
        <a:xfrm>
          <a:off x="2390139" y="1279128"/>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dirty="0">
              <a:solidFill>
                <a:sysClr val="windowText" lastClr="000000">
                  <a:hueOff val="0"/>
                  <a:satOff val="0"/>
                  <a:lumOff val="0"/>
                  <a:alphaOff val="0"/>
                </a:sysClr>
              </a:solidFill>
              <a:latin typeface="Calibri" panose="020F0502020204030204"/>
              <a:ea typeface="+mn-ea"/>
              <a:cs typeface="+mn-cs"/>
            </a:rPr>
            <a:t>Bărbați: Asociați cu roluri de lideri, furnizori de resurse și protectori ai familiei.</a:t>
          </a:r>
          <a:endParaRPr lang="en-US" sz="2000" dirty="0">
            <a:solidFill>
              <a:sysClr val="windowText" lastClr="000000">
                <a:hueOff val="0"/>
                <a:satOff val="0"/>
                <a:lumOff val="0"/>
                <a:alphaOff val="0"/>
              </a:sysClr>
            </a:solidFill>
            <a:latin typeface="Calibri" panose="020F0502020204030204"/>
            <a:ea typeface="+mn-ea"/>
            <a:cs typeface="+mn-cs"/>
          </a:endParaRPr>
        </a:p>
      </dgm:t>
    </dgm:pt>
    <dgm:pt modelId="{522DE4FA-B307-43F2-849A-E18C20F20D76}" type="parTrans" cxnId="{F466CB7A-8BFA-4C1B-A6D7-2046D5FE1D8F}">
      <dgm:prSet/>
      <dgm:spPr/>
      <dgm:t>
        <a:bodyPr/>
        <a:lstStyle/>
        <a:p>
          <a:endParaRPr lang="en-US" sz="2000"/>
        </a:p>
      </dgm:t>
    </dgm:pt>
    <dgm:pt modelId="{7FFFA559-9456-4A34-9A67-F5A517D20C8E}" type="sibTrans" cxnId="{F466CB7A-8BFA-4C1B-A6D7-2046D5FE1D8F}">
      <dgm:prSet/>
      <dgm:spPr/>
      <dgm:t>
        <a:bodyPr/>
        <a:lstStyle/>
        <a:p>
          <a:endParaRPr lang="en-US" sz="2000"/>
        </a:p>
      </dgm:t>
    </dgm:pt>
    <dgm:pt modelId="{408FD0CB-2293-4508-94A2-3C18F5A04D89}">
      <dgm:prSet custT="1"/>
      <dgm:spPr>
        <a:xfrm>
          <a:off x="2390139" y="0"/>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a:solidFill>
                <a:sysClr val="windowText" lastClr="000000">
                  <a:hueOff val="0"/>
                  <a:satOff val="0"/>
                  <a:lumOff val="0"/>
                  <a:alphaOff val="0"/>
                </a:sysClr>
              </a:solidFill>
              <a:latin typeface="Calibri" panose="020F0502020204030204"/>
              <a:ea typeface="+mn-ea"/>
              <a:cs typeface="+mn-cs"/>
            </a:rPr>
            <a:t>Femei: Percepute ca fiind emoționale, dependente, pasive, grijulii și supuse.</a:t>
          </a:r>
          <a:endParaRPr lang="en-US" sz="2000">
            <a:solidFill>
              <a:sysClr val="windowText" lastClr="000000">
                <a:hueOff val="0"/>
                <a:satOff val="0"/>
                <a:lumOff val="0"/>
                <a:alphaOff val="0"/>
              </a:sysClr>
            </a:solidFill>
            <a:latin typeface="Calibri" panose="020F0502020204030204"/>
            <a:ea typeface="+mn-ea"/>
            <a:cs typeface="+mn-cs"/>
          </a:endParaRPr>
        </a:p>
      </dgm:t>
    </dgm:pt>
    <dgm:pt modelId="{FF41DC72-6AA1-4C71-9AF9-DC658274801F}" type="parTrans" cxnId="{3F6FFF1F-264A-4AE0-A713-CC965674A8E8}">
      <dgm:prSet/>
      <dgm:spPr/>
      <dgm:t>
        <a:bodyPr/>
        <a:lstStyle/>
        <a:p>
          <a:endParaRPr lang="en-US" sz="2000"/>
        </a:p>
      </dgm:t>
    </dgm:pt>
    <dgm:pt modelId="{CBF1F8BE-F5D2-4109-AAD9-7CE22E0EA161}" type="sibTrans" cxnId="{3F6FFF1F-264A-4AE0-A713-CC965674A8E8}">
      <dgm:prSet/>
      <dgm:spPr/>
      <dgm:t>
        <a:bodyPr/>
        <a:lstStyle/>
        <a:p>
          <a:endParaRPr lang="en-US" sz="2000"/>
        </a:p>
      </dgm:t>
    </dgm:pt>
    <dgm:pt modelId="{C6D2BFEA-000D-4074-8338-DBBD6F099D46}">
      <dgm:prSet custT="1"/>
      <dgm:spPr>
        <a:xfrm>
          <a:off x="2390139" y="1279128"/>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dirty="0">
              <a:solidFill>
                <a:sysClr val="windowText" lastClr="000000">
                  <a:hueOff val="0"/>
                  <a:satOff val="0"/>
                  <a:lumOff val="0"/>
                  <a:alphaOff val="0"/>
                </a:sysClr>
              </a:solidFill>
              <a:latin typeface="Calibri" panose="020F0502020204030204"/>
              <a:ea typeface="+mn-ea"/>
              <a:cs typeface="+mn-cs"/>
            </a:rPr>
            <a:t>Femei: Asociate cu roluri de îngrijitoare, casnice și responsabile pentru educația copiilor și gestionarea gospodăriei.</a:t>
          </a:r>
          <a:endParaRPr lang="en-US" sz="2000" dirty="0">
            <a:solidFill>
              <a:sysClr val="windowText" lastClr="000000">
                <a:hueOff val="0"/>
                <a:satOff val="0"/>
                <a:lumOff val="0"/>
                <a:alphaOff val="0"/>
              </a:sysClr>
            </a:solidFill>
            <a:latin typeface="Calibri" panose="020F0502020204030204"/>
            <a:ea typeface="+mn-ea"/>
            <a:cs typeface="+mn-cs"/>
          </a:endParaRPr>
        </a:p>
      </dgm:t>
    </dgm:pt>
    <dgm:pt modelId="{A43D7278-4262-4D61-AA5A-C23589FD9E17}" type="parTrans" cxnId="{0B2B7050-34E3-45CC-9BD6-59E4C92C9471}">
      <dgm:prSet/>
      <dgm:spPr/>
      <dgm:t>
        <a:bodyPr/>
        <a:lstStyle/>
        <a:p>
          <a:endParaRPr lang="en-US" sz="2000"/>
        </a:p>
      </dgm:t>
    </dgm:pt>
    <dgm:pt modelId="{7DE04708-8FA0-48B6-AEC4-E434F3A92F37}" type="sibTrans" cxnId="{0B2B7050-34E3-45CC-9BD6-59E4C92C9471}">
      <dgm:prSet/>
      <dgm:spPr/>
      <dgm:t>
        <a:bodyPr/>
        <a:lstStyle/>
        <a:p>
          <a:endParaRPr lang="en-US" sz="2000"/>
        </a:p>
      </dgm:t>
    </dgm:pt>
    <dgm:pt modelId="{DFF99BE5-21D0-43F1-B2D4-ECE24C3B481E}">
      <dgm:prSet custT="1"/>
      <dgm:spPr>
        <a:xfrm>
          <a:off x="0" y="2558256"/>
          <a:ext cx="2390140" cy="116284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2000" b="1" dirty="0">
              <a:solidFill>
                <a:sysClr val="window" lastClr="FFFFFF"/>
              </a:solidFill>
              <a:latin typeface="Calibri" panose="020F0502020204030204"/>
              <a:ea typeface="+mn-ea"/>
              <a:cs typeface="+mn-cs"/>
            </a:rPr>
            <a:t>Abilități și competențe</a:t>
          </a:r>
          <a:endParaRPr lang="en-US" sz="2000" dirty="0">
            <a:solidFill>
              <a:sysClr val="window" lastClr="FFFFFF"/>
            </a:solidFill>
            <a:latin typeface="Calibri" panose="020F0502020204030204"/>
            <a:ea typeface="+mn-ea"/>
            <a:cs typeface="+mn-cs"/>
          </a:endParaRPr>
        </a:p>
      </dgm:t>
    </dgm:pt>
    <dgm:pt modelId="{8C1D8D41-C9F1-4AB5-AC61-DDD02B3C3458}" type="parTrans" cxnId="{98E1542E-039D-400B-8F20-D083852FB180}">
      <dgm:prSet/>
      <dgm:spPr/>
      <dgm:t>
        <a:bodyPr/>
        <a:lstStyle/>
        <a:p>
          <a:endParaRPr lang="en-US" sz="2000"/>
        </a:p>
      </dgm:t>
    </dgm:pt>
    <dgm:pt modelId="{8D32CD78-4BE4-4FC3-9398-F795B23BB64F}" type="sibTrans" cxnId="{98E1542E-039D-400B-8F20-D083852FB180}">
      <dgm:prSet/>
      <dgm:spPr/>
      <dgm:t>
        <a:bodyPr/>
        <a:lstStyle/>
        <a:p>
          <a:endParaRPr lang="en-US" sz="2000"/>
        </a:p>
      </dgm:t>
    </dgm:pt>
    <dgm:pt modelId="{AA619FC4-4A34-44D0-B4E8-5E282C7A3210}">
      <dgm:prSet custT="1"/>
      <dgm:spPr>
        <a:xfrm>
          <a:off x="2390139" y="2558256"/>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dirty="0">
              <a:solidFill>
                <a:sysClr val="windowText" lastClr="000000">
                  <a:hueOff val="0"/>
                  <a:satOff val="0"/>
                  <a:lumOff val="0"/>
                  <a:alphaOff val="0"/>
                </a:sysClr>
              </a:solidFill>
              <a:latin typeface="Calibri" panose="020F0502020204030204"/>
              <a:ea typeface="+mn-ea"/>
              <a:cs typeface="+mn-cs"/>
            </a:rPr>
            <a:t>Bărbați: Considerați a fi mai competenți în domenii tehnice, științifice și de inginerie.</a:t>
          </a:r>
          <a:endParaRPr lang="en-US" sz="2000" dirty="0">
            <a:solidFill>
              <a:sysClr val="windowText" lastClr="000000">
                <a:hueOff val="0"/>
                <a:satOff val="0"/>
                <a:lumOff val="0"/>
                <a:alphaOff val="0"/>
              </a:sysClr>
            </a:solidFill>
            <a:latin typeface="Calibri" panose="020F0502020204030204"/>
            <a:ea typeface="+mn-ea"/>
            <a:cs typeface="+mn-cs"/>
          </a:endParaRPr>
        </a:p>
      </dgm:t>
    </dgm:pt>
    <dgm:pt modelId="{D6E7D0F1-BC79-47FA-BC9C-E2A6EDBD0765}" type="parTrans" cxnId="{3E4DBF5F-337D-4D3D-A40B-441D128F31F4}">
      <dgm:prSet/>
      <dgm:spPr/>
      <dgm:t>
        <a:bodyPr/>
        <a:lstStyle/>
        <a:p>
          <a:endParaRPr lang="en-US" sz="2000"/>
        </a:p>
      </dgm:t>
    </dgm:pt>
    <dgm:pt modelId="{BEC9B5DB-2248-4900-9117-CA2ACED8B7DC}" type="sibTrans" cxnId="{3E4DBF5F-337D-4D3D-A40B-441D128F31F4}">
      <dgm:prSet/>
      <dgm:spPr/>
      <dgm:t>
        <a:bodyPr/>
        <a:lstStyle/>
        <a:p>
          <a:endParaRPr lang="en-US" sz="2000"/>
        </a:p>
      </dgm:t>
    </dgm:pt>
    <dgm:pt modelId="{BA422E78-9C54-4B53-9C8D-EC577D692B34}">
      <dgm:prSet custT="1"/>
      <dgm:spPr>
        <a:xfrm>
          <a:off x="2390139" y="2558256"/>
          <a:ext cx="3585210" cy="1162843"/>
        </a:xfr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gm:spPr>
      <dgm:t>
        <a:bodyPr/>
        <a:lstStyle/>
        <a:p>
          <a:pPr>
            <a:buChar char="•"/>
          </a:pPr>
          <a:r>
            <a:rPr lang="ro-RO" sz="2000">
              <a:solidFill>
                <a:sysClr val="windowText" lastClr="000000">
                  <a:hueOff val="0"/>
                  <a:satOff val="0"/>
                  <a:lumOff val="0"/>
                  <a:alphaOff val="0"/>
                </a:sysClr>
              </a:solidFill>
              <a:latin typeface="Calibri" panose="020F0502020204030204"/>
              <a:ea typeface="+mn-ea"/>
              <a:cs typeface="+mn-cs"/>
            </a:rPr>
            <a:t>Femei: Percepute ca fiind mai potrivite pentru domenii umanitare, de îngrijire și educație.</a:t>
          </a:r>
          <a:endParaRPr lang="en-US" sz="2000">
            <a:solidFill>
              <a:sysClr val="windowText" lastClr="000000">
                <a:hueOff val="0"/>
                <a:satOff val="0"/>
                <a:lumOff val="0"/>
                <a:alphaOff val="0"/>
              </a:sysClr>
            </a:solidFill>
            <a:latin typeface="Calibri" panose="020F0502020204030204"/>
            <a:ea typeface="+mn-ea"/>
            <a:cs typeface="+mn-cs"/>
          </a:endParaRPr>
        </a:p>
      </dgm:t>
    </dgm:pt>
    <dgm:pt modelId="{7E0E78F6-E9A8-4DC1-ADAE-DE4B68051F69}" type="parTrans" cxnId="{C516BEC0-40C4-4444-9D34-1DFC11F1B2D9}">
      <dgm:prSet/>
      <dgm:spPr/>
      <dgm:t>
        <a:bodyPr/>
        <a:lstStyle/>
        <a:p>
          <a:endParaRPr lang="en-US" sz="2000"/>
        </a:p>
      </dgm:t>
    </dgm:pt>
    <dgm:pt modelId="{63C4C79F-BCF7-46C1-83E0-E412183CA89B}" type="sibTrans" cxnId="{C516BEC0-40C4-4444-9D34-1DFC11F1B2D9}">
      <dgm:prSet/>
      <dgm:spPr/>
      <dgm:t>
        <a:bodyPr/>
        <a:lstStyle/>
        <a:p>
          <a:endParaRPr lang="en-US" sz="2000"/>
        </a:p>
      </dgm:t>
    </dgm:pt>
    <dgm:pt modelId="{00D4FE92-E6B0-4E5B-9663-8561C0356219}" type="pres">
      <dgm:prSet presAssocID="{B2612FEE-92ED-43B3-B070-C8773C520613}" presName="Name0" presStyleCnt="0">
        <dgm:presLayoutVars>
          <dgm:dir/>
          <dgm:animLvl val="lvl"/>
          <dgm:resizeHandles val="exact"/>
        </dgm:presLayoutVars>
      </dgm:prSet>
      <dgm:spPr/>
    </dgm:pt>
    <dgm:pt modelId="{BE649BE9-928A-4C8C-AC69-22E8779A3B1C}" type="pres">
      <dgm:prSet presAssocID="{69539B0C-6BAC-4BE3-ACEE-6799DC23D7E7}" presName="linNode" presStyleCnt="0"/>
      <dgm:spPr/>
    </dgm:pt>
    <dgm:pt modelId="{2C99C1CE-A577-450C-8C10-93E9C809B26C}" type="pres">
      <dgm:prSet presAssocID="{69539B0C-6BAC-4BE3-ACEE-6799DC23D7E7}" presName="parentText" presStyleLbl="node1" presStyleIdx="0" presStyleCnt="3">
        <dgm:presLayoutVars>
          <dgm:chMax val="1"/>
          <dgm:bulletEnabled val="1"/>
        </dgm:presLayoutVars>
      </dgm:prSet>
      <dgm:spPr/>
    </dgm:pt>
    <dgm:pt modelId="{B6483EA2-7A43-4149-BB0F-5C64342A8FB3}" type="pres">
      <dgm:prSet presAssocID="{69539B0C-6BAC-4BE3-ACEE-6799DC23D7E7}" presName="descendantText" presStyleLbl="alignAccFollowNode1" presStyleIdx="0" presStyleCnt="3">
        <dgm:presLayoutVars>
          <dgm:bulletEnabled val="1"/>
        </dgm:presLayoutVars>
      </dgm:prSet>
      <dgm:spPr/>
    </dgm:pt>
    <dgm:pt modelId="{C840A18B-7DF8-4FF1-992F-FF006BBFCED4}" type="pres">
      <dgm:prSet presAssocID="{767BF880-87B6-43DF-8F76-3698F58A5D55}" presName="sp" presStyleCnt="0"/>
      <dgm:spPr/>
    </dgm:pt>
    <dgm:pt modelId="{CC08DE37-FD9F-4B02-A29E-FAB45EE53487}" type="pres">
      <dgm:prSet presAssocID="{1475E812-57BF-4977-BB82-48B412226327}" presName="linNode" presStyleCnt="0"/>
      <dgm:spPr/>
    </dgm:pt>
    <dgm:pt modelId="{B3C665F2-2C89-43AF-8AD5-B3F6E2177A14}" type="pres">
      <dgm:prSet presAssocID="{1475E812-57BF-4977-BB82-48B412226327}" presName="parentText" presStyleLbl="node1" presStyleIdx="1" presStyleCnt="3">
        <dgm:presLayoutVars>
          <dgm:chMax val="1"/>
          <dgm:bulletEnabled val="1"/>
        </dgm:presLayoutVars>
      </dgm:prSet>
      <dgm:spPr/>
    </dgm:pt>
    <dgm:pt modelId="{EAC164AC-939F-47B7-91B3-2AC1A2B98307}" type="pres">
      <dgm:prSet presAssocID="{1475E812-57BF-4977-BB82-48B412226327}" presName="descendantText" presStyleLbl="alignAccFollowNode1" presStyleIdx="1" presStyleCnt="3">
        <dgm:presLayoutVars>
          <dgm:bulletEnabled val="1"/>
        </dgm:presLayoutVars>
      </dgm:prSet>
      <dgm:spPr/>
    </dgm:pt>
    <dgm:pt modelId="{FE1A8E41-66E9-4EB8-AE67-13891E725F7E}" type="pres">
      <dgm:prSet presAssocID="{507AF4C4-4A14-4C61-B285-B70E56701A2D}" presName="sp" presStyleCnt="0"/>
      <dgm:spPr/>
    </dgm:pt>
    <dgm:pt modelId="{160627C8-60A4-4D2E-A857-75E6F547B93F}" type="pres">
      <dgm:prSet presAssocID="{DFF99BE5-21D0-43F1-B2D4-ECE24C3B481E}" presName="linNode" presStyleCnt="0"/>
      <dgm:spPr/>
    </dgm:pt>
    <dgm:pt modelId="{B1D00E2B-1E50-42C2-8377-C73E4A37D341}" type="pres">
      <dgm:prSet presAssocID="{DFF99BE5-21D0-43F1-B2D4-ECE24C3B481E}" presName="parentText" presStyleLbl="node1" presStyleIdx="2" presStyleCnt="3">
        <dgm:presLayoutVars>
          <dgm:chMax val="1"/>
          <dgm:bulletEnabled val="1"/>
        </dgm:presLayoutVars>
      </dgm:prSet>
      <dgm:spPr/>
    </dgm:pt>
    <dgm:pt modelId="{592F4BB7-5062-4D75-9DB1-FD4C2989EACB}" type="pres">
      <dgm:prSet presAssocID="{DFF99BE5-21D0-43F1-B2D4-ECE24C3B481E}" presName="descendantText" presStyleLbl="alignAccFollowNode1" presStyleIdx="2" presStyleCnt="3">
        <dgm:presLayoutVars>
          <dgm:bulletEnabled val="1"/>
        </dgm:presLayoutVars>
      </dgm:prSet>
      <dgm:spPr/>
    </dgm:pt>
  </dgm:ptLst>
  <dgm:cxnLst>
    <dgm:cxn modelId="{8CB41C0E-35CF-429C-934B-61D9F475D760}" type="presOf" srcId="{DFF99BE5-21D0-43F1-B2D4-ECE24C3B481E}" destId="{B1D00E2B-1E50-42C2-8377-C73E4A37D341}" srcOrd="0" destOrd="0" presId="urn:microsoft.com/office/officeart/2005/8/layout/vList5"/>
    <dgm:cxn modelId="{F01CA31C-598C-48EE-9F81-A1F4596C3F1A}" srcId="{B2612FEE-92ED-43B3-B070-C8773C520613}" destId="{1475E812-57BF-4977-BB82-48B412226327}" srcOrd="1" destOrd="0" parTransId="{487814AD-B03C-4DB1-B157-DB7767508125}" sibTransId="{507AF4C4-4A14-4C61-B285-B70E56701A2D}"/>
    <dgm:cxn modelId="{3F6FFF1F-264A-4AE0-A713-CC965674A8E8}" srcId="{69539B0C-6BAC-4BE3-ACEE-6799DC23D7E7}" destId="{408FD0CB-2293-4508-94A2-3C18F5A04D89}" srcOrd="1" destOrd="0" parTransId="{FF41DC72-6AA1-4C71-9AF9-DC658274801F}" sibTransId="{CBF1F8BE-F5D2-4109-AAD9-7CE22E0EA161}"/>
    <dgm:cxn modelId="{98E1542E-039D-400B-8F20-D083852FB180}" srcId="{B2612FEE-92ED-43B3-B070-C8773C520613}" destId="{DFF99BE5-21D0-43F1-B2D4-ECE24C3B481E}" srcOrd="2" destOrd="0" parTransId="{8C1D8D41-C9F1-4AB5-AC61-DDD02B3C3458}" sibTransId="{8D32CD78-4BE4-4FC3-9398-F795B23BB64F}"/>
    <dgm:cxn modelId="{91C60534-4D7E-41E2-99F9-1604136499D2}" type="presOf" srcId="{BA422E78-9C54-4B53-9C8D-EC577D692B34}" destId="{592F4BB7-5062-4D75-9DB1-FD4C2989EACB}" srcOrd="0" destOrd="1" presId="urn:microsoft.com/office/officeart/2005/8/layout/vList5"/>
    <dgm:cxn modelId="{3E3D6D39-0173-4F26-9F47-28F12DEF00B9}" type="presOf" srcId="{69539B0C-6BAC-4BE3-ACEE-6799DC23D7E7}" destId="{2C99C1CE-A577-450C-8C10-93E9C809B26C}" srcOrd="0" destOrd="0" presId="urn:microsoft.com/office/officeart/2005/8/layout/vList5"/>
    <dgm:cxn modelId="{3E4DBF5F-337D-4D3D-A40B-441D128F31F4}" srcId="{DFF99BE5-21D0-43F1-B2D4-ECE24C3B481E}" destId="{AA619FC4-4A34-44D0-B4E8-5E282C7A3210}" srcOrd="0" destOrd="0" parTransId="{D6E7D0F1-BC79-47FA-BC9C-E2A6EDBD0765}" sibTransId="{BEC9B5DB-2248-4900-9117-CA2ACED8B7DC}"/>
    <dgm:cxn modelId="{A9C01541-7917-4D94-8AF2-E8878C032581}" type="presOf" srcId="{6B3B0F10-3E47-48DA-B29D-CF5C0E5D617B}" destId="{B6483EA2-7A43-4149-BB0F-5C64342A8FB3}" srcOrd="0" destOrd="0" presId="urn:microsoft.com/office/officeart/2005/8/layout/vList5"/>
    <dgm:cxn modelId="{6A7FBC61-24A4-4200-B5C2-2E2BEE2AFDC2}" srcId="{B2612FEE-92ED-43B3-B070-C8773C520613}" destId="{69539B0C-6BAC-4BE3-ACEE-6799DC23D7E7}" srcOrd="0" destOrd="0" parTransId="{3D15E0A8-F2BA-4575-82D2-3009A56C707C}" sibTransId="{767BF880-87B6-43DF-8F76-3698F58A5D55}"/>
    <dgm:cxn modelId="{9B4B5C48-1106-47C1-AEAC-6B502F6AF455}" type="presOf" srcId="{AA619FC4-4A34-44D0-B4E8-5E282C7A3210}" destId="{592F4BB7-5062-4D75-9DB1-FD4C2989EACB}" srcOrd="0" destOrd="0" presId="urn:microsoft.com/office/officeart/2005/8/layout/vList5"/>
    <dgm:cxn modelId="{66DC126D-3DC1-4490-ABB7-642B19AC00D0}" srcId="{69539B0C-6BAC-4BE3-ACEE-6799DC23D7E7}" destId="{6B3B0F10-3E47-48DA-B29D-CF5C0E5D617B}" srcOrd="0" destOrd="0" parTransId="{FE8ABC25-A1C8-4D5C-8DDF-128986F8099E}" sibTransId="{F5896686-F066-4CA7-8087-82F6FF437A28}"/>
    <dgm:cxn modelId="{0B2B7050-34E3-45CC-9BD6-59E4C92C9471}" srcId="{1475E812-57BF-4977-BB82-48B412226327}" destId="{C6D2BFEA-000D-4074-8338-DBBD6F099D46}" srcOrd="1" destOrd="0" parTransId="{A43D7278-4262-4D61-AA5A-C23589FD9E17}" sibTransId="{7DE04708-8FA0-48B6-AEC4-E434F3A92F37}"/>
    <dgm:cxn modelId="{F466CB7A-8BFA-4C1B-A6D7-2046D5FE1D8F}" srcId="{1475E812-57BF-4977-BB82-48B412226327}" destId="{E2E6A3A5-F67F-45C3-95BF-F71AC9DE0D08}" srcOrd="0" destOrd="0" parTransId="{522DE4FA-B307-43F2-849A-E18C20F20D76}" sibTransId="{7FFFA559-9456-4A34-9A67-F5A517D20C8E}"/>
    <dgm:cxn modelId="{97B7917C-721B-472A-AA96-3AFAF80843B2}" type="presOf" srcId="{C6D2BFEA-000D-4074-8338-DBBD6F099D46}" destId="{EAC164AC-939F-47B7-91B3-2AC1A2B98307}" srcOrd="0" destOrd="1" presId="urn:microsoft.com/office/officeart/2005/8/layout/vList5"/>
    <dgm:cxn modelId="{50CF688C-9D46-40FD-994C-2D8137483371}" type="presOf" srcId="{B2612FEE-92ED-43B3-B070-C8773C520613}" destId="{00D4FE92-E6B0-4E5B-9663-8561C0356219}" srcOrd="0" destOrd="0" presId="urn:microsoft.com/office/officeart/2005/8/layout/vList5"/>
    <dgm:cxn modelId="{2D4F10A3-AD4A-4D36-BDE5-13F941C084A6}" type="presOf" srcId="{408FD0CB-2293-4508-94A2-3C18F5A04D89}" destId="{B6483EA2-7A43-4149-BB0F-5C64342A8FB3}" srcOrd="0" destOrd="1" presId="urn:microsoft.com/office/officeart/2005/8/layout/vList5"/>
    <dgm:cxn modelId="{B19AB9AC-2E49-4747-971B-C71D42F184CE}" type="presOf" srcId="{1475E812-57BF-4977-BB82-48B412226327}" destId="{B3C665F2-2C89-43AF-8AD5-B3F6E2177A14}" srcOrd="0" destOrd="0" presId="urn:microsoft.com/office/officeart/2005/8/layout/vList5"/>
    <dgm:cxn modelId="{C516BEC0-40C4-4444-9D34-1DFC11F1B2D9}" srcId="{DFF99BE5-21D0-43F1-B2D4-ECE24C3B481E}" destId="{BA422E78-9C54-4B53-9C8D-EC577D692B34}" srcOrd="1" destOrd="0" parTransId="{7E0E78F6-E9A8-4DC1-ADAE-DE4B68051F69}" sibTransId="{63C4C79F-BCF7-46C1-83E0-E412183CA89B}"/>
    <dgm:cxn modelId="{FEEB96C7-DC9B-4381-8EEB-4CADDE3AD741}" type="presOf" srcId="{E2E6A3A5-F67F-45C3-95BF-F71AC9DE0D08}" destId="{EAC164AC-939F-47B7-91B3-2AC1A2B98307}" srcOrd="0" destOrd="0" presId="urn:microsoft.com/office/officeart/2005/8/layout/vList5"/>
    <dgm:cxn modelId="{F64D3A84-1AF8-462C-94B4-08D1036C2221}" type="presParOf" srcId="{00D4FE92-E6B0-4E5B-9663-8561C0356219}" destId="{BE649BE9-928A-4C8C-AC69-22E8779A3B1C}" srcOrd="0" destOrd="0" presId="urn:microsoft.com/office/officeart/2005/8/layout/vList5"/>
    <dgm:cxn modelId="{A5B92909-C31B-4AEB-A281-C73A9B1B867E}" type="presParOf" srcId="{BE649BE9-928A-4C8C-AC69-22E8779A3B1C}" destId="{2C99C1CE-A577-450C-8C10-93E9C809B26C}" srcOrd="0" destOrd="0" presId="urn:microsoft.com/office/officeart/2005/8/layout/vList5"/>
    <dgm:cxn modelId="{DE005CE5-7375-4066-B169-54B0C4B415D9}" type="presParOf" srcId="{BE649BE9-928A-4C8C-AC69-22E8779A3B1C}" destId="{B6483EA2-7A43-4149-BB0F-5C64342A8FB3}" srcOrd="1" destOrd="0" presId="urn:microsoft.com/office/officeart/2005/8/layout/vList5"/>
    <dgm:cxn modelId="{269AC101-AD1A-41BE-8DA6-151C5FDD4F9C}" type="presParOf" srcId="{00D4FE92-E6B0-4E5B-9663-8561C0356219}" destId="{C840A18B-7DF8-4FF1-992F-FF006BBFCED4}" srcOrd="1" destOrd="0" presId="urn:microsoft.com/office/officeart/2005/8/layout/vList5"/>
    <dgm:cxn modelId="{D9FE8E93-CAAA-45DE-8CC8-C0E5763C0736}" type="presParOf" srcId="{00D4FE92-E6B0-4E5B-9663-8561C0356219}" destId="{CC08DE37-FD9F-4B02-A29E-FAB45EE53487}" srcOrd="2" destOrd="0" presId="urn:microsoft.com/office/officeart/2005/8/layout/vList5"/>
    <dgm:cxn modelId="{FD13F8BC-80D3-484D-91C3-99D6F69EE693}" type="presParOf" srcId="{CC08DE37-FD9F-4B02-A29E-FAB45EE53487}" destId="{B3C665F2-2C89-43AF-8AD5-B3F6E2177A14}" srcOrd="0" destOrd="0" presId="urn:microsoft.com/office/officeart/2005/8/layout/vList5"/>
    <dgm:cxn modelId="{43FDBAD9-B80F-4D4F-BFBA-06B36EEEC7E1}" type="presParOf" srcId="{CC08DE37-FD9F-4B02-A29E-FAB45EE53487}" destId="{EAC164AC-939F-47B7-91B3-2AC1A2B98307}" srcOrd="1" destOrd="0" presId="urn:microsoft.com/office/officeart/2005/8/layout/vList5"/>
    <dgm:cxn modelId="{7F682086-842C-4BF9-90C3-D06030C9D0BE}" type="presParOf" srcId="{00D4FE92-E6B0-4E5B-9663-8561C0356219}" destId="{FE1A8E41-66E9-4EB8-AE67-13891E725F7E}" srcOrd="3" destOrd="0" presId="urn:microsoft.com/office/officeart/2005/8/layout/vList5"/>
    <dgm:cxn modelId="{4B8DD00B-3D9A-420C-A163-EB09FB7FBC03}" type="presParOf" srcId="{00D4FE92-E6B0-4E5B-9663-8561C0356219}" destId="{160627C8-60A4-4D2E-A857-75E6F547B93F}" srcOrd="4" destOrd="0" presId="urn:microsoft.com/office/officeart/2005/8/layout/vList5"/>
    <dgm:cxn modelId="{1798A95E-D181-425C-81A1-7AA1860F9D33}" type="presParOf" srcId="{160627C8-60A4-4D2E-A857-75E6F547B93F}" destId="{B1D00E2B-1E50-42C2-8377-C73E4A37D341}" srcOrd="0" destOrd="0" presId="urn:microsoft.com/office/officeart/2005/8/layout/vList5"/>
    <dgm:cxn modelId="{37719671-1A9F-4401-9112-7A34DA0B4E51}" type="presParOf" srcId="{160627C8-60A4-4D2E-A857-75E6F547B93F}" destId="{592F4BB7-5062-4D75-9DB1-FD4C2989EAC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8DDF3-11E4-489F-B1AC-1CFB03C21FF8}">
      <dsp:nvSpPr>
        <dsp:cNvPr id="0" name=""/>
        <dsp:cNvSpPr/>
      </dsp:nvSpPr>
      <dsp:spPr>
        <a:xfrm>
          <a:off x="1421700" y="1763"/>
          <a:ext cx="4165492" cy="249929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err="1">
              <a:solidFill>
                <a:schemeClr val="tx1">
                  <a:lumMod val="95000"/>
                  <a:lumOff val="5000"/>
                </a:schemeClr>
              </a:solidFill>
            </a:rPr>
            <a:t>Hărțuirea</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sexuală</a:t>
          </a:r>
          <a:r>
            <a:rPr lang="en-US" sz="2600" kern="1200" dirty="0">
              <a:solidFill>
                <a:schemeClr val="tx1">
                  <a:lumMod val="95000"/>
                  <a:lumOff val="5000"/>
                </a:schemeClr>
              </a:solidFill>
            </a:rPr>
            <a:t> - </a:t>
          </a:r>
          <a:r>
            <a:rPr lang="en-US" sz="2600" kern="1200" dirty="0" err="1">
              <a:solidFill>
                <a:schemeClr val="tx1">
                  <a:lumMod val="95000"/>
                  <a:lumOff val="5000"/>
                </a:schemeClr>
              </a:solidFill>
            </a:rPr>
            <a:t>comentarii</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indecente</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avansuri</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sexuale</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nedorite</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comportamente</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sau</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atingeri</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inadecvate</a:t>
          </a:r>
          <a:r>
            <a:rPr lang="en-US" sz="2600" kern="1200" dirty="0">
              <a:solidFill>
                <a:schemeClr val="tx1">
                  <a:lumMod val="95000"/>
                  <a:lumOff val="5000"/>
                </a:schemeClr>
              </a:solidFill>
            </a:rPr>
            <a:t>.</a:t>
          </a:r>
        </a:p>
      </dsp:txBody>
      <dsp:txXfrm>
        <a:off x="1421700" y="1763"/>
        <a:ext cx="4165492" cy="2499295"/>
      </dsp:txXfrm>
    </dsp:sp>
    <dsp:sp modelId="{8D45D967-2E72-486D-9974-7CB287CE5BDC}">
      <dsp:nvSpPr>
        <dsp:cNvPr id="0" name=""/>
        <dsp:cNvSpPr/>
      </dsp:nvSpPr>
      <dsp:spPr>
        <a:xfrm>
          <a:off x="6003742" y="1763"/>
          <a:ext cx="4165492" cy="2499295"/>
        </a:xfrm>
        <a:prstGeom prst="rect">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err="1">
              <a:solidFill>
                <a:schemeClr val="tx1">
                  <a:lumMod val="95000"/>
                  <a:lumOff val="5000"/>
                </a:schemeClr>
              </a:solidFill>
            </a:rPr>
            <a:t>Violența</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în</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familie</a:t>
          </a:r>
          <a:r>
            <a:rPr lang="en-US" sz="2600" kern="1200" dirty="0">
              <a:solidFill>
                <a:schemeClr val="tx1">
                  <a:lumMod val="95000"/>
                  <a:lumOff val="5000"/>
                </a:schemeClr>
              </a:solidFill>
            </a:rPr>
            <a:t> - </a:t>
          </a:r>
          <a:r>
            <a:rPr lang="en-US" sz="2600" kern="1200" dirty="0" err="1">
              <a:solidFill>
                <a:schemeClr val="tx1">
                  <a:lumMod val="95000"/>
                  <a:lumOff val="5000"/>
                </a:schemeClr>
              </a:solidFill>
            </a:rPr>
            <a:t>abuz</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fizic</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emoțional</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psihologic</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sau</a:t>
          </a:r>
          <a:r>
            <a:rPr lang="en-US" sz="2600" kern="1200" dirty="0">
              <a:solidFill>
                <a:schemeClr val="tx1">
                  <a:lumMod val="95000"/>
                  <a:lumOff val="5000"/>
                </a:schemeClr>
              </a:solidFill>
            </a:rPr>
            <a:t> economic </a:t>
          </a:r>
          <a:r>
            <a:rPr lang="en-US" sz="2600" kern="1200" dirty="0" err="1">
              <a:solidFill>
                <a:schemeClr val="tx1">
                  <a:lumMod val="95000"/>
                  <a:lumOff val="5000"/>
                </a:schemeClr>
              </a:solidFill>
            </a:rPr>
            <a:t>în</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cadrul</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relațiilor</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personale</a:t>
          </a:r>
          <a:r>
            <a:rPr lang="en-US" sz="2600" kern="1200" dirty="0">
              <a:solidFill>
                <a:schemeClr val="tx1">
                  <a:lumMod val="95000"/>
                  <a:lumOff val="5000"/>
                </a:schemeClr>
              </a:solidFill>
            </a:rPr>
            <a:t>, care </a:t>
          </a:r>
          <a:r>
            <a:rPr lang="en-US" sz="2600" kern="1200" dirty="0" err="1">
              <a:solidFill>
                <a:schemeClr val="tx1">
                  <a:lumMod val="95000"/>
                  <a:lumOff val="5000"/>
                </a:schemeClr>
              </a:solidFill>
            </a:rPr>
            <a:t>poate</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influența</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viața</a:t>
          </a:r>
          <a:r>
            <a:rPr lang="en-US" sz="2600" kern="1200" dirty="0">
              <a:solidFill>
                <a:schemeClr val="tx1">
                  <a:lumMod val="95000"/>
                  <a:lumOff val="5000"/>
                </a:schemeClr>
              </a:solidFill>
            </a:rPr>
            <a:t> </a:t>
          </a:r>
          <a:r>
            <a:rPr lang="en-US" sz="2600" kern="1200" dirty="0" err="1">
              <a:solidFill>
                <a:schemeClr val="tx1">
                  <a:lumMod val="95000"/>
                  <a:lumOff val="5000"/>
                </a:schemeClr>
              </a:solidFill>
            </a:rPr>
            <a:t>profesională</a:t>
          </a:r>
          <a:r>
            <a:rPr lang="en-US" sz="2600" kern="1200" dirty="0">
              <a:solidFill>
                <a:schemeClr val="tx1">
                  <a:lumMod val="95000"/>
                  <a:lumOff val="5000"/>
                </a:schemeClr>
              </a:solidFill>
            </a:rPr>
            <a:t>.</a:t>
          </a:r>
        </a:p>
      </dsp:txBody>
      <dsp:txXfrm>
        <a:off x="6003742" y="1763"/>
        <a:ext cx="4165492" cy="2499295"/>
      </dsp:txXfrm>
    </dsp:sp>
    <dsp:sp modelId="{B7AC7CC0-5835-474D-9113-018C009EDD7B}">
      <dsp:nvSpPr>
        <dsp:cNvPr id="0" name=""/>
        <dsp:cNvSpPr/>
      </dsp:nvSpPr>
      <dsp:spPr>
        <a:xfrm>
          <a:off x="3712721" y="2917608"/>
          <a:ext cx="4165492" cy="2499295"/>
        </a:xfrm>
        <a:prstGeom prst="rect">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solidFill>
                <a:schemeClr val="tx1">
                  <a:lumMod val="95000"/>
                  <a:lumOff val="5000"/>
                </a:schemeClr>
              </a:solidFill>
            </a:rPr>
            <a:t>Discriminarea de gen - practici discriminatorii care dezavantajează persoanele pe baza sexului sau genului lor.</a:t>
          </a:r>
        </a:p>
      </dsp:txBody>
      <dsp:txXfrm>
        <a:off x="3712721" y="2917608"/>
        <a:ext cx="4165492" cy="24992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83EA2-7A43-4149-BB0F-5C64342A8FB3}">
      <dsp:nvSpPr>
        <dsp:cNvPr id="0" name=""/>
        <dsp:cNvSpPr/>
      </dsp:nvSpPr>
      <dsp:spPr>
        <a:xfrm rot="5400000">
          <a:off x="7347914" y="-2918546"/>
          <a:ext cx="1377159" cy="7563759"/>
        </a:xfrm>
        <a:prstGeom prst="round2SameRect">
          <a:avLst/>
        </a:prstGeo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ro-RO" sz="2000" kern="1200" dirty="0">
              <a:solidFill>
                <a:sysClr val="windowText" lastClr="000000">
                  <a:hueOff val="0"/>
                  <a:satOff val="0"/>
                  <a:lumOff val="0"/>
                  <a:alphaOff val="0"/>
                </a:sysClr>
              </a:solidFill>
              <a:latin typeface="Calibri" panose="020F0502020204030204"/>
              <a:ea typeface="+mn-ea"/>
              <a:cs typeface="+mn-cs"/>
            </a:rPr>
            <a:t>Bărbați: Văzuți ca fiind raționali, independenți, puternici, agresivi și dominanți.</a:t>
          </a:r>
          <a:endParaRPr lang="en-US" sz="2000" kern="1200" dirty="0">
            <a:solidFill>
              <a:sysClr val="windowText" lastClr="000000">
                <a:hueOff val="0"/>
                <a:satOff val="0"/>
                <a:lumOff val="0"/>
                <a:alphaOff val="0"/>
              </a:sysClr>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r>
            <a:rPr lang="ro-RO" sz="2000" kern="1200">
              <a:solidFill>
                <a:sysClr val="windowText" lastClr="000000">
                  <a:hueOff val="0"/>
                  <a:satOff val="0"/>
                  <a:lumOff val="0"/>
                  <a:alphaOff val="0"/>
                </a:sysClr>
              </a:solidFill>
              <a:latin typeface="Calibri" panose="020F0502020204030204"/>
              <a:ea typeface="+mn-ea"/>
              <a:cs typeface="+mn-cs"/>
            </a:rPr>
            <a:t>Femei: Percepute ca fiind emoționale, dependente, pasive, grijulii și supuse.</a:t>
          </a:r>
          <a:endParaRPr lang="en-US" sz="2000" kern="1200">
            <a:solidFill>
              <a:sysClr val="windowText" lastClr="000000">
                <a:hueOff val="0"/>
                <a:satOff val="0"/>
                <a:lumOff val="0"/>
                <a:alphaOff val="0"/>
              </a:sysClr>
            </a:solidFill>
            <a:latin typeface="Calibri" panose="020F0502020204030204"/>
            <a:ea typeface="+mn-ea"/>
            <a:cs typeface="+mn-cs"/>
          </a:endParaRPr>
        </a:p>
      </dsp:txBody>
      <dsp:txXfrm rot="-5400000">
        <a:off x="4254615" y="241980"/>
        <a:ext cx="7496532" cy="1242705"/>
      </dsp:txXfrm>
    </dsp:sp>
    <dsp:sp modelId="{2C99C1CE-A577-450C-8C10-93E9C809B26C}">
      <dsp:nvSpPr>
        <dsp:cNvPr id="0" name=""/>
        <dsp:cNvSpPr/>
      </dsp:nvSpPr>
      <dsp:spPr>
        <a:xfrm>
          <a:off x="0" y="2608"/>
          <a:ext cx="4254614" cy="1721449"/>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ro-RO" sz="2000" b="1" kern="1200">
              <a:solidFill>
                <a:sysClr val="window" lastClr="FFFFFF"/>
              </a:solidFill>
              <a:latin typeface="Calibri" panose="020F0502020204030204"/>
              <a:ea typeface="+mn-ea"/>
              <a:cs typeface="+mn-cs"/>
            </a:rPr>
            <a:t>Caracteristici personale</a:t>
          </a:r>
          <a:endParaRPr lang="en-US" sz="2000" b="1" kern="1200">
            <a:solidFill>
              <a:sysClr val="window" lastClr="FFFFFF"/>
            </a:solidFill>
            <a:latin typeface="Calibri" panose="020F0502020204030204"/>
            <a:ea typeface="+mn-ea"/>
            <a:cs typeface="+mn-cs"/>
          </a:endParaRPr>
        </a:p>
      </dsp:txBody>
      <dsp:txXfrm>
        <a:off x="84034" y="86642"/>
        <a:ext cx="4086546" cy="1553381"/>
      </dsp:txXfrm>
    </dsp:sp>
    <dsp:sp modelId="{EAC164AC-939F-47B7-91B3-2AC1A2B98307}">
      <dsp:nvSpPr>
        <dsp:cNvPr id="0" name=""/>
        <dsp:cNvSpPr/>
      </dsp:nvSpPr>
      <dsp:spPr>
        <a:xfrm rot="5400000">
          <a:off x="7347914" y="-1111025"/>
          <a:ext cx="1377159" cy="7563759"/>
        </a:xfrm>
        <a:prstGeom prst="round2SameRect">
          <a:avLst/>
        </a:prstGeo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ro-RO" sz="2000" kern="1200" dirty="0">
              <a:solidFill>
                <a:sysClr val="windowText" lastClr="000000">
                  <a:hueOff val="0"/>
                  <a:satOff val="0"/>
                  <a:lumOff val="0"/>
                  <a:alphaOff val="0"/>
                </a:sysClr>
              </a:solidFill>
              <a:latin typeface="Calibri" panose="020F0502020204030204"/>
              <a:ea typeface="+mn-ea"/>
              <a:cs typeface="+mn-cs"/>
            </a:rPr>
            <a:t>Bărbați: Asociați cu roluri de lideri, furnizori de resurse și protectori ai familiei.</a:t>
          </a:r>
          <a:endParaRPr lang="en-US" sz="2000" kern="1200" dirty="0">
            <a:solidFill>
              <a:sysClr val="windowText" lastClr="000000">
                <a:hueOff val="0"/>
                <a:satOff val="0"/>
                <a:lumOff val="0"/>
                <a:alphaOff val="0"/>
              </a:sysClr>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r>
            <a:rPr lang="ro-RO" sz="2000" kern="1200" dirty="0">
              <a:solidFill>
                <a:sysClr val="windowText" lastClr="000000">
                  <a:hueOff val="0"/>
                  <a:satOff val="0"/>
                  <a:lumOff val="0"/>
                  <a:alphaOff val="0"/>
                </a:sysClr>
              </a:solidFill>
              <a:latin typeface="Calibri" panose="020F0502020204030204"/>
              <a:ea typeface="+mn-ea"/>
              <a:cs typeface="+mn-cs"/>
            </a:rPr>
            <a:t>Femei: Asociate cu roluri de îngrijitoare, casnice și responsabile pentru educația copiilor și gestionarea gospodăriei.</a:t>
          </a:r>
          <a:endParaRPr lang="en-US" sz="2000" kern="1200" dirty="0">
            <a:solidFill>
              <a:sysClr val="windowText" lastClr="000000">
                <a:hueOff val="0"/>
                <a:satOff val="0"/>
                <a:lumOff val="0"/>
                <a:alphaOff val="0"/>
              </a:sysClr>
            </a:solidFill>
            <a:latin typeface="Calibri" panose="020F0502020204030204"/>
            <a:ea typeface="+mn-ea"/>
            <a:cs typeface="+mn-cs"/>
          </a:endParaRPr>
        </a:p>
      </dsp:txBody>
      <dsp:txXfrm rot="-5400000">
        <a:off x="4254615" y="2049501"/>
        <a:ext cx="7496532" cy="1242705"/>
      </dsp:txXfrm>
    </dsp:sp>
    <dsp:sp modelId="{B3C665F2-2C89-43AF-8AD5-B3F6E2177A14}">
      <dsp:nvSpPr>
        <dsp:cNvPr id="0" name=""/>
        <dsp:cNvSpPr/>
      </dsp:nvSpPr>
      <dsp:spPr>
        <a:xfrm>
          <a:off x="0" y="1810129"/>
          <a:ext cx="4254614" cy="1721449"/>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ro-RO" sz="2000" b="1" kern="1200">
              <a:solidFill>
                <a:sysClr val="window" lastClr="FFFFFF"/>
              </a:solidFill>
              <a:latin typeface="Calibri" panose="020F0502020204030204"/>
              <a:ea typeface="+mn-ea"/>
              <a:cs typeface="+mn-cs"/>
            </a:rPr>
            <a:t>Rolurile de gen</a:t>
          </a:r>
          <a:endParaRPr lang="en-US" sz="2000" b="1" kern="1200">
            <a:solidFill>
              <a:sysClr val="window" lastClr="FFFFFF"/>
            </a:solidFill>
            <a:latin typeface="Calibri" panose="020F0502020204030204"/>
            <a:ea typeface="+mn-ea"/>
            <a:cs typeface="+mn-cs"/>
          </a:endParaRPr>
        </a:p>
      </dsp:txBody>
      <dsp:txXfrm>
        <a:off x="84034" y="1894163"/>
        <a:ext cx="4086546" cy="1553381"/>
      </dsp:txXfrm>
    </dsp:sp>
    <dsp:sp modelId="{592F4BB7-5062-4D75-9DB1-FD4C2989EACB}">
      <dsp:nvSpPr>
        <dsp:cNvPr id="0" name=""/>
        <dsp:cNvSpPr/>
      </dsp:nvSpPr>
      <dsp:spPr>
        <a:xfrm rot="5400000">
          <a:off x="7347914" y="696496"/>
          <a:ext cx="1377159" cy="7563759"/>
        </a:xfrm>
        <a:prstGeom prst="round2SameRect">
          <a:avLst/>
        </a:prstGeo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ro-RO" sz="2000" kern="1200" dirty="0">
              <a:solidFill>
                <a:sysClr val="windowText" lastClr="000000">
                  <a:hueOff val="0"/>
                  <a:satOff val="0"/>
                  <a:lumOff val="0"/>
                  <a:alphaOff val="0"/>
                </a:sysClr>
              </a:solidFill>
              <a:latin typeface="Calibri" panose="020F0502020204030204"/>
              <a:ea typeface="+mn-ea"/>
              <a:cs typeface="+mn-cs"/>
            </a:rPr>
            <a:t>Bărbați: Considerați a fi mai competenți în domenii tehnice, științifice și de inginerie.</a:t>
          </a:r>
          <a:endParaRPr lang="en-US" sz="2000" kern="1200" dirty="0">
            <a:solidFill>
              <a:sysClr val="windowText" lastClr="000000">
                <a:hueOff val="0"/>
                <a:satOff val="0"/>
                <a:lumOff val="0"/>
                <a:alphaOff val="0"/>
              </a:sysClr>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r>
            <a:rPr lang="ro-RO" sz="2000" kern="1200">
              <a:solidFill>
                <a:sysClr val="windowText" lastClr="000000">
                  <a:hueOff val="0"/>
                  <a:satOff val="0"/>
                  <a:lumOff val="0"/>
                  <a:alphaOff val="0"/>
                </a:sysClr>
              </a:solidFill>
              <a:latin typeface="Calibri" panose="020F0502020204030204"/>
              <a:ea typeface="+mn-ea"/>
              <a:cs typeface="+mn-cs"/>
            </a:rPr>
            <a:t>Femei: Percepute ca fiind mai potrivite pentru domenii umanitare, de îngrijire și educație.</a:t>
          </a:r>
          <a:endParaRPr lang="en-US" sz="2000" kern="1200">
            <a:solidFill>
              <a:sysClr val="windowText" lastClr="000000">
                <a:hueOff val="0"/>
                <a:satOff val="0"/>
                <a:lumOff val="0"/>
                <a:alphaOff val="0"/>
              </a:sysClr>
            </a:solidFill>
            <a:latin typeface="Calibri" panose="020F0502020204030204"/>
            <a:ea typeface="+mn-ea"/>
            <a:cs typeface="+mn-cs"/>
          </a:endParaRPr>
        </a:p>
      </dsp:txBody>
      <dsp:txXfrm rot="-5400000">
        <a:off x="4254615" y="3857023"/>
        <a:ext cx="7496532" cy="1242705"/>
      </dsp:txXfrm>
    </dsp:sp>
    <dsp:sp modelId="{B1D00E2B-1E50-42C2-8377-C73E4A37D341}">
      <dsp:nvSpPr>
        <dsp:cNvPr id="0" name=""/>
        <dsp:cNvSpPr/>
      </dsp:nvSpPr>
      <dsp:spPr>
        <a:xfrm>
          <a:off x="0" y="3617651"/>
          <a:ext cx="4254614" cy="1721449"/>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ro-RO" sz="2000" b="1" kern="1200" dirty="0">
              <a:solidFill>
                <a:sysClr val="window" lastClr="FFFFFF"/>
              </a:solidFill>
              <a:latin typeface="Calibri" panose="020F0502020204030204"/>
              <a:ea typeface="+mn-ea"/>
              <a:cs typeface="+mn-cs"/>
            </a:rPr>
            <a:t>Abilități și competențe</a:t>
          </a:r>
          <a:endParaRPr lang="en-US" sz="2000" kern="1200" dirty="0">
            <a:solidFill>
              <a:sysClr val="window" lastClr="FFFFFF"/>
            </a:solidFill>
            <a:latin typeface="Calibri" panose="020F0502020204030204"/>
            <a:ea typeface="+mn-ea"/>
            <a:cs typeface="+mn-cs"/>
          </a:endParaRPr>
        </a:p>
      </dsp:txBody>
      <dsp:txXfrm>
        <a:off x="84034" y="3701685"/>
        <a:ext cx="4086546" cy="155338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 name="Shape 111"/>
          <p:cNvSpPr>
            <a:spLocks noGrp="1" noRot="1" noChangeAspect="1"/>
          </p:cNvSpPr>
          <p:nvPr>
            <p:ph type="sldImg"/>
          </p:nvPr>
        </p:nvSpPr>
        <p:spPr>
          <a:xfrm>
            <a:off x="1143000" y="685800"/>
            <a:ext cx="4572000" cy="3429000"/>
          </a:xfrm>
          <a:prstGeom prst="rect">
            <a:avLst/>
          </a:prstGeom>
        </p:spPr>
        <p:txBody>
          <a:bodyPr/>
          <a:lstStyle/>
          <a:p>
            <a:endParaRPr/>
          </a:p>
        </p:txBody>
      </p:sp>
      <p:sp>
        <p:nvSpPr>
          <p:cNvPr id="112" name="Shape 11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228600" algn="just">
              <a:lnSpc>
                <a:spcPct val="107000"/>
              </a:lnSpc>
              <a:spcBef>
                <a:spcPts val="0"/>
              </a:spcBef>
              <a:spcAft>
                <a:spcPts val="0"/>
              </a:spcAft>
              <a:tabLst>
                <a:tab pos="457200" algn="l"/>
              </a:tabLst>
            </a:pPr>
            <a:r>
              <a:rPr lang="ro-RO" sz="1200" dirty="0">
                <a:effectLst/>
                <a:latin typeface="Times New Roman" panose="02020603050405020304" pitchFamily="18" charset="0"/>
                <a:ea typeface="Calibri" panose="020F0502020204030204" pitchFamily="34" charset="0"/>
                <a:cs typeface="Arial" panose="020B0604020202020204" pitchFamily="34" charset="0"/>
              </a:rPr>
              <a:t>Violența bazată pe gen este adesea influențată de normele sociale și culturale care perpetuează inegalități de gen.</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1200" dirty="0">
                <a:effectLst/>
                <a:latin typeface="Times New Roman" panose="02020603050405020304" pitchFamily="18" charset="0"/>
                <a:ea typeface="Calibri" panose="020F0502020204030204" pitchFamily="34" charset="0"/>
                <a:cs typeface="Arial" panose="020B0604020202020204" pitchFamily="34" charset="0"/>
              </a:rPr>
              <a:t>Include forme specifice de violență, cum ar fi hărțuirea sexuală, violența domestică și violența economică împotriva femeilor.</a:t>
            </a:r>
            <a:endParaRPr lang="en-US" dirty="0"/>
          </a:p>
        </p:txBody>
      </p:sp>
    </p:spTree>
    <p:extLst>
      <p:ext uri="{BB962C8B-B14F-4D97-AF65-F5344CB8AC3E}">
        <p14:creationId xmlns:p14="http://schemas.microsoft.com/office/powerpoint/2010/main" val="3578708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err="1">
                <a:solidFill>
                  <a:schemeClr val="bg1"/>
                </a:solidFill>
              </a:rPr>
              <a:t>Violența</a:t>
            </a:r>
            <a:r>
              <a:rPr lang="en-US" sz="1200" dirty="0">
                <a:solidFill>
                  <a:schemeClr val="bg1"/>
                </a:solidFill>
              </a:rPr>
              <a:t> la </a:t>
            </a:r>
            <a:r>
              <a:rPr lang="en-US" sz="1200" dirty="0" err="1">
                <a:solidFill>
                  <a:schemeClr val="bg1"/>
                </a:solidFill>
              </a:rPr>
              <a:t>locul</a:t>
            </a:r>
            <a:r>
              <a:rPr lang="en-US" sz="1200" dirty="0">
                <a:solidFill>
                  <a:schemeClr val="bg1"/>
                </a:solidFill>
              </a:rPr>
              <a:t> de </a:t>
            </a:r>
            <a:r>
              <a:rPr lang="en-US" sz="1200" dirty="0" err="1">
                <a:solidFill>
                  <a:schemeClr val="bg1"/>
                </a:solidFill>
              </a:rPr>
              <a:t>muncă</a:t>
            </a:r>
            <a:r>
              <a:rPr lang="en-US" sz="1200" dirty="0">
                <a:solidFill>
                  <a:schemeClr val="bg1"/>
                </a:solidFill>
              </a:rPr>
              <a:t> </a:t>
            </a:r>
            <a:r>
              <a:rPr lang="en-US" sz="1200" dirty="0" err="1">
                <a:solidFill>
                  <a:schemeClr val="bg1"/>
                </a:solidFill>
              </a:rPr>
              <a:t>este</a:t>
            </a:r>
            <a:r>
              <a:rPr lang="en-US" sz="1200" dirty="0">
                <a:solidFill>
                  <a:schemeClr val="bg1"/>
                </a:solidFill>
              </a:rPr>
              <a:t> o </a:t>
            </a:r>
            <a:r>
              <a:rPr lang="en-US" sz="1200" dirty="0" err="1">
                <a:solidFill>
                  <a:schemeClr val="bg1"/>
                </a:solidFill>
              </a:rPr>
              <a:t>problemă</a:t>
            </a:r>
            <a:r>
              <a:rPr lang="en-US" sz="1200" dirty="0">
                <a:solidFill>
                  <a:schemeClr val="bg1"/>
                </a:solidFill>
              </a:rPr>
              <a:t> </a:t>
            </a:r>
            <a:r>
              <a:rPr lang="en-US" sz="1200" dirty="0" err="1">
                <a:solidFill>
                  <a:schemeClr val="bg1"/>
                </a:solidFill>
              </a:rPr>
              <a:t>globală</a:t>
            </a:r>
            <a:r>
              <a:rPr lang="en-US" sz="1200" dirty="0">
                <a:solidFill>
                  <a:schemeClr val="bg1"/>
                </a:solidFill>
              </a:rPr>
              <a:t> care </a:t>
            </a:r>
            <a:r>
              <a:rPr lang="en-US" sz="1200" dirty="0" err="1">
                <a:solidFill>
                  <a:schemeClr val="bg1"/>
                </a:solidFill>
              </a:rPr>
              <a:t>afectează</a:t>
            </a:r>
            <a:r>
              <a:rPr lang="en-US" sz="1200" dirty="0">
                <a:solidFill>
                  <a:schemeClr val="bg1"/>
                </a:solidFill>
              </a:rPr>
              <a:t> </a:t>
            </a:r>
            <a:r>
              <a:rPr lang="en-US" sz="1200" dirty="0" err="1">
                <a:solidFill>
                  <a:schemeClr val="bg1"/>
                </a:solidFill>
              </a:rPr>
              <a:t>toate</a:t>
            </a:r>
            <a:r>
              <a:rPr lang="en-US" sz="1200" dirty="0">
                <a:solidFill>
                  <a:schemeClr val="bg1"/>
                </a:solidFill>
              </a:rPr>
              <a:t> </a:t>
            </a:r>
            <a:r>
              <a:rPr lang="en-US" sz="1200" dirty="0" err="1">
                <a:solidFill>
                  <a:schemeClr val="bg1"/>
                </a:solidFill>
              </a:rPr>
              <a:t>sectoarele</a:t>
            </a:r>
            <a:r>
              <a:rPr lang="en-US" sz="1200" dirty="0">
                <a:solidFill>
                  <a:schemeClr val="bg1"/>
                </a:solidFill>
              </a:rPr>
              <a:t> de </a:t>
            </a:r>
            <a:r>
              <a:rPr lang="en-US" sz="1200" dirty="0" err="1">
                <a:solidFill>
                  <a:schemeClr val="bg1"/>
                </a:solidFill>
              </a:rPr>
              <a:t>activitate</a:t>
            </a:r>
            <a:r>
              <a:rPr lang="en-US" sz="1200" dirty="0">
                <a:solidFill>
                  <a:schemeClr val="bg1"/>
                </a:solidFill>
              </a:rPr>
              <a:t>, </a:t>
            </a:r>
            <a:r>
              <a:rPr lang="en-US" sz="1200" dirty="0" err="1">
                <a:solidFill>
                  <a:schemeClr val="bg1"/>
                </a:solidFill>
              </a:rPr>
              <a:t>inclusiv</a:t>
            </a:r>
            <a:r>
              <a:rPr lang="en-US" sz="1200" dirty="0">
                <a:solidFill>
                  <a:schemeClr val="bg1"/>
                </a:solidFill>
              </a:rPr>
              <a:t> </a:t>
            </a:r>
            <a:r>
              <a:rPr lang="en-US" sz="1200" dirty="0" err="1">
                <a:solidFill>
                  <a:schemeClr val="bg1"/>
                </a:solidFill>
              </a:rPr>
              <a:t>sănătatea</a:t>
            </a:r>
            <a:r>
              <a:rPr lang="en-US" sz="1200" dirty="0">
                <a:solidFill>
                  <a:schemeClr val="bg1"/>
                </a:solidFill>
              </a:rPr>
              <a:t>, </a:t>
            </a:r>
            <a:r>
              <a:rPr lang="en-US" sz="1200" dirty="0" err="1">
                <a:solidFill>
                  <a:schemeClr val="bg1"/>
                </a:solidFill>
              </a:rPr>
              <a:t>educația</a:t>
            </a:r>
            <a:r>
              <a:rPr lang="en-US" sz="1200" dirty="0">
                <a:solidFill>
                  <a:schemeClr val="bg1"/>
                </a:solidFill>
              </a:rPr>
              <a:t>, </a:t>
            </a:r>
            <a:r>
              <a:rPr lang="en-US" sz="1200" dirty="0" err="1">
                <a:solidFill>
                  <a:schemeClr val="bg1"/>
                </a:solidFill>
              </a:rPr>
              <a:t>serviciile</a:t>
            </a:r>
            <a:r>
              <a:rPr lang="en-US" sz="1200" dirty="0">
                <a:solidFill>
                  <a:schemeClr val="bg1"/>
                </a:solidFill>
              </a:rPr>
              <a:t> </a:t>
            </a:r>
            <a:r>
              <a:rPr lang="en-US" sz="1200" dirty="0" err="1">
                <a:solidFill>
                  <a:schemeClr val="bg1"/>
                </a:solidFill>
              </a:rPr>
              <a:t>sociale</a:t>
            </a:r>
            <a:r>
              <a:rPr lang="en-US" sz="1200" dirty="0">
                <a:solidFill>
                  <a:schemeClr val="bg1"/>
                </a:solidFill>
              </a:rPr>
              <a:t>, </a:t>
            </a:r>
            <a:r>
              <a:rPr lang="en-US" sz="1200" dirty="0" err="1">
                <a:solidFill>
                  <a:schemeClr val="bg1"/>
                </a:solidFill>
              </a:rPr>
              <a:t>comerțul</a:t>
            </a:r>
            <a:r>
              <a:rPr lang="en-US" sz="1200" dirty="0">
                <a:solidFill>
                  <a:schemeClr val="bg1"/>
                </a:solidFill>
              </a:rPr>
              <a:t> </a:t>
            </a:r>
            <a:r>
              <a:rPr lang="en-US" sz="1200" dirty="0" err="1">
                <a:solidFill>
                  <a:schemeClr val="bg1"/>
                </a:solidFill>
              </a:rPr>
              <a:t>și</a:t>
            </a:r>
            <a:r>
              <a:rPr lang="en-US" sz="1200" dirty="0">
                <a:solidFill>
                  <a:schemeClr val="bg1"/>
                </a:solidFill>
              </a:rPr>
              <a:t> </a:t>
            </a:r>
            <a:r>
              <a:rPr lang="en-US" sz="1200" dirty="0" err="1">
                <a:solidFill>
                  <a:schemeClr val="bg1"/>
                </a:solidFill>
              </a:rPr>
              <a:t>industria</a:t>
            </a:r>
            <a:r>
              <a:rPr lang="en-US" sz="1200" dirty="0">
                <a:solidFill>
                  <a:schemeClr val="bg1"/>
                </a:solidFill>
              </a:rPr>
              <a:t>. </a:t>
            </a:r>
            <a:r>
              <a:rPr lang="en-US" sz="1200" dirty="0" err="1">
                <a:solidFill>
                  <a:schemeClr val="bg1"/>
                </a:solidFill>
              </a:rPr>
              <a:t>Aceasta</a:t>
            </a:r>
            <a:r>
              <a:rPr lang="en-US" sz="1200" dirty="0">
                <a:solidFill>
                  <a:schemeClr val="bg1"/>
                </a:solidFill>
              </a:rPr>
              <a:t> are </a:t>
            </a:r>
            <a:r>
              <a:rPr lang="en-US" sz="1200" dirty="0" err="1">
                <a:solidFill>
                  <a:schemeClr val="bg1"/>
                </a:solidFill>
              </a:rPr>
              <a:t>implicații</a:t>
            </a:r>
            <a:r>
              <a:rPr lang="en-US" sz="1200" dirty="0">
                <a:solidFill>
                  <a:schemeClr val="bg1"/>
                </a:solidFill>
              </a:rPr>
              <a:t> </a:t>
            </a:r>
            <a:r>
              <a:rPr lang="en-US" sz="1200" dirty="0" err="1">
                <a:solidFill>
                  <a:schemeClr val="bg1"/>
                </a:solidFill>
              </a:rPr>
              <a:t>semnificative</a:t>
            </a:r>
            <a:r>
              <a:rPr lang="en-US" sz="1200" dirty="0">
                <a:solidFill>
                  <a:schemeClr val="bg1"/>
                </a:solidFill>
              </a:rPr>
              <a:t> </a:t>
            </a:r>
            <a:r>
              <a:rPr lang="en-US" sz="1200" dirty="0" err="1">
                <a:solidFill>
                  <a:schemeClr val="bg1"/>
                </a:solidFill>
              </a:rPr>
              <a:t>asupra</a:t>
            </a:r>
            <a:r>
              <a:rPr lang="en-US" sz="1200" dirty="0">
                <a:solidFill>
                  <a:schemeClr val="bg1"/>
                </a:solidFill>
              </a:rPr>
              <a:t> </a:t>
            </a:r>
            <a:r>
              <a:rPr lang="en-US" sz="1200" dirty="0" err="1">
                <a:solidFill>
                  <a:schemeClr val="bg1"/>
                </a:solidFill>
              </a:rPr>
              <a:t>sănătății</a:t>
            </a:r>
            <a:r>
              <a:rPr lang="en-US" sz="1200" dirty="0">
                <a:solidFill>
                  <a:schemeClr val="bg1"/>
                </a:solidFill>
              </a:rPr>
              <a:t> </a:t>
            </a:r>
            <a:r>
              <a:rPr lang="en-US" sz="1200" dirty="0" err="1">
                <a:solidFill>
                  <a:schemeClr val="bg1"/>
                </a:solidFill>
              </a:rPr>
              <a:t>fizice</a:t>
            </a:r>
            <a:r>
              <a:rPr lang="en-US" sz="1200" dirty="0">
                <a:solidFill>
                  <a:schemeClr val="bg1"/>
                </a:solidFill>
              </a:rPr>
              <a:t> </a:t>
            </a:r>
            <a:r>
              <a:rPr lang="en-US" sz="1200" dirty="0" err="1">
                <a:solidFill>
                  <a:schemeClr val="bg1"/>
                </a:solidFill>
              </a:rPr>
              <a:t>și</a:t>
            </a:r>
            <a:r>
              <a:rPr lang="en-US" sz="1200" dirty="0">
                <a:solidFill>
                  <a:schemeClr val="bg1"/>
                </a:solidFill>
              </a:rPr>
              <a:t> </a:t>
            </a:r>
            <a:r>
              <a:rPr lang="en-US" sz="1200" dirty="0" err="1">
                <a:solidFill>
                  <a:schemeClr val="bg1"/>
                </a:solidFill>
              </a:rPr>
              <a:t>psihologice</a:t>
            </a:r>
            <a:r>
              <a:rPr lang="en-US" sz="1200" dirty="0">
                <a:solidFill>
                  <a:schemeClr val="bg1"/>
                </a:solidFill>
              </a:rPr>
              <a:t> a </a:t>
            </a:r>
            <a:r>
              <a:rPr lang="en-US" sz="1200" dirty="0" err="1">
                <a:solidFill>
                  <a:schemeClr val="bg1"/>
                </a:solidFill>
              </a:rPr>
              <a:t>angajaților</a:t>
            </a:r>
            <a:r>
              <a:rPr lang="en-US" sz="1200" dirty="0">
                <a:solidFill>
                  <a:schemeClr val="bg1"/>
                </a:solidFill>
              </a:rPr>
              <a:t>, precum </a:t>
            </a:r>
            <a:r>
              <a:rPr lang="en-US" sz="1200" dirty="0" err="1">
                <a:solidFill>
                  <a:schemeClr val="bg1"/>
                </a:solidFill>
              </a:rPr>
              <a:t>și</a:t>
            </a:r>
            <a:r>
              <a:rPr lang="en-US" sz="1200" dirty="0">
                <a:solidFill>
                  <a:schemeClr val="bg1"/>
                </a:solidFill>
              </a:rPr>
              <a:t> </a:t>
            </a:r>
            <a:r>
              <a:rPr lang="en-US" sz="1200" dirty="0" err="1">
                <a:solidFill>
                  <a:schemeClr val="bg1"/>
                </a:solidFill>
              </a:rPr>
              <a:t>asupra</a:t>
            </a:r>
            <a:r>
              <a:rPr lang="en-US" sz="1200" dirty="0">
                <a:solidFill>
                  <a:schemeClr val="bg1"/>
                </a:solidFill>
              </a:rPr>
              <a:t> </a:t>
            </a:r>
            <a:r>
              <a:rPr lang="en-US" sz="1200" dirty="0" err="1">
                <a:solidFill>
                  <a:schemeClr val="bg1"/>
                </a:solidFill>
              </a:rPr>
              <a:t>productivității</a:t>
            </a:r>
            <a:r>
              <a:rPr lang="en-US" sz="1200" dirty="0">
                <a:solidFill>
                  <a:schemeClr val="bg1"/>
                </a:solidFill>
              </a:rPr>
              <a:t> </a:t>
            </a:r>
            <a:r>
              <a:rPr lang="en-US" sz="1200" dirty="0" err="1">
                <a:solidFill>
                  <a:schemeClr val="bg1"/>
                </a:solidFill>
              </a:rPr>
              <a:t>și</a:t>
            </a:r>
            <a:r>
              <a:rPr lang="en-US" sz="1200" dirty="0">
                <a:solidFill>
                  <a:schemeClr val="bg1"/>
                </a:solidFill>
              </a:rPr>
              <a:t> </a:t>
            </a:r>
            <a:r>
              <a:rPr lang="en-US" sz="1200" dirty="0" err="1">
                <a:solidFill>
                  <a:schemeClr val="bg1"/>
                </a:solidFill>
              </a:rPr>
              <a:t>climatului</a:t>
            </a:r>
            <a:r>
              <a:rPr lang="en-US" sz="1200" dirty="0">
                <a:solidFill>
                  <a:schemeClr val="bg1"/>
                </a:solidFill>
              </a:rPr>
              <a:t> </a:t>
            </a:r>
            <a:r>
              <a:rPr lang="en-US" sz="1200" dirty="0" err="1">
                <a:solidFill>
                  <a:schemeClr val="bg1"/>
                </a:solidFill>
              </a:rPr>
              <a:t>organizațional</a:t>
            </a:r>
            <a:r>
              <a:rPr lang="en-US" sz="1200" dirty="0">
                <a:solidFill>
                  <a:schemeClr val="bg1"/>
                </a:solidFill>
              </a:rPr>
              <a:t>.</a:t>
            </a:r>
          </a:p>
          <a:p>
            <a:endParaRPr lang="en-US" dirty="0"/>
          </a:p>
        </p:txBody>
      </p:sp>
    </p:spTree>
    <p:extLst>
      <p:ext uri="{BB962C8B-B14F-4D97-AF65-F5344CB8AC3E}">
        <p14:creationId xmlns:p14="http://schemas.microsoft.com/office/powerpoint/2010/main" val="27390367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13" name="PRESENTATIONTITLE"/>
          <p:cNvSpPr txBox="1">
            <a:spLocks noGrp="1"/>
          </p:cNvSpPr>
          <p:nvPr>
            <p:ph type="title" hasCustomPrompt="1"/>
          </p:nvPr>
        </p:nvSpPr>
        <p:spPr>
          <a:xfrm>
            <a:off x="530628" y="3717969"/>
            <a:ext cx="9727278" cy="1371601"/>
          </a:xfrm>
          <a:prstGeom prst="rect">
            <a:avLst/>
          </a:prstGeom>
        </p:spPr>
        <p:txBody>
          <a:bodyPr/>
          <a:lstStyle>
            <a:lvl1pPr>
              <a:lnSpc>
                <a:spcPts val="10000"/>
              </a:lnSpc>
              <a:defRPr sz="12000" b="1">
                <a:solidFill>
                  <a:srgbClr val="FFFFFF"/>
                </a:solidFill>
                <a:latin typeface="+mj-lt"/>
                <a:ea typeface="+mj-ea"/>
                <a:cs typeface="+mj-cs"/>
                <a:sym typeface="Calibri"/>
              </a:defRPr>
            </a:lvl1pPr>
          </a:lstStyle>
          <a:p>
            <a:r>
              <a:t>PRESENTATIONTITLE</a:t>
            </a:r>
          </a:p>
        </p:txBody>
      </p:sp>
      <p:sp>
        <p:nvSpPr>
          <p:cNvPr id="14" name="Body Level One…"/>
          <p:cNvSpPr txBox="1">
            <a:spLocks noGrp="1"/>
          </p:cNvSpPr>
          <p:nvPr>
            <p:ph type="body" sz="quarter" idx="1" hasCustomPrompt="1"/>
          </p:nvPr>
        </p:nvSpPr>
        <p:spPr>
          <a:xfrm>
            <a:off x="530628" y="5380513"/>
            <a:ext cx="10515601" cy="473827"/>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t>THIS IS A SUBTITLE</a:t>
            </a:r>
          </a:p>
          <a:p>
            <a:pPr lvl="1"/>
            <a:endParaRPr/>
          </a:p>
          <a:p>
            <a:pPr lvl="2"/>
            <a:endParaRPr/>
          </a:p>
          <a:p>
            <a:pPr lvl="3"/>
            <a:endParaRPr/>
          </a:p>
          <a:p>
            <a:pPr lvl="4"/>
            <a:endParaRPr/>
          </a:p>
        </p:txBody>
      </p:sp>
      <p:sp>
        <p:nvSpPr>
          <p:cNvPr id="15" name="Rechteck 3"/>
          <p:cNvSpPr/>
          <p:nvPr/>
        </p:nvSpPr>
        <p:spPr>
          <a:xfrm>
            <a:off x="0" y="0"/>
            <a:ext cx="12192000" cy="6858000"/>
          </a:xfrm>
          <a:prstGeom prst="rect">
            <a:avLst/>
          </a:prstGeom>
          <a:solidFill>
            <a:srgbClr val="220050"/>
          </a:solidFill>
          <a:ln w="12700">
            <a:miter lim="400000"/>
          </a:ln>
        </p:spPr>
        <p:txBody>
          <a:bodyPr lIns="45719" rIns="45719" anchor="ctr"/>
          <a:lstStyle/>
          <a:p>
            <a:pPr algn="ctr">
              <a:defRPr>
                <a:solidFill>
                  <a:srgbClr val="FFFFFF"/>
                </a:solidFill>
              </a:defRPr>
            </a:pPr>
            <a:endParaRPr/>
          </a:p>
        </p:txBody>
      </p:sp>
      <p:sp>
        <p:nvSpPr>
          <p:cNvPr id="16" name="Rechtwinkliges Dreieck 7"/>
          <p:cNvSpPr/>
          <p:nvPr/>
        </p:nvSpPr>
        <p:spPr>
          <a:xfrm rot="16200000">
            <a:off x="7790906" y="2456906"/>
            <a:ext cx="2873830" cy="59283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93E4A"/>
          </a:solidFill>
          <a:ln w="12700">
            <a:miter lim="400000"/>
          </a:ln>
        </p:spPr>
        <p:txBody>
          <a:bodyPr lIns="45719" rIns="45719" anchor="ctr"/>
          <a:lstStyle/>
          <a:p>
            <a:pPr algn="ctr">
              <a:defRPr>
                <a:solidFill>
                  <a:srgbClr val="FFFFFF"/>
                </a:solidFill>
              </a:defRPr>
            </a:pPr>
            <a:endParaRPr/>
          </a:p>
        </p:txBody>
      </p:sp>
      <p:sp>
        <p:nvSpPr>
          <p:cNvPr id="18" name="Dreieck 10"/>
          <p:cNvSpPr/>
          <p:nvPr/>
        </p:nvSpPr>
        <p:spPr>
          <a:xfrm rot="5400000">
            <a:off x="577684" y="4743858"/>
            <a:ext cx="495474" cy="431649"/>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9" name="Dreieck 11"/>
          <p:cNvSpPr/>
          <p:nvPr/>
        </p:nvSpPr>
        <p:spPr>
          <a:xfrm rot="5400000">
            <a:off x="1778922" y="5571984"/>
            <a:ext cx="610103" cy="531513"/>
          </a:xfrm>
          <a:prstGeom prst="triangle">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0" name="Dreieck 12"/>
          <p:cNvSpPr/>
          <p:nvPr/>
        </p:nvSpPr>
        <p:spPr>
          <a:xfrm rot="5400000">
            <a:off x="3003559" y="4989915"/>
            <a:ext cx="847685" cy="738491"/>
          </a:xfrm>
          <a:prstGeom prst="triangle">
            <a:avLst/>
          </a:prstGeom>
          <a:solidFill>
            <a:srgbClr val="1F2DBF"/>
          </a:solidFill>
          <a:ln w="12700">
            <a:miter lim="400000"/>
          </a:ln>
        </p:spPr>
        <p:txBody>
          <a:bodyPr lIns="45719" rIns="45719" anchor="ctr"/>
          <a:lstStyle/>
          <a:p>
            <a:pPr algn="ctr">
              <a:defRPr>
                <a:solidFill>
                  <a:srgbClr val="FFFFFF"/>
                </a:solidFill>
              </a:defRPr>
            </a:pPr>
            <a:endParaRPr/>
          </a:p>
        </p:txBody>
      </p:sp>
      <p:pic>
        <p:nvPicPr>
          <p:cNvPr id="21" name="Grafik 14" descr="Grafik 14"/>
          <p:cNvPicPr>
            <a:picLocks noChangeAspect="1"/>
          </p:cNvPicPr>
          <p:nvPr/>
        </p:nvPicPr>
        <p:blipFill>
          <a:blip r:embed="rId2"/>
          <a:stretch>
            <a:fillRect/>
          </a:stretch>
        </p:blipFill>
        <p:spPr>
          <a:xfrm>
            <a:off x="609595" y="584739"/>
            <a:ext cx="2304116" cy="832581"/>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Graphic 2">
            <a:extLst>
              <a:ext uri="{FF2B5EF4-FFF2-40B4-BE49-F238E27FC236}">
                <a16:creationId xmlns:a16="http://schemas.microsoft.com/office/drawing/2014/main" id="{7FB21EA1-ECCD-4C32-978F-334626EA18F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27821" y="404658"/>
            <a:ext cx="2755231" cy="1192741"/>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itle">
    <p:spTree>
      <p:nvGrpSpPr>
        <p:cNvPr id="1" name=""/>
        <p:cNvGrpSpPr/>
        <p:nvPr/>
      </p:nvGrpSpPr>
      <p:grpSpPr>
        <a:xfrm>
          <a:off x="0" y="0"/>
          <a:ext cx="0" cy="0"/>
          <a:chOff x="0" y="0"/>
          <a:chExt cx="0" cy="0"/>
        </a:xfrm>
      </p:grpSpPr>
      <p:pic>
        <p:nvPicPr>
          <p:cNvPr id="29"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0" name="PRESENTATIONTITLE"/>
          <p:cNvSpPr txBox="1">
            <a:spLocks noGrp="1"/>
          </p:cNvSpPr>
          <p:nvPr>
            <p:ph type="title" hasCustomPrompt="1"/>
          </p:nvPr>
        </p:nvSpPr>
        <p:spPr>
          <a:xfrm>
            <a:off x="530628" y="1604356"/>
            <a:ext cx="9727278" cy="1371601"/>
          </a:xfrm>
          <a:prstGeom prst="rect">
            <a:avLst/>
          </a:prstGeom>
        </p:spPr>
        <p:txBody>
          <a:bodyPr/>
          <a:lstStyle>
            <a:lvl1pPr>
              <a:lnSpc>
                <a:spcPts val="10000"/>
              </a:lnSpc>
              <a:defRPr sz="12000" b="1">
                <a:solidFill>
                  <a:srgbClr val="FFFFFF"/>
                </a:solidFill>
                <a:latin typeface="+mj-lt"/>
                <a:ea typeface="+mj-ea"/>
                <a:cs typeface="+mj-cs"/>
                <a:sym typeface="Calibri"/>
              </a:defRPr>
            </a:lvl1pPr>
          </a:lstStyle>
          <a:p>
            <a:r>
              <a:rPr lang="ro-RO" dirty="0"/>
              <a:t>titlu</a:t>
            </a:r>
            <a:endParaRPr dirty="0"/>
          </a:p>
        </p:txBody>
      </p:sp>
      <p:sp>
        <p:nvSpPr>
          <p:cNvPr id="31" name="Body Level One…"/>
          <p:cNvSpPr txBox="1">
            <a:spLocks noGrp="1"/>
          </p:cNvSpPr>
          <p:nvPr>
            <p:ph type="body" sz="quarter" idx="1" hasCustomPrompt="1"/>
          </p:nvPr>
        </p:nvSpPr>
        <p:spPr>
          <a:xfrm>
            <a:off x="530628" y="3266900"/>
            <a:ext cx="10515601" cy="473827"/>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dirty="0"/>
              <a:t>THIS IS A SUBTITLE</a:t>
            </a:r>
          </a:p>
          <a:p>
            <a:pPr lvl="1"/>
            <a:endParaRPr dirty="0"/>
          </a:p>
          <a:p>
            <a:pPr lvl="2"/>
            <a:endParaRPr dirty="0"/>
          </a:p>
          <a:p>
            <a:pPr lvl="3"/>
            <a:endParaRPr dirty="0"/>
          </a:p>
          <a:p>
            <a:pPr lvl="4"/>
            <a:endParaRPr dirty="0"/>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Graphic 5">
            <a:extLst>
              <a:ext uri="{FF2B5EF4-FFF2-40B4-BE49-F238E27FC236}">
                <a16:creationId xmlns:a16="http://schemas.microsoft.com/office/drawing/2014/main" id="{1288712C-799C-4EE3-8D15-2F740EDC376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1700" y="334236"/>
            <a:ext cx="2315502" cy="1002382"/>
          </a:xfrm>
          <a:prstGeom prst="rect">
            <a:avLst/>
          </a:prstGeom>
        </p:spPr>
      </p:pic>
      <p:sp>
        <p:nvSpPr>
          <p:cNvPr id="7" name="Isosceles Triangle 6">
            <a:extLst>
              <a:ext uri="{FF2B5EF4-FFF2-40B4-BE49-F238E27FC236}">
                <a16:creationId xmlns:a16="http://schemas.microsoft.com/office/drawing/2014/main" id="{EB388E9F-C441-4F16-AE72-6595CF15FF89}"/>
              </a:ext>
            </a:extLst>
          </p:cNvPr>
          <p:cNvSpPr/>
          <p:nvPr userDrawn="1"/>
        </p:nvSpPr>
        <p:spPr>
          <a:xfrm rot="5400000">
            <a:off x="409224" y="4341712"/>
            <a:ext cx="2282624" cy="2039816"/>
          </a:xfrm>
          <a:prstGeom prst="triangle">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o-RO" sz="1800" b="0" i="0" u="none" strike="noStrike" cap="none" spc="0" normalizeH="0" baseline="0">
              <a:ln>
                <a:noFill/>
              </a:ln>
              <a:solidFill>
                <a:srgbClr val="000000"/>
              </a:solidFill>
              <a:effectLst/>
              <a:uFillTx/>
              <a:latin typeface="+mj-lt"/>
              <a:ea typeface="+mj-ea"/>
              <a:cs typeface="+mj-cs"/>
              <a:sym typeface="Calibri"/>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hapter Blue">
    <p:spTree>
      <p:nvGrpSpPr>
        <p:cNvPr id="1" name=""/>
        <p:cNvGrpSpPr/>
        <p:nvPr/>
      </p:nvGrpSpPr>
      <p:grpSpPr>
        <a:xfrm>
          <a:off x="0" y="0"/>
          <a:ext cx="0" cy="0"/>
          <a:chOff x="0" y="0"/>
          <a:chExt cx="0" cy="0"/>
        </a:xfrm>
      </p:grpSpPr>
      <p:pic>
        <p:nvPicPr>
          <p:cNvPr id="39" name="Picture 10" descr="Picture 10"/>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0" name="Body Level One…"/>
          <p:cNvSpPr txBox="1">
            <a:spLocks noGrp="1"/>
          </p:cNvSpPr>
          <p:nvPr>
            <p:ph type="body" sz="quarter" idx="1" hasCustomPrompt="1"/>
          </p:nvPr>
        </p:nvSpPr>
        <p:spPr>
          <a:xfrm>
            <a:off x="414251" y="1440308"/>
            <a:ext cx="7391401" cy="473828"/>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lang="ro-RO" dirty="0"/>
              <a:t>titlu</a:t>
            </a:r>
            <a:endParaRPr dirty="0"/>
          </a:p>
          <a:p>
            <a:pPr lvl="1"/>
            <a:endParaRPr dirty="0"/>
          </a:p>
          <a:p>
            <a:pPr lvl="2"/>
            <a:endParaRPr dirty="0"/>
          </a:p>
          <a:p>
            <a:pPr lvl="3"/>
            <a:endParaRPr dirty="0"/>
          </a:p>
          <a:p>
            <a:pPr lvl="4"/>
            <a:endParaRPr dirty="0"/>
          </a:p>
        </p:txBody>
      </p:sp>
      <p:pic>
        <p:nvPicPr>
          <p:cNvPr id="41" name="Grafik 6" descr="Grafik 6"/>
          <p:cNvPicPr>
            <a:picLocks noChangeAspect="1"/>
          </p:cNvPicPr>
          <p:nvPr/>
        </p:nvPicPr>
        <p:blipFill>
          <a:blip r:embed="rId3"/>
          <a:stretch>
            <a:fillRect/>
          </a:stretch>
        </p:blipFill>
        <p:spPr>
          <a:xfrm>
            <a:off x="434518" y="346530"/>
            <a:ext cx="1831090" cy="661655"/>
          </a:xfrm>
          <a:prstGeom prst="rect">
            <a:avLst/>
          </a:prstGeom>
          <a:ln w="12700">
            <a:miter lim="400000"/>
          </a:ln>
        </p:spPr>
      </p:pic>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a:extLst>
              <a:ext uri="{FF2B5EF4-FFF2-40B4-BE49-F238E27FC236}">
                <a16:creationId xmlns:a16="http://schemas.microsoft.com/office/drawing/2014/main" id="{5DDFC470-307C-41C9-88AC-92A1AD998CEC}"/>
              </a:ext>
            </a:extLst>
          </p:cNvPr>
          <p:cNvPicPr/>
          <p:nvPr userDrawn="1"/>
        </p:nvPicPr>
        <p:blipFill>
          <a:blip r:embed="rId4"/>
          <a:stretch>
            <a:fillRect/>
          </a:stretch>
        </p:blipFill>
        <p:spPr>
          <a:xfrm>
            <a:off x="9515426" y="86807"/>
            <a:ext cx="2352040" cy="1181100"/>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hapter Red">
    <p:spTree>
      <p:nvGrpSpPr>
        <p:cNvPr id="1" name=""/>
        <p:cNvGrpSpPr/>
        <p:nvPr/>
      </p:nvGrpSpPr>
      <p:grpSpPr>
        <a:xfrm>
          <a:off x="0" y="0"/>
          <a:ext cx="0" cy="0"/>
          <a:chOff x="0" y="0"/>
          <a:chExt cx="0" cy="0"/>
        </a:xfrm>
      </p:grpSpPr>
      <p:pic>
        <p:nvPicPr>
          <p:cNvPr id="49" name="Picture 9" descr="Picture 9"/>
          <p:cNvPicPr>
            <a:picLocks noChangeAspect="1"/>
          </p:cNvPicPr>
          <p:nvPr/>
        </p:nvPicPr>
        <p:blipFill>
          <a:blip r:embed="rId2"/>
          <a:stretch>
            <a:fillRect/>
          </a:stretch>
        </p:blipFill>
        <p:spPr>
          <a:xfrm>
            <a:off x="0" y="10519"/>
            <a:ext cx="12192000" cy="6858001"/>
          </a:xfrm>
          <a:prstGeom prst="rect">
            <a:avLst/>
          </a:prstGeom>
          <a:ln w="12700">
            <a:miter lim="400000"/>
          </a:ln>
        </p:spPr>
      </p:pic>
      <p:sp>
        <p:nvSpPr>
          <p:cNvPr id="50" name="Body Level One…"/>
          <p:cNvSpPr txBox="1">
            <a:spLocks noGrp="1"/>
          </p:cNvSpPr>
          <p:nvPr>
            <p:ph type="body" sz="quarter" idx="1" hasCustomPrompt="1"/>
          </p:nvPr>
        </p:nvSpPr>
        <p:spPr>
          <a:xfrm>
            <a:off x="414251" y="1440308"/>
            <a:ext cx="7391401" cy="473828"/>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dirty="0"/>
              <a:t>TITL</a:t>
            </a:r>
            <a:r>
              <a:rPr lang="ro-RO" dirty="0"/>
              <a:t>U</a:t>
            </a:r>
            <a:endParaRPr dirty="0"/>
          </a:p>
          <a:p>
            <a:pPr lvl="1"/>
            <a:endParaRPr dirty="0"/>
          </a:p>
          <a:p>
            <a:pPr lvl="2"/>
            <a:endParaRPr dirty="0"/>
          </a:p>
          <a:p>
            <a:pPr lvl="3"/>
            <a:endParaRPr dirty="0"/>
          </a:p>
          <a:p>
            <a:pPr lvl="4"/>
            <a:endParaRPr dirty="0"/>
          </a:p>
        </p:txBody>
      </p:sp>
      <p:pic>
        <p:nvPicPr>
          <p:cNvPr id="51" name="Grafik 6" descr="Grafik 6"/>
          <p:cNvPicPr>
            <a:picLocks noChangeAspect="1"/>
          </p:cNvPicPr>
          <p:nvPr/>
        </p:nvPicPr>
        <p:blipFill>
          <a:blip r:embed="rId3"/>
          <a:stretch>
            <a:fillRect/>
          </a:stretch>
        </p:blipFill>
        <p:spPr>
          <a:xfrm>
            <a:off x="434518" y="346530"/>
            <a:ext cx="1809459" cy="653839"/>
          </a:xfrm>
          <a:prstGeom prst="rect">
            <a:avLst/>
          </a:prstGeom>
          <a:ln w="12700">
            <a:miter lim="400000"/>
          </a:ln>
        </p:spPr>
      </p:pic>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a:extLst>
              <a:ext uri="{FF2B5EF4-FFF2-40B4-BE49-F238E27FC236}">
                <a16:creationId xmlns:a16="http://schemas.microsoft.com/office/drawing/2014/main" id="{44DC62E2-3554-4557-8F27-865CE217EBFE}"/>
              </a:ext>
            </a:extLst>
          </p:cNvPr>
          <p:cNvPicPr/>
          <p:nvPr userDrawn="1"/>
        </p:nvPicPr>
        <p:blipFill>
          <a:blip r:embed="rId4"/>
          <a:stretch>
            <a:fillRect/>
          </a:stretch>
        </p:blipFill>
        <p:spPr>
          <a:xfrm>
            <a:off x="9538872" y="0"/>
            <a:ext cx="2352040" cy="1181100"/>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Video">
    <p:spTree>
      <p:nvGrpSpPr>
        <p:cNvPr id="1" name=""/>
        <p:cNvGrpSpPr/>
        <p:nvPr/>
      </p:nvGrpSpPr>
      <p:grpSpPr>
        <a:xfrm>
          <a:off x="0" y="0"/>
          <a:ext cx="0" cy="0"/>
          <a:chOff x="0" y="0"/>
          <a:chExt cx="0" cy="0"/>
        </a:xfrm>
      </p:grpSpPr>
      <p:pic>
        <p:nvPicPr>
          <p:cNvPr id="59" name="Picture 7" descr="Picture 7"/>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0" name="Body Level One…"/>
          <p:cNvSpPr txBox="1">
            <a:spLocks noGrp="1"/>
          </p:cNvSpPr>
          <p:nvPr>
            <p:ph type="body" sz="half" idx="1"/>
          </p:nvPr>
        </p:nvSpPr>
        <p:spPr>
          <a:xfrm>
            <a:off x="3009900" y="992187"/>
            <a:ext cx="6172200" cy="4873626"/>
          </a:xfrm>
          <a:prstGeom prst="rect">
            <a:avLst/>
          </a:prstGeom>
        </p:spPr>
        <p:txBody>
          <a:bodyPr anchor="ctr"/>
          <a:lstStyle>
            <a:lvl1pPr marL="0" indent="0" algn="ctr">
              <a:buSzTx/>
              <a:buFontTx/>
              <a:buNone/>
              <a:defRPr sz="3200"/>
            </a:lvl1pPr>
            <a:lvl2pPr marL="718457" indent="-261257" algn="ctr">
              <a:buFontTx/>
              <a:defRPr sz="3200"/>
            </a:lvl2pPr>
            <a:lvl3pPr marL="1219200" indent="-304800" algn="ctr">
              <a:buFontTx/>
              <a:defRPr sz="3200"/>
            </a:lvl3pPr>
            <a:lvl4pPr marL="1737360" indent="-365760" algn="ctr">
              <a:buFontTx/>
              <a:defRPr sz="3200"/>
            </a:lvl4pPr>
            <a:lvl5pPr marL="2194560" indent="-365760" algn="ctr">
              <a:buFontTx/>
              <a:defRPr sz="3200"/>
            </a:lvl5pPr>
          </a:lstStyle>
          <a:p>
            <a:r>
              <a:t>Body Level One</a:t>
            </a:r>
          </a:p>
          <a:p>
            <a:pPr lvl="1"/>
            <a:r>
              <a:t>Body Level Two</a:t>
            </a:r>
          </a:p>
          <a:p>
            <a:pPr lvl="2"/>
            <a:r>
              <a:t>Body Level Three</a:t>
            </a:r>
          </a:p>
          <a:p>
            <a:pPr lvl="3"/>
            <a:r>
              <a:t>Body Level Four</a:t>
            </a:r>
          </a:p>
          <a:p>
            <a:pPr lvl="4"/>
            <a:r>
              <a:t>Body Level Five</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Headline + Photo">
    <p:spTree>
      <p:nvGrpSpPr>
        <p:cNvPr id="1" name=""/>
        <p:cNvGrpSpPr/>
        <p:nvPr/>
      </p:nvGrpSpPr>
      <p:grpSpPr>
        <a:xfrm>
          <a:off x="0" y="0"/>
          <a:ext cx="0" cy="0"/>
          <a:chOff x="0" y="0"/>
          <a:chExt cx="0" cy="0"/>
        </a:xfrm>
      </p:grpSpPr>
      <p:sp>
        <p:nvSpPr>
          <p:cNvPr id="68" name="Body Level One…"/>
          <p:cNvSpPr txBox="1">
            <a:spLocks noGrp="1"/>
          </p:cNvSpPr>
          <p:nvPr>
            <p:ph type="body" sz="quarter" idx="1" hasCustomPrompt="1"/>
          </p:nvPr>
        </p:nvSpPr>
        <p:spPr>
          <a:xfrm>
            <a:off x="430875" y="365124"/>
            <a:ext cx="5329845" cy="1690690"/>
          </a:xfrm>
          <a:prstGeom prst="rect">
            <a:avLst/>
          </a:prstGeom>
        </p:spPr>
        <p:txBody>
          <a:bodyPr/>
          <a:lstStyle>
            <a:lvl1pPr marL="0" indent="0">
              <a:lnSpc>
                <a:spcPct val="70000"/>
              </a:lnSpc>
              <a:buSzTx/>
              <a:buFontTx/>
              <a:buNone/>
              <a:defRPr sz="7800" b="1">
                <a:solidFill>
                  <a:srgbClr val="240050"/>
                </a:solidFill>
              </a:defRPr>
            </a:lvl1pPr>
            <a:lvl2pPr marL="1200150" indent="-742950">
              <a:lnSpc>
                <a:spcPct val="70000"/>
              </a:lnSpc>
              <a:buFontTx/>
              <a:defRPr sz="7800" b="1">
                <a:solidFill>
                  <a:srgbClr val="240050"/>
                </a:solidFill>
              </a:defRPr>
            </a:lvl2pPr>
            <a:lvl3pPr marL="1805939" indent="-891539">
              <a:lnSpc>
                <a:spcPct val="70000"/>
              </a:lnSpc>
              <a:buFontTx/>
              <a:defRPr sz="7800" b="1">
                <a:solidFill>
                  <a:srgbClr val="240050"/>
                </a:solidFill>
              </a:defRPr>
            </a:lvl3pPr>
            <a:lvl4pPr marL="2362200" indent="-990600">
              <a:lnSpc>
                <a:spcPct val="70000"/>
              </a:lnSpc>
              <a:buFontTx/>
              <a:defRPr sz="7800" b="1">
                <a:solidFill>
                  <a:srgbClr val="240050"/>
                </a:solidFill>
              </a:defRPr>
            </a:lvl4pPr>
            <a:lvl5pPr marL="2819400" indent="-990600">
              <a:lnSpc>
                <a:spcPct val="70000"/>
              </a:lnSpc>
              <a:buFontTx/>
              <a:defRPr sz="7800" b="1">
                <a:solidFill>
                  <a:srgbClr val="240050"/>
                </a:solidFill>
              </a:defRPr>
            </a:lvl5pPr>
          </a:lstStyle>
          <a:p>
            <a:r>
              <a:t>THIS ISA HEADLINE</a:t>
            </a:r>
          </a:p>
          <a:p>
            <a:pPr lvl="1"/>
            <a:endParaRPr/>
          </a:p>
          <a:p>
            <a:pPr lvl="2"/>
            <a:endParaRPr/>
          </a:p>
          <a:p>
            <a:pPr lvl="3"/>
            <a:endParaRPr/>
          </a:p>
          <a:p>
            <a:pPr lvl="4"/>
            <a:endParaRPr/>
          </a:p>
        </p:txBody>
      </p:sp>
      <p:pic>
        <p:nvPicPr>
          <p:cNvPr id="69" name="Picture 12" descr="Picture 12"/>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 2 Columns">
    <p:spTree>
      <p:nvGrpSpPr>
        <p:cNvPr id="1" name=""/>
        <p:cNvGrpSpPr/>
        <p:nvPr/>
      </p:nvGrpSpPr>
      <p:grpSpPr>
        <a:xfrm>
          <a:off x="0" y="0"/>
          <a:ext cx="0" cy="0"/>
          <a:chOff x="0" y="0"/>
          <a:chExt cx="0" cy="0"/>
        </a:xfrm>
      </p:grpSpPr>
      <p:sp>
        <p:nvSpPr>
          <p:cNvPr id="77" name="Body Level One…"/>
          <p:cNvSpPr txBox="1">
            <a:spLocks noGrp="1"/>
          </p:cNvSpPr>
          <p:nvPr>
            <p:ph type="body" sz="quarter" idx="1" hasCustomPrompt="1"/>
          </p:nvPr>
        </p:nvSpPr>
        <p:spPr>
          <a:xfrm>
            <a:off x="430875" y="392616"/>
            <a:ext cx="5329845" cy="613226"/>
          </a:xfrm>
          <a:prstGeom prst="rect">
            <a:avLst/>
          </a:prstGeom>
        </p:spPr>
        <p:txBody>
          <a:bodyPr/>
          <a:lstStyle>
            <a:lvl1pPr marL="0" indent="0">
              <a:lnSpc>
                <a:spcPct val="70000"/>
              </a:lnSpc>
              <a:buSzTx/>
              <a:buFontTx/>
              <a:buNone/>
              <a:defRPr sz="6000" b="1">
                <a:solidFill>
                  <a:srgbClr val="240050"/>
                </a:solidFill>
              </a:defRPr>
            </a:lvl1pPr>
            <a:lvl2pPr marL="1028700" indent="-571500">
              <a:lnSpc>
                <a:spcPct val="70000"/>
              </a:lnSpc>
              <a:buFontTx/>
              <a:defRPr sz="6000" b="1">
                <a:solidFill>
                  <a:srgbClr val="240050"/>
                </a:solidFill>
              </a:defRPr>
            </a:lvl2pPr>
            <a:lvl3pPr marL="1600200" indent="-685800">
              <a:lnSpc>
                <a:spcPct val="70000"/>
              </a:lnSpc>
              <a:buFontTx/>
              <a:defRPr sz="6000" b="1">
                <a:solidFill>
                  <a:srgbClr val="240050"/>
                </a:solidFill>
              </a:defRPr>
            </a:lvl3pPr>
            <a:lvl4pPr marL="2133600" indent="-762000">
              <a:lnSpc>
                <a:spcPct val="70000"/>
              </a:lnSpc>
              <a:buFontTx/>
              <a:defRPr sz="6000" b="1">
                <a:solidFill>
                  <a:srgbClr val="240050"/>
                </a:solidFill>
              </a:defRPr>
            </a:lvl4pPr>
            <a:lvl5pPr marL="2590800" indent="-762000">
              <a:lnSpc>
                <a:spcPct val="70000"/>
              </a:lnSpc>
              <a:buFontTx/>
              <a:defRPr sz="6000" b="1">
                <a:solidFill>
                  <a:srgbClr val="240050"/>
                </a:solidFill>
              </a:defRPr>
            </a:lvl5pPr>
          </a:lstStyle>
          <a:p>
            <a:r>
              <a:t>HEADLINE</a:t>
            </a:r>
          </a:p>
          <a:p>
            <a:pPr lvl="1"/>
            <a:endParaRPr/>
          </a:p>
          <a:p>
            <a:pPr lvl="2"/>
            <a:endParaRPr/>
          </a:p>
          <a:p>
            <a:pPr lvl="3"/>
            <a:endParaRPr/>
          </a:p>
          <a:p>
            <a:pPr lvl="4"/>
            <a:endParaRPr/>
          </a:p>
        </p:txBody>
      </p:sp>
      <p:pic>
        <p:nvPicPr>
          <p:cNvPr id="78" name="Picture 11" descr="Picture 11"/>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 Column">
    <p:spTree>
      <p:nvGrpSpPr>
        <p:cNvPr id="1" name=""/>
        <p:cNvGrpSpPr/>
        <p:nvPr/>
      </p:nvGrpSpPr>
      <p:grpSpPr>
        <a:xfrm>
          <a:off x="0" y="0"/>
          <a:ext cx="0" cy="0"/>
          <a:chOff x="0" y="0"/>
          <a:chExt cx="0" cy="0"/>
        </a:xfrm>
      </p:grpSpPr>
      <p:sp>
        <p:nvSpPr>
          <p:cNvPr id="86" name="Body Level One…"/>
          <p:cNvSpPr txBox="1">
            <a:spLocks noGrp="1"/>
          </p:cNvSpPr>
          <p:nvPr>
            <p:ph type="body" sz="quarter" idx="1" hasCustomPrompt="1"/>
          </p:nvPr>
        </p:nvSpPr>
        <p:spPr>
          <a:xfrm>
            <a:off x="430875" y="392616"/>
            <a:ext cx="5329845" cy="613226"/>
          </a:xfrm>
          <a:prstGeom prst="rect">
            <a:avLst/>
          </a:prstGeom>
        </p:spPr>
        <p:txBody>
          <a:bodyPr/>
          <a:lstStyle>
            <a:lvl1pPr marL="0" indent="0">
              <a:lnSpc>
                <a:spcPct val="70000"/>
              </a:lnSpc>
              <a:buSzTx/>
              <a:buFontTx/>
              <a:buNone/>
              <a:defRPr sz="6000" b="1">
                <a:solidFill>
                  <a:srgbClr val="240050"/>
                </a:solidFill>
              </a:defRPr>
            </a:lvl1pPr>
            <a:lvl2pPr marL="1028700" indent="-571500">
              <a:lnSpc>
                <a:spcPct val="70000"/>
              </a:lnSpc>
              <a:buFontTx/>
              <a:defRPr sz="6000" b="1">
                <a:solidFill>
                  <a:srgbClr val="240050"/>
                </a:solidFill>
              </a:defRPr>
            </a:lvl2pPr>
            <a:lvl3pPr marL="1600200" indent="-685800">
              <a:lnSpc>
                <a:spcPct val="70000"/>
              </a:lnSpc>
              <a:buFontTx/>
              <a:defRPr sz="6000" b="1">
                <a:solidFill>
                  <a:srgbClr val="240050"/>
                </a:solidFill>
              </a:defRPr>
            </a:lvl3pPr>
            <a:lvl4pPr marL="2133600" indent="-762000">
              <a:lnSpc>
                <a:spcPct val="70000"/>
              </a:lnSpc>
              <a:buFontTx/>
              <a:defRPr sz="6000" b="1">
                <a:solidFill>
                  <a:srgbClr val="240050"/>
                </a:solidFill>
              </a:defRPr>
            </a:lvl4pPr>
            <a:lvl5pPr marL="2590800" indent="-762000">
              <a:lnSpc>
                <a:spcPct val="70000"/>
              </a:lnSpc>
              <a:buFontTx/>
              <a:defRPr sz="6000" b="1">
                <a:solidFill>
                  <a:srgbClr val="240050"/>
                </a:solidFill>
              </a:defRPr>
            </a:lvl5pPr>
          </a:lstStyle>
          <a:p>
            <a:r>
              <a:t>HEADLINE</a:t>
            </a:r>
          </a:p>
          <a:p>
            <a:pPr lvl="1"/>
            <a:endParaRPr/>
          </a:p>
          <a:p>
            <a:pPr lvl="2"/>
            <a:endParaRPr/>
          </a:p>
          <a:p>
            <a:pPr lvl="3"/>
            <a:endParaRPr/>
          </a:p>
          <a:p>
            <a:pPr lvl="4"/>
            <a:endParaRPr/>
          </a:p>
        </p:txBody>
      </p:sp>
      <p:pic>
        <p:nvPicPr>
          <p:cNvPr id="87" name="Picture 12" descr="Picture 12"/>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ontent - 2 Columns + 2 Photots">
    <p:spTree>
      <p:nvGrpSpPr>
        <p:cNvPr id="1" name=""/>
        <p:cNvGrpSpPr/>
        <p:nvPr/>
      </p:nvGrpSpPr>
      <p:grpSpPr>
        <a:xfrm>
          <a:off x="0" y="0"/>
          <a:ext cx="0" cy="0"/>
          <a:chOff x="0" y="0"/>
          <a:chExt cx="0" cy="0"/>
        </a:xfrm>
      </p:grpSpPr>
      <p:pic>
        <p:nvPicPr>
          <p:cNvPr id="95" name="Picture 8" descr="Picture 8"/>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96" name="Body Level One…"/>
          <p:cNvSpPr txBox="1">
            <a:spLocks noGrp="1"/>
          </p:cNvSpPr>
          <p:nvPr>
            <p:ph type="body" sz="quarter" idx="1" hasCustomPrompt="1"/>
          </p:nvPr>
        </p:nvSpPr>
        <p:spPr>
          <a:xfrm>
            <a:off x="430875" y="625373"/>
            <a:ext cx="5329845" cy="380469"/>
          </a:xfrm>
          <a:prstGeom prst="rect">
            <a:avLst/>
          </a:prstGeom>
        </p:spPr>
        <p:txBody>
          <a:bodyPr/>
          <a:lstStyle>
            <a:lvl1pPr marL="0" indent="0">
              <a:lnSpc>
                <a:spcPct val="70000"/>
              </a:lnSpc>
              <a:buSzTx/>
              <a:buFontTx/>
              <a:buNone/>
              <a:defRPr sz="3300" b="1">
                <a:solidFill>
                  <a:srgbClr val="240050"/>
                </a:solidFill>
              </a:defRPr>
            </a:lvl1pPr>
            <a:lvl2pPr marL="771525" indent="-314325">
              <a:lnSpc>
                <a:spcPct val="70000"/>
              </a:lnSpc>
              <a:buFontTx/>
              <a:defRPr sz="3300" b="1">
                <a:solidFill>
                  <a:srgbClr val="240050"/>
                </a:solidFill>
              </a:defRPr>
            </a:lvl2pPr>
            <a:lvl3pPr marL="1291589" indent="-377189">
              <a:lnSpc>
                <a:spcPct val="70000"/>
              </a:lnSpc>
              <a:buFontTx/>
              <a:defRPr sz="3300" b="1">
                <a:solidFill>
                  <a:srgbClr val="240050"/>
                </a:solidFill>
              </a:defRPr>
            </a:lvl3pPr>
            <a:lvl4pPr marL="1790700" indent="-419100">
              <a:lnSpc>
                <a:spcPct val="70000"/>
              </a:lnSpc>
              <a:buFontTx/>
              <a:defRPr sz="3300" b="1">
                <a:solidFill>
                  <a:srgbClr val="240050"/>
                </a:solidFill>
              </a:defRPr>
            </a:lvl4pPr>
            <a:lvl5pPr marL="2247900" indent="-419100">
              <a:lnSpc>
                <a:spcPct val="70000"/>
              </a:lnSpc>
              <a:buFontTx/>
              <a:defRPr sz="3300" b="1">
                <a:solidFill>
                  <a:srgbClr val="240050"/>
                </a:solidFill>
              </a:defRPr>
            </a:lvl5pPr>
          </a:lstStyle>
          <a:p>
            <a:r>
              <a:t>Content Slide</a:t>
            </a:r>
          </a:p>
          <a:p>
            <a:pPr lvl="1"/>
            <a:endParaRPr/>
          </a:p>
          <a:p>
            <a:pPr lvl="2"/>
            <a:endParaRPr/>
          </a:p>
          <a:p>
            <a:pPr lvl="3"/>
            <a:endParaRPr/>
          </a:p>
          <a:p>
            <a:pPr lvl="4"/>
            <a:endParaRPr/>
          </a:p>
        </p:txBody>
      </p:sp>
      <p:pic>
        <p:nvPicPr>
          <p:cNvPr id="97" name="Picture 2" descr="Picture 2"/>
          <p:cNvPicPr>
            <a:picLocks noChangeAspect="1"/>
          </p:cNvPicPr>
          <p:nvPr/>
        </p:nvPicPr>
        <p:blipFill>
          <a:blip r:embed="rId3"/>
          <a:stretch>
            <a:fillRect/>
          </a:stretch>
        </p:blipFill>
        <p:spPr>
          <a:xfrm>
            <a:off x="4004302" y="4873337"/>
            <a:ext cx="7555938" cy="1908662"/>
          </a:xfrm>
          <a:prstGeom prst="rect">
            <a:avLst/>
          </a:prstGeom>
          <a:ln w="12700">
            <a:miter lim="400000"/>
          </a:ln>
        </p:spPr>
      </p:pic>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hank you &amp; Contact_Bgr">
    <p:spTree>
      <p:nvGrpSpPr>
        <p:cNvPr id="1" name=""/>
        <p:cNvGrpSpPr/>
        <p:nvPr/>
      </p:nvGrpSpPr>
      <p:grpSpPr>
        <a:xfrm>
          <a:off x="0" y="0"/>
          <a:ext cx="0" cy="0"/>
          <a:chOff x="0" y="0"/>
          <a:chExt cx="0" cy="0"/>
        </a:xfrm>
      </p:grpSpPr>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11" descr="Picture 11">
            <a:extLst>
              <a:ext uri="{FF2B5EF4-FFF2-40B4-BE49-F238E27FC236}">
                <a16:creationId xmlns:a16="http://schemas.microsoft.com/office/drawing/2014/main" id="{903984B8-5A1E-4B42-9680-3BA60EAD77D9}"/>
              </a:ext>
            </a:extLst>
          </p:cNvPr>
          <p:cNvPicPr>
            <a:picLocks noChangeAspect="1"/>
          </p:cNvPicPr>
          <p:nvPr userDrawn="1"/>
        </p:nvPicPr>
        <p:blipFill>
          <a:blip r:embed="rId2"/>
          <a:stretch>
            <a:fillRect/>
          </a:stretch>
        </p:blipFill>
        <p:spPr>
          <a:xfrm>
            <a:off x="9745785" y="3790840"/>
            <a:ext cx="2969845" cy="3169738"/>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13" name="PRESENTATIONTITLE"/>
          <p:cNvSpPr txBox="1">
            <a:spLocks noGrp="1"/>
          </p:cNvSpPr>
          <p:nvPr>
            <p:ph type="title" hasCustomPrompt="1"/>
          </p:nvPr>
        </p:nvSpPr>
        <p:spPr>
          <a:xfrm>
            <a:off x="530628" y="3717969"/>
            <a:ext cx="9727278" cy="1371601"/>
          </a:xfrm>
          <a:prstGeom prst="rect">
            <a:avLst/>
          </a:prstGeom>
        </p:spPr>
        <p:txBody>
          <a:bodyPr/>
          <a:lstStyle>
            <a:lvl1pPr>
              <a:lnSpc>
                <a:spcPts val="10000"/>
              </a:lnSpc>
              <a:defRPr sz="12000" b="1">
                <a:solidFill>
                  <a:srgbClr val="FFFFFF"/>
                </a:solidFill>
                <a:latin typeface="+mj-lt"/>
                <a:ea typeface="+mj-ea"/>
                <a:cs typeface="+mj-cs"/>
                <a:sym typeface="Calibri"/>
              </a:defRPr>
            </a:lvl1pPr>
          </a:lstStyle>
          <a:p>
            <a:r>
              <a:t>PRESENTATIONTITLE</a:t>
            </a:r>
          </a:p>
        </p:txBody>
      </p:sp>
      <p:sp>
        <p:nvSpPr>
          <p:cNvPr id="14" name="Body Level One…"/>
          <p:cNvSpPr txBox="1">
            <a:spLocks noGrp="1"/>
          </p:cNvSpPr>
          <p:nvPr>
            <p:ph type="body" sz="quarter" idx="1" hasCustomPrompt="1"/>
          </p:nvPr>
        </p:nvSpPr>
        <p:spPr>
          <a:xfrm>
            <a:off x="530628" y="5380513"/>
            <a:ext cx="10515601" cy="473827"/>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t>THIS IS A SUBTITLE</a:t>
            </a:r>
          </a:p>
          <a:p>
            <a:pPr lvl="1"/>
            <a:endParaRPr/>
          </a:p>
          <a:p>
            <a:pPr lvl="2"/>
            <a:endParaRPr/>
          </a:p>
          <a:p>
            <a:pPr lvl="3"/>
            <a:endParaRPr/>
          </a:p>
          <a:p>
            <a:pPr lvl="4"/>
            <a:endParaRPr/>
          </a:p>
        </p:txBody>
      </p:sp>
      <p:sp>
        <p:nvSpPr>
          <p:cNvPr id="15" name="Rechteck 3"/>
          <p:cNvSpPr/>
          <p:nvPr/>
        </p:nvSpPr>
        <p:spPr>
          <a:xfrm>
            <a:off x="0" y="0"/>
            <a:ext cx="12192000" cy="6858000"/>
          </a:xfrm>
          <a:prstGeom prst="rect">
            <a:avLst/>
          </a:prstGeom>
          <a:solidFill>
            <a:srgbClr val="220050"/>
          </a:solidFill>
          <a:ln w="12700">
            <a:miter lim="400000"/>
          </a:ln>
        </p:spPr>
        <p:txBody>
          <a:bodyPr lIns="45719" rIns="45719" anchor="ctr"/>
          <a:lstStyle/>
          <a:p>
            <a:pPr algn="ctr">
              <a:defRPr>
                <a:solidFill>
                  <a:srgbClr val="FFFFFF"/>
                </a:solidFill>
              </a:defRPr>
            </a:pPr>
            <a:endParaRPr/>
          </a:p>
        </p:txBody>
      </p:sp>
      <p:sp>
        <p:nvSpPr>
          <p:cNvPr id="16" name="Rechtwinkliges Dreieck 7"/>
          <p:cNvSpPr/>
          <p:nvPr/>
        </p:nvSpPr>
        <p:spPr>
          <a:xfrm rot="16200000">
            <a:off x="7790906" y="2456906"/>
            <a:ext cx="2873830" cy="59283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93E4A"/>
          </a:solidFill>
          <a:ln w="12700">
            <a:miter lim="400000"/>
          </a:ln>
        </p:spPr>
        <p:txBody>
          <a:bodyPr lIns="45719" rIns="45719" anchor="ctr"/>
          <a:lstStyle/>
          <a:p>
            <a:pPr algn="ctr">
              <a:defRPr>
                <a:solidFill>
                  <a:srgbClr val="FFFFFF"/>
                </a:solidFill>
              </a:defRPr>
            </a:pPr>
            <a:endParaRPr/>
          </a:p>
        </p:txBody>
      </p:sp>
      <p:sp>
        <p:nvSpPr>
          <p:cNvPr id="18" name="Dreieck 10"/>
          <p:cNvSpPr/>
          <p:nvPr/>
        </p:nvSpPr>
        <p:spPr>
          <a:xfrm rot="5400000">
            <a:off x="577684" y="4743858"/>
            <a:ext cx="495474" cy="431649"/>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9" name="Dreieck 11"/>
          <p:cNvSpPr/>
          <p:nvPr/>
        </p:nvSpPr>
        <p:spPr>
          <a:xfrm rot="5400000">
            <a:off x="1778922" y="5571984"/>
            <a:ext cx="610103" cy="531513"/>
          </a:xfrm>
          <a:prstGeom prst="triangle">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0" name="Dreieck 12"/>
          <p:cNvSpPr/>
          <p:nvPr/>
        </p:nvSpPr>
        <p:spPr>
          <a:xfrm rot="5400000">
            <a:off x="3003559" y="4989915"/>
            <a:ext cx="847685" cy="738491"/>
          </a:xfrm>
          <a:prstGeom prst="triangle">
            <a:avLst/>
          </a:prstGeom>
          <a:solidFill>
            <a:srgbClr val="1F2DBF"/>
          </a:solidFill>
          <a:ln w="12700">
            <a:miter lim="400000"/>
          </a:ln>
        </p:spPr>
        <p:txBody>
          <a:bodyPr lIns="45719" rIns="45719" anchor="ctr"/>
          <a:lstStyle/>
          <a:p>
            <a:pPr algn="ctr">
              <a:defRPr>
                <a:solidFill>
                  <a:srgbClr val="FFFFFF"/>
                </a:solidFill>
              </a:defRPr>
            </a:pPr>
            <a:endParaRPr/>
          </a:p>
        </p:txBody>
      </p:sp>
      <p:pic>
        <p:nvPicPr>
          <p:cNvPr id="21" name="Grafik 14" descr="Grafik 14"/>
          <p:cNvPicPr>
            <a:picLocks noChangeAspect="1"/>
          </p:cNvPicPr>
          <p:nvPr/>
        </p:nvPicPr>
        <p:blipFill>
          <a:blip r:embed="rId2"/>
          <a:stretch>
            <a:fillRect/>
          </a:stretch>
        </p:blipFill>
        <p:spPr>
          <a:xfrm>
            <a:off x="609595" y="584739"/>
            <a:ext cx="2304116" cy="832581"/>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Graphic 2">
            <a:extLst>
              <a:ext uri="{FF2B5EF4-FFF2-40B4-BE49-F238E27FC236}">
                <a16:creationId xmlns:a16="http://schemas.microsoft.com/office/drawing/2014/main" id="{7FB21EA1-ECCD-4C32-978F-334626EA18F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27821" y="404658"/>
            <a:ext cx="2755231" cy="1192741"/>
          </a:xfrm>
          <a:prstGeom prst="rect">
            <a:avLst/>
          </a:prstGeom>
        </p:spPr>
      </p:pic>
    </p:spTree>
    <p:extLst>
      <p:ext uri="{BB962C8B-B14F-4D97-AF65-F5344CB8AC3E}">
        <p14:creationId xmlns:p14="http://schemas.microsoft.com/office/powerpoint/2010/main" val="297699736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_Title">
    <p:spTree>
      <p:nvGrpSpPr>
        <p:cNvPr id="1" name=""/>
        <p:cNvGrpSpPr/>
        <p:nvPr/>
      </p:nvGrpSpPr>
      <p:grpSpPr>
        <a:xfrm>
          <a:off x="0" y="0"/>
          <a:ext cx="0" cy="0"/>
          <a:chOff x="0" y="0"/>
          <a:chExt cx="0" cy="0"/>
        </a:xfrm>
      </p:grpSpPr>
      <p:pic>
        <p:nvPicPr>
          <p:cNvPr id="29"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0" name="PRESENTATIONTITLE"/>
          <p:cNvSpPr txBox="1">
            <a:spLocks noGrp="1"/>
          </p:cNvSpPr>
          <p:nvPr>
            <p:ph type="title" hasCustomPrompt="1"/>
          </p:nvPr>
        </p:nvSpPr>
        <p:spPr>
          <a:xfrm>
            <a:off x="530628" y="1604356"/>
            <a:ext cx="9727278" cy="1371601"/>
          </a:xfrm>
          <a:prstGeom prst="rect">
            <a:avLst/>
          </a:prstGeom>
        </p:spPr>
        <p:txBody>
          <a:bodyPr/>
          <a:lstStyle>
            <a:lvl1pPr>
              <a:lnSpc>
                <a:spcPts val="10000"/>
              </a:lnSpc>
              <a:defRPr sz="12000" b="1">
                <a:solidFill>
                  <a:srgbClr val="FFFFFF"/>
                </a:solidFill>
                <a:latin typeface="+mj-lt"/>
                <a:ea typeface="+mj-ea"/>
                <a:cs typeface="+mj-cs"/>
                <a:sym typeface="Calibri"/>
              </a:defRPr>
            </a:lvl1pPr>
          </a:lstStyle>
          <a:p>
            <a:r>
              <a:rPr lang="ro-RO" dirty="0"/>
              <a:t>titlu</a:t>
            </a:r>
            <a:endParaRPr dirty="0"/>
          </a:p>
        </p:txBody>
      </p:sp>
      <p:sp>
        <p:nvSpPr>
          <p:cNvPr id="31" name="Body Level One…"/>
          <p:cNvSpPr txBox="1">
            <a:spLocks noGrp="1"/>
          </p:cNvSpPr>
          <p:nvPr>
            <p:ph type="body" sz="quarter" idx="1" hasCustomPrompt="1"/>
          </p:nvPr>
        </p:nvSpPr>
        <p:spPr>
          <a:xfrm>
            <a:off x="530628" y="3266900"/>
            <a:ext cx="10515601" cy="473827"/>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dirty="0"/>
              <a:t>THIS IS A SUBTITLE</a:t>
            </a:r>
          </a:p>
          <a:p>
            <a:pPr lvl="1"/>
            <a:endParaRPr dirty="0"/>
          </a:p>
          <a:p>
            <a:pPr lvl="2"/>
            <a:endParaRPr dirty="0"/>
          </a:p>
          <a:p>
            <a:pPr lvl="3"/>
            <a:endParaRPr dirty="0"/>
          </a:p>
          <a:p>
            <a:pPr lvl="4"/>
            <a:endParaRPr dirty="0"/>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Graphic 5">
            <a:extLst>
              <a:ext uri="{FF2B5EF4-FFF2-40B4-BE49-F238E27FC236}">
                <a16:creationId xmlns:a16="http://schemas.microsoft.com/office/drawing/2014/main" id="{1288712C-799C-4EE3-8D15-2F740EDC376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1700" y="334236"/>
            <a:ext cx="2315502" cy="1002382"/>
          </a:xfrm>
          <a:prstGeom prst="rect">
            <a:avLst/>
          </a:prstGeom>
        </p:spPr>
      </p:pic>
      <p:sp>
        <p:nvSpPr>
          <p:cNvPr id="7" name="Isosceles Triangle 6">
            <a:extLst>
              <a:ext uri="{FF2B5EF4-FFF2-40B4-BE49-F238E27FC236}">
                <a16:creationId xmlns:a16="http://schemas.microsoft.com/office/drawing/2014/main" id="{EB388E9F-C441-4F16-AE72-6595CF15FF89}"/>
              </a:ext>
            </a:extLst>
          </p:cNvPr>
          <p:cNvSpPr/>
          <p:nvPr userDrawn="1"/>
        </p:nvSpPr>
        <p:spPr>
          <a:xfrm rot="5400000">
            <a:off x="409224" y="4341712"/>
            <a:ext cx="2282624" cy="2039816"/>
          </a:xfrm>
          <a:prstGeom prst="triangle">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o-RO"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83889022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Chapter Blue">
    <p:spTree>
      <p:nvGrpSpPr>
        <p:cNvPr id="1" name=""/>
        <p:cNvGrpSpPr/>
        <p:nvPr/>
      </p:nvGrpSpPr>
      <p:grpSpPr>
        <a:xfrm>
          <a:off x="0" y="0"/>
          <a:ext cx="0" cy="0"/>
          <a:chOff x="0" y="0"/>
          <a:chExt cx="0" cy="0"/>
        </a:xfrm>
      </p:grpSpPr>
      <p:pic>
        <p:nvPicPr>
          <p:cNvPr id="39" name="Picture 10" descr="Picture 10"/>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0" name="Body Level One…"/>
          <p:cNvSpPr txBox="1">
            <a:spLocks noGrp="1"/>
          </p:cNvSpPr>
          <p:nvPr>
            <p:ph type="body" sz="quarter" idx="1" hasCustomPrompt="1"/>
          </p:nvPr>
        </p:nvSpPr>
        <p:spPr>
          <a:xfrm>
            <a:off x="414251" y="1440308"/>
            <a:ext cx="7391401" cy="473828"/>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lang="ro-RO" dirty="0"/>
              <a:t>titlu</a:t>
            </a:r>
            <a:endParaRPr dirty="0"/>
          </a:p>
          <a:p>
            <a:pPr lvl="1"/>
            <a:endParaRPr dirty="0"/>
          </a:p>
          <a:p>
            <a:pPr lvl="2"/>
            <a:endParaRPr dirty="0"/>
          </a:p>
          <a:p>
            <a:pPr lvl="3"/>
            <a:endParaRPr dirty="0"/>
          </a:p>
          <a:p>
            <a:pPr lvl="4"/>
            <a:endParaRPr dirty="0"/>
          </a:p>
        </p:txBody>
      </p:sp>
      <p:pic>
        <p:nvPicPr>
          <p:cNvPr id="41" name="Grafik 6" descr="Grafik 6"/>
          <p:cNvPicPr>
            <a:picLocks noChangeAspect="1"/>
          </p:cNvPicPr>
          <p:nvPr/>
        </p:nvPicPr>
        <p:blipFill>
          <a:blip r:embed="rId3"/>
          <a:stretch>
            <a:fillRect/>
          </a:stretch>
        </p:blipFill>
        <p:spPr>
          <a:xfrm>
            <a:off x="434518" y="346530"/>
            <a:ext cx="1831090" cy="661655"/>
          </a:xfrm>
          <a:prstGeom prst="rect">
            <a:avLst/>
          </a:prstGeom>
          <a:ln w="12700">
            <a:miter lim="400000"/>
          </a:ln>
        </p:spPr>
      </p:pic>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a:extLst>
              <a:ext uri="{FF2B5EF4-FFF2-40B4-BE49-F238E27FC236}">
                <a16:creationId xmlns:a16="http://schemas.microsoft.com/office/drawing/2014/main" id="{5DDFC470-307C-41C9-88AC-92A1AD998CEC}"/>
              </a:ext>
            </a:extLst>
          </p:cNvPr>
          <p:cNvPicPr/>
          <p:nvPr userDrawn="1"/>
        </p:nvPicPr>
        <p:blipFill>
          <a:blip r:embed="rId4"/>
          <a:stretch>
            <a:fillRect/>
          </a:stretch>
        </p:blipFill>
        <p:spPr>
          <a:xfrm>
            <a:off x="9515426" y="86807"/>
            <a:ext cx="2352040" cy="1181100"/>
          </a:xfrm>
          <a:prstGeom prst="rect">
            <a:avLst/>
          </a:prstGeom>
        </p:spPr>
      </p:pic>
    </p:spTree>
    <p:extLst>
      <p:ext uri="{BB962C8B-B14F-4D97-AF65-F5344CB8AC3E}">
        <p14:creationId xmlns:p14="http://schemas.microsoft.com/office/powerpoint/2010/main" val="206880020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hapter Red">
    <p:spTree>
      <p:nvGrpSpPr>
        <p:cNvPr id="1" name=""/>
        <p:cNvGrpSpPr/>
        <p:nvPr/>
      </p:nvGrpSpPr>
      <p:grpSpPr>
        <a:xfrm>
          <a:off x="0" y="0"/>
          <a:ext cx="0" cy="0"/>
          <a:chOff x="0" y="0"/>
          <a:chExt cx="0" cy="0"/>
        </a:xfrm>
      </p:grpSpPr>
      <p:pic>
        <p:nvPicPr>
          <p:cNvPr id="49" name="Picture 9" descr="Picture 9"/>
          <p:cNvPicPr>
            <a:picLocks noChangeAspect="1"/>
          </p:cNvPicPr>
          <p:nvPr/>
        </p:nvPicPr>
        <p:blipFill>
          <a:blip r:embed="rId2"/>
          <a:stretch>
            <a:fillRect/>
          </a:stretch>
        </p:blipFill>
        <p:spPr>
          <a:xfrm>
            <a:off x="0" y="10519"/>
            <a:ext cx="12192000" cy="6858001"/>
          </a:xfrm>
          <a:prstGeom prst="rect">
            <a:avLst/>
          </a:prstGeom>
          <a:ln w="12700">
            <a:miter lim="400000"/>
          </a:ln>
        </p:spPr>
      </p:pic>
      <p:sp>
        <p:nvSpPr>
          <p:cNvPr id="50" name="Body Level One…"/>
          <p:cNvSpPr txBox="1">
            <a:spLocks noGrp="1"/>
          </p:cNvSpPr>
          <p:nvPr>
            <p:ph type="body" sz="quarter" idx="1" hasCustomPrompt="1"/>
          </p:nvPr>
        </p:nvSpPr>
        <p:spPr>
          <a:xfrm>
            <a:off x="414251" y="1440308"/>
            <a:ext cx="7391401" cy="473828"/>
          </a:xfrm>
          <a:prstGeom prst="rect">
            <a:avLst/>
          </a:prstGeom>
        </p:spPr>
        <p:txBody>
          <a:bodyPr/>
          <a:lstStyle>
            <a:lvl1pPr marL="0" indent="0">
              <a:buSzTx/>
              <a:buFontTx/>
              <a:buNone/>
              <a:defRPr sz="3900" b="1">
                <a:solidFill>
                  <a:srgbClr val="FFFFFF"/>
                </a:solidFill>
              </a:defRPr>
            </a:lvl1pPr>
            <a:lvl2pPr marL="828675" indent="-371475">
              <a:buFontTx/>
              <a:defRPr sz="3900" b="1">
                <a:solidFill>
                  <a:srgbClr val="FFFFFF"/>
                </a:solidFill>
              </a:defRPr>
            </a:lvl2pPr>
            <a:lvl3pPr marL="1360169" indent="-445769">
              <a:buFontTx/>
              <a:defRPr sz="3900" b="1">
                <a:solidFill>
                  <a:srgbClr val="FFFFFF"/>
                </a:solidFill>
              </a:defRPr>
            </a:lvl3pPr>
            <a:lvl4pPr marL="1866900" indent="-495300">
              <a:buFontTx/>
              <a:defRPr sz="3900" b="1">
                <a:solidFill>
                  <a:srgbClr val="FFFFFF"/>
                </a:solidFill>
              </a:defRPr>
            </a:lvl4pPr>
            <a:lvl5pPr marL="2324100" indent="-495300">
              <a:buFontTx/>
              <a:defRPr sz="3900" b="1">
                <a:solidFill>
                  <a:srgbClr val="FFFFFF"/>
                </a:solidFill>
              </a:defRPr>
            </a:lvl5pPr>
          </a:lstStyle>
          <a:p>
            <a:r>
              <a:rPr dirty="0"/>
              <a:t>TITL</a:t>
            </a:r>
            <a:r>
              <a:rPr lang="ro-RO" dirty="0"/>
              <a:t>U</a:t>
            </a:r>
            <a:endParaRPr dirty="0"/>
          </a:p>
          <a:p>
            <a:pPr lvl="1"/>
            <a:endParaRPr dirty="0"/>
          </a:p>
          <a:p>
            <a:pPr lvl="2"/>
            <a:endParaRPr dirty="0"/>
          </a:p>
          <a:p>
            <a:pPr lvl="3"/>
            <a:endParaRPr dirty="0"/>
          </a:p>
          <a:p>
            <a:pPr lvl="4"/>
            <a:endParaRPr dirty="0"/>
          </a:p>
        </p:txBody>
      </p:sp>
      <p:pic>
        <p:nvPicPr>
          <p:cNvPr id="51" name="Grafik 6" descr="Grafik 6"/>
          <p:cNvPicPr>
            <a:picLocks noChangeAspect="1"/>
          </p:cNvPicPr>
          <p:nvPr/>
        </p:nvPicPr>
        <p:blipFill>
          <a:blip r:embed="rId3"/>
          <a:stretch>
            <a:fillRect/>
          </a:stretch>
        </p:blipFill>
        <p:spPr>
          <a:xfrm>
            <a:off x="434518" y="346530"/>
            <a:ext cx="1809459" cy="653839"/>
          </a:xfrm>
          <a:prstGeom prst="rect">
            <a:avLst/>
          </a:prstGeom>
          <a:ln w="12700">
            <a:miter lim="400000"/>
          </a:ln>
        </p:spPr>
      </p:pic>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a:extLst>
              <a:ext uri="{FF2B5EF4-FFF2-40B4-BE49-F238E27FC236}">
                <a16:creationId xmlns:a16="http://schemas.microsoft.com/office/drawing/2014/main" id="{44DC62E2-3554-4557-8F27-865CE217EBFE}"/>
              </a:ext>
            </a:extLst>
          </p:cNvPr>
          <p:cNvPicPr/>
          <p:nvPr userDrawn="1"/>
        </p:nvPicPr>
        <p:blipFill>
          <a:blip r:embed="rId4"/>
          <a:stretch>
            <a:fillRect/>
          </a:stretch>
        </p:blipFill>
        <p:spPr>
          <a:xfrm>
            <a:off x="9538872" y="0"/>
            <a:ext cx="2352040" cy="1181100"/>
          </a:xfrm>
          <a:prstGeom prst="rect">
            <a:avLst/>
          </a:prstGeom>
        </p:spPr>
      </p:pic>
    </p:spTree>
    <p:extLst>
      <p:ext uri="{BB962C8B-B14F-4D97-AF65-F5344CB8AC3E}">
        <p14:creationId xmlns:p14="http://schemas.microsoft.com/office/powerpoint/2010/main" val="102442081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Video">
    <p:spTree>
      <p:nvGrpSpPr>
        <p:cNvPr id="1" name=""/>
        <p:cNvGrpSpPr/>
        <p:nvPr/>
      </p:nvGrpSpPr>
      <p:grpSpPr>
        <a:xfrm>
          <a:off x="0" y="0"/>
          <a:ext cx="0" cy="0"/>
          <a:chOff x="0" y="0"/>
          <a:chExt cx="0" cy="0"/>
        </a:xfrm>
      </p:grpSpPr>
      <p:pic>
        <p:nvPicPr>
          <p:cNvPr id="59" name="Picture 7" descr="Picture 7"/>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0" name="Body Level One…"/>
          <p:cNvSpPr txBox="1">
            <a:spLocks noGrp="1"/>
          </p:cNvSpPr>
          <p:nvPr>
            <p:ph type="body" sz="half" idx="1"/>
          </p:nvPr>
        </p:nvSpPr>
        <p:spPr>
          <a:xfrm>
            <a:off x="3009900" y="992187"/>
            <a:ext cx="6172200" cy="4873626"/>
          </a:xfrm>
          <a:prstGeom prst="rect">
            <a:avLst/>
          </a:prstGeom>
        </p:spPr>
        <p:txBody>
          <a:bodyPr anchor="ctr"/>
          <a:lstStyle>
            <a:lvl1pPr marL="0" indent="0" algn="ctr">
              <a:buSzTx/>
              <a:buFontTx/>
              <a:buNone/>
              <a:defRPr sz="3200"/>
            </a:lvl1pPr>
            <a:lvl2pPr marL="718457" indent="-261257" algn="ctr">
              <a:buFontTx/>
              <a:defRPr sz="3200"/>
            </a:lvl2pPr>
            <a:lvl3pPr marL="1219200" indent="-304800" algn="ctr">
              <a:buFontTx/>
              <a:defRPr sz="3200"/>
            </a:lvl3pPr>
            <a:lvl4pPr marL="1737360" indent="-365760" algn="ctr">
              <a:buFontTx/>
              <a:defRPr sz="3200"/>
            </a:lvl4pPr>
            <a:lvl5pPr marL="2194560" indent="-365760" algn="ctr">
              <a:buFontTx/>
              <a:defRPr sz="3200"/>
            </a:lvl5pPr>
          </a:lstStyle>
          <a:p>
            <a:r>
              <a:t>Body Level One</a:t>
            </a:r>
          </a:p>
          <a:p>
            <a:pPr lvl="1"/>
            <a:r>
              <a:t>Body Level Two</a:t>
            </a:r>
          </a:p>
          <a:p>
            <a:pPr lvl="2"/>
            <a:r>
              <a:t>Body Level Three</a:t>
            </a:r>
          </a:p>
          <a:p>
            <a:pPr lvl="3"/>
            <a:r>
              <a:t>Body Level Four</a:t>
            </a:r>
          </a:p>
          <a:p>
            <a:pPr lvl="4"/>
            <a:r>
              <a:t>Body Level Five</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1336384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Headline + Photo">
    <p:spTree>
      <p:nvGrpSpPr>
        <p:cNvPr id="1" name=""/>
        <p:cNvGrpSpPr/>
        <p:nvPr/>
      </p:nvGrpSpPr>
      <p:grpSpPr>
        <a:xfrm>
          <a:off x="0" y="0"/>
          <a:ext cx="0" cy="0"/>
          <a:chOff x="0" y="0"/>
          <a:chExt cx="0" cy="0"/>
        </a:xfrm>
      </p:grpSpPr>
      <p:sp>
        <p:nvSpPr>
          <p:cNvPr id="68" name="Body Level One…"/>
          <p:cNvSpPr txBox="1">
            <a:spLocks noGrp="1"/>
          </p:cNvSpPr>
          <p:nvPr>
            <p:ph type="body" sz="quarter" idx="1" hasCustomPrompt="1"/>
          </p:nvPr>
        </p:nvSpPr>
        <p:spPr>
          <a:xfrm>
            <a:off x="430875" y="365124"/>
            <a:ext cx="5329845" cy="1690690"/>
          </a:xfrm>
          <a:prstGeom prst="rect">
            <a:avLst/>
          </a:prstGeom>
        </p:spPr>
        <p:txBody>
          <a:bodyPr/>
          <a:lstStyle>
            <a:lvl1pPr marL="0" indent="0">
              <a:lnSpc>
                <a:spcPct val="70000"/>
              </a:lnSpc>
              <a:buSzTx/>
              <a:buFontTx/>
              <a:buNone/>
              <a:defRPr sz="7800" b="1">
                <a:solidFill>
                  <a:srgbClr val="240050"/>
                </a:solidFill>
              </a:defRPr>
            </a:lvl1pPr>
            <a:lvl2pPr marL="1200150" indent="-742950">
              <a:lnSpc>
                <a:spcPct val="70000"/>
              </a:lnSpc>
              <a:buFontTx/>
              <a:defRPr sz="7800" b="1">
                <a:solidFill>
                  <a:srgbClr val="240050"/>
                </a:solidFill>
              </a:defRPr>
            </a:lvl2pPr>
            <a:lvl3pPr marL="1805939" indent="-891539">
              <a:lnSpc>
                <a:spcPct val="70000"/>
              </a:lnSpc>
              <a:buFontTx/>
              <a:defRPr sz="7800" b="1">
                <a:solidFill>
                  <a:srgbClr val="240050"/>
                </a:solidFill>
              </a:defRPr>
            </a:lvl3pPr>
            <a:lvl4pPr marL="2362200" indent="-990600">
              <a:lnSpc>
                <a:spcPct val="70000"/>
              </a:lnSpc>
              <a:buFontTx/>
              <a:defRPr sz="7800" b="1">
                <a:solidFill>
                  <a:srgbClr val="240050"/>
                </a:solidFill>
              </a:defRPr>
            </a:lvl4pPr>
            <a:lvl5pPr marL="2819400" indent="-990600">
              <a:lnSpc>
                <a:spcPct val="70000"/>
              </a:lnSpc>
              <a:buFontTx/>
              <a:defRPr sz="7800" b="1">
                <a:solidFill>
                  <a:srgbClr val="240050"/>
                </a:solidFill>
              </a:defRPr>
            </a:lvl5pPr>
          </a:lstStyle>
          <a:p>
            <a:r>
              <a:t>THIS ISA HEADLINE</a:t>
            </a:r>
          </a:p>
          <a:p>
            <a:pPr lvl="1"/>
            <a:endParaRPr/>
          </a:p>
          <a:p>
            <a:pPr lvl="2"/>
            <a:endParaRPr/>
          </a:p>
          <a:p>
            <a:pPr lvl="3"/>
            <a:endParaRPr/>
          </a:p>
          <a:p>
            <a:pPr lvl="4"/>
            <a:endParaRPr/>
          </a:p>
        </p:txBody>
      </p:sp>
      <p:pic>
        <p:nvPicPr>
          <p:cNvPr id="69" name="Picture 12" descr="Picture 12"/>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128748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Content - 2 Columns">
    <p:spTree>
      <p:nvGrpSpPr>
        <p:cNvPr id="1" name=""/>
        <p:cNvGrpSpPr/>
        <p:nvPr/>
      </p:nvGrpSpPr>
      <p:grpSpPr>
        <a:xfrm>
          <a:off x="0" y="0"/>
          <a:ext cx="0" cy="0"/>
          <a:chOff x="0" y="0"/>
          <a:chExt cx="0" cy="0"/>
        </a:xfrm>
      </p:grpSpPr>
      <p:sp>
        <p:nvSpPr>
          <p:cNvPr id="77" name="Body Level One…"/>
          <p:cNvSpPr txBox="1">
            <a:spLocks noGrp="1"/>
          </p:cNvSpPr>
          <p:nvPr>
            <p:ph type="body" sz="quarter" idx="1" hasCustomPrompt="1"/>
          </p:nvPr>
        </p:nvSpPr>
        <p:spPr>
          <a:xfrm>
            <a:off x="430875" y="392616"/>
            <a:ext cx="5329845" cy="613226"/>
          </a:xfrm>
          <a:prstGeom prst="rect">
            <a:avLst/>
          </a:prstGeom>
        </p:spPr>
        <p:txBody>
          <a:bodyPr/>
          <a:lstStyle>
            <a:lvl1pPr marL="0" indent="0">
              <a:lnSpc>
                <a:spcPct val="70000"/>
              </a:lnSpc>
              <a:buSzTx/>
              <a:buFontTx/>
              <a:buNone/>
              <a:defRPr sz="6000" b="1">
                <a:solidFill>
                  <a:srgbClr val="240050"/>
                </a:solidFill>
              </a:defRPr>
            </a:lvl1pPr>
            <a:lvl2pPr marL="1028700" indent="-571500">
              <a:lnSpc>
                <a:spcPct val="70000"/>
              </a:lnSpc>
              <a:buFontTx/>
              <a:defRPr sz="6000" b="1">
                <a:solidFill>
                  <a:srgbClr val="240050"/>
                </a:solidFill>
              </a:defRPr>
            </a:lvl2pPr>
            <a:lvl3pPr marL="1600200" indent="-685800">
              <a:lnSpc>
                <a:spcPct val="70000"/>
              </a:lnSpc>
              <a:buFontTx/>
              <a:defRPr sz="6000" b="1">
                <a:solidFill>
                  <a:srgbClr val="240050"/>
                </a:solidFill>
              </a:defRPr>
            </a:lvl3pPr>
            <a:lvl4pPr marL="2133600" indent="-762000">
              <a:lnSpc>
                <a:spcPct val="70000"/>
              </a:lnSpc>
              <a:buFontTx/>
              <a:defRPr sz="6000" b="1">
                <a:solidFill>
                  <a:srgbClr val="240050"/>
                </a:solidFill>
              </a:defRPr>
            </a:lvl4pPr>
            <a:lvl5pPr marL="2590800" indent="-762000">
              <a:lnSpc>
                <a:spcPct val="70000"/>
              </a:lnSpc>
              <a:buFontTx/>
              <a:defRPr sz="6000" b="1">
                <a:solidFill>
                  <a:srgbClr val="240050"/>
                </a:solidFill>
              </a:defRPr>
            </a:lvl5pPr>
          </a:lstStyle>
          <a:p>
            <a:r>
              <a:t>HEADLINE</a:t>
            </a:r>
          </a:p>
          <a:p>
            <a:pPr lvl="1"/>
            <a:endParaRPr/>
          </a:p>
          <a:p>
            <a:pPr lvl="2"/>
            <a:endParaRPr/>
          </a:p>
          <a:p>
            <a:pPr lvl="3"/>
            <a:endParaRPr/>
          </a:p>
          <a:p>
            <a:pPr lvl="4"/>
            <a:endParaRPr/>
          </a:p>
        </p:txBody>
      </p:sp>
      <p:pic>
        <p:nvPicPr>
          <p:cNvPr id="78" name="Picture 11" descr="Picture 11"/>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8293493"/>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ontent - Column">
    <p:spTree>
      <p:nvGrpSpPr>
        <p:cNvPr id="1" name=""/>
        <p:cNvGrpSpPr/>
        <p:nvPr/>
      </p:nvGrpSpPr>
      <p:grpSpPr>
        <a:xfrm>
          <a:off x="0" y="0"/>
          <a:ext cx="0" cy="0"/>
          <a:chOff x="0" y="0"/>
          <a:chExt cx="0" cy="0"/>
        </a:xfrm>
      </p:grpSpPr>
      <p:sp>
        <p:nvSpPr>
          <p:cNvPr id="86" name="Body Level One…"/>
          <p:cNvSpPr txBox="1">
            <a:spLocks noGrp="1"/>
          </p:cNvSpPr>
          <p:nvPr>
            <p:ph type="body" sz="quarter" idx="1" hasCustomPrompt="1"/>
          </p:nvPr>
        </p:nvSpPr>
        <p:spPr>
          <a:xfrm>
            <a:off x="430875" y="392616"/>
            <a:ext cx="5329845" cy="613226"/>
          </a:xfrm>
          <a:prstGeom prst="rect">
            <a:avLst/>
          </a:prstGeom>
        </p:spPr>
        <p:txBody>
          <a:bodyPr/>
          <a:lstStyle>
            <a:lvl1pPr marL="0" indent="0">
              <a:lnSpc>
                <a:spcPct val="70000"/>
              </a:lnSpc>
              <a:buSzTx/>
              <a:buFontTx/>
              <a:buNone/>
              <a:defRPr sz="6000" b="1">
                <a:solidFill>
                  <a:srgbClr val="240050"/>
                </a:solidFill>
              </a:defRPr>
            </a:lvl1pPr>
            <a:lvl2pPr marL="1028700" indent="-571500">
              <a:lnSpc>
                <a:spcPct val="70000"/>
              </a:lnSpc>
              <a:buFontTx/>
              <a:defRPr sz="6000" b="1">
                <a:solidFill>
                  <a:srgbClr val="240050"/>
                </a:solidFill>
              </a:defRPr>
            </a:lvl2pPr>
            <a:lvl3pPr marL="1600200" indent="-685800">
              <a:lnSpc>
                <a:spcPct val="70000"/>
              </a:lnSpc>
              <a:buFontTx/>
              <a:defRPr sz="6000" b="1">
                <a:solidFill>
                  <a:srgbClr val="240050"/>
                </a:solidFill>
              </a:defRPr>
            </a:lvl3pPr>
            <a:lvl4pPr marL="2133600" indent="-762000">
              <a:lnSpc>
                <a:spcPct val="70000"/>
              </a:lnSpc>
              <a:buFontTx/>
              <a:defRPr sz="6000" b="1">
                <a:solidFill>
                  <a:srgbClr val="240050"/>
                </a:solidFill>
              </a:defRPr>
            </a:lvl4pPr>
            <a:lvl5pPr marL="2590800" indent="-762000">
              <a:lnSpc>
                <a:spcPct val="70000"/>
              </a:lnSpc>
              <a:buFontTx/>
              <a:defRPr sz="6000" b="1">
                <a:solidFill>
                  <a:srgbClr val="240050"/>
                </a:solidFill>
              </a:defRPr>
            </a:lvl5pPr>
          </a:lstStyle>
          <a:p>
            <a:r>
              <a:t>HEADLINE</a:t>
            </a:r>
          </a:p>
          <a:p>
            <a:pPr lvl="1"/>
            <a:endParaRPr/>
          </a:p>
          <a:p>
            <a:pPr lvl="2"/>
            <a:endParaRPr/>
          </a:p>
          <a:p>
            <a:pPr lvl="3"/>
            <a:endParaRPr/>
          </a:p>
          <a:p>
            <a:pPr lvl="4"/>
            <a:endParaRPr/>
          </a:p>
        </p:txBody>
      </p:sp>
      <p:pic>
        <p:nvPicPr>
          <p:cNvPr id="87" name="Picture 12" descr="Picture 12"/>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0628962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ntent - 2 Columns + 2 Photots">
    <p:spTree>
      <p:nvGrpSpPr>
        <p:cNvPr id="1" name=""/>
        <p:cNvGrpSpPr/>
        <p:nvPr/>
      </p:nvGrpSpPr>
      <p:grpSpPr>
        <a:xfrm>
          <a:off x="0" y="0"/>
          <a:ext cx="0" cy="0"/>
          <a:chOff x="0" y="0"/>
          <a:chExt cx="0" cy="0"/>
        </a:xfrm>
      </p:grpSpPr>
      <p:pic>
        <p:nvPicPr>
          <p:cNvPr id="95" name="Picture 8" descr="Picture 8"/>
          <p:cNvPicPr>
            <a:picLocks noChangeAspect="1"/>
          </p:cNvPicPr>
          <p:nvPr/>
        </p:nvPicPr>
        <p:blipFill>
          <a:blip r:embed="rId2"/>
          <a:stretch>
            <a:fillRect/>
          </a:stretch>
        </p:blipFill>
        <p:spPr>
          <a:xfrm>
            <a:off x="11515939" y="6136435"/>
            <a:ext cx="676060" cy="721564"/>
          </a:xfrm>
          <a:prstGeom prst="rect">
            <a:avLst/>
          </a:prstGeom>
          <a:ln w="12700">
            <a:miter lim="400000"/>
          </a:ln>
        </p:spPr>
      </p:pic>
      <p:sp>
        <p:nvSpPr>
          <p:cNvPr id="96" name="Body Level One…"/>
          <p:cNvSpPr txBox="1">
            <a:spLocks noGrp="1"/>
          </p:cNvSpPr>
          <p:nvPr>
            <p:ph type="body" sz="quarter" idx="1" hasCustomPrompt="1"/>
          </p:nvPr>
        </p:nvSpPr>
        <p:spPr>
          <a:xfrm>
            <a:off x="430875" y="625373"/>
            <a:ext cx="5329845" cy="380469"/>
          </a:xfrm>
          <a:prstGeom prst="rect">
            <a:avLst/>
          </a:prstGeom>
        </p:spPr>
        <p:txBody>
          <a:bodyPr/>
          <a:lstStyle>
            <a:lvl1pPr marL="0" indent="0">
              <a:lnSpc>
                <a:spcPct val="70000"/>
              </a:lnSpc>
              <a:buSzTx/>
              <a:buFontTx/>
              <a:buNone/>
              <a:defRPr sz="3300" b="1">
                <a:solidFill>
                  <a:srgbClr val="240050"/>
                </a:solidFill>
              </a:defRPr>
            </a:lvl1pPr>
            <a:lvl2pPr marL="771525" indent="-314325">
              <a:lnSpc>
                <a:spcPct val="70000"/>
              </a:lnSpc>
              <a:buFontTx/>
              <a:defRPr sz="3300" b="1">
                <a:solidFill>
                  <a:srgbClr val="240050"/>
                </a:solidFill>
              </a:defRPr>
            </a:lvl2pPr>
            <a:lvl3pPr marL="1291589" indent="-377189">
              <a:lnSpc>
                <a:spcPct val="70000"/>
              </a:lnSpc>
              <a:buFontTx/>
              <a:defRPr sz="3300" b="1">
                <a:solidFill>
                  <a:srgbClr val="240050"/>
                </a:solidFill>
              </a:defRPr>
            </a:lvl3pPr>
            <a:lvl4pPr marL="1790700" indent="-419100">
              <a:lnSpc>
                <a:spcPct val="70000"/>
              </a:lnSpc>
              <a:buFontTx/>
              <a:defRPr sz="3300" b="1">
                <a:solidFill>
                  <a:srgbClr val="240050"/>
                </a:solidFill>
              </a:defRPr>
            </a:lvl4pPr>
            <a:lvl5pPr marL="2247900" indent="-419100">
              <a:lnSpc>
                <a:spcPct val="70000"/>
              </a:lnSpc>
              <a:buFontTx/>
              <a:defRPr sz="3300" b="1">
                <a:solidFill>
                  <a:srgbClr val="240050"/>
                </a:solidFill>
              </a:defRPr>
            </a:lvl5pPr>
          </a:lstStyle>
          <a:p>
            <a:r>
              <a:t>Content Slide</a:t>
            </a:r>
          </a:p>
          <a:p>
            <a:pPr lvl="1"/>
            <a:endParaRPr/>
          </a:p>
          <a:p>
            <a:pPr lvl="2"/>
            <a:endParaRPr/>
          </a:p>
          <a:p>
            <a:pPr lvl="3"/>
            <a:endParaRPr/>
          </a:p>
          <a:p>
            <a:pPr lvl="4"/>
            <a:endParaRPr/>
          </a:p>
        </p:txBody>
      </p:sp>
      <p:pic>
        <p:nvPicPr>
          <p:cNvPr id="97" name="Picture 2" descr="Picture 2"/>
          <p:cNvPicPr>
            <a:picLocks noChangeAspect="1"/>
          </p:cNvPicPr>
          <p:nvPr/>
        </p:nvPicPr>
        <p:blipFill>
          <a:blip r:embed="rId3"/>
          <a:stretch>
            <a:fillRect/>
          </a:stretch>
        </p:blipFill>
        <p:spPr>
          <a:xfrm>
            <a:off x="4004302" y="4873337"/>
            <a:ext cx="7555938" cy="1908662"/>
          </a:xfrm>
          <a:prstGeom prst="rect">
            <a:avLst/>
          </a:prstGeom>
          <a:ln w="12700">
            <a:miter lim="400000"/>
          </a:ln>
        </p:spPr>
      </p:pic>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09029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462527" y="6217851"/>
            <a:ext cx="275073" cy="27699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0826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image" Target="../media/image4.sv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4" descr="Picture 14"/>
          <p:cNvPicPr>
            <a:picLocks noChangeAspect="1"/>
          </p:cNvPicPr>
          <p:nvPr/>
        </p:nvPicPr>
        <p:blipFill>
          <a:blip r:embed="rId12"/>
          <a:stretch>
            <a:fillRect/>
          </a:stretch>
        </p:blipFill>
        <p:spPr>
          <a:xfrm>
            <a:off x="0" y="0"/>
            <a:ext cx="12192000" cy="6858000"/>
          </a:xfrm>
          <a:prstGeom prst="rect">
            <a:avLst/>
          </a:prstGeom>
          <a:ln w="12700">
            <a:miter lim="400000"/>
          </a:ln>
        </p:spPr>
      </p:pic>
      <p:pic>
        <p:nvPicPr>
          <p:cNvPr id="3" name="Grafik 2" descr="Grafik 2"/>
          <p:cNvPicPr>
            <a:picLocks noChangeAspect="1"/>
          </p:cNvPicPr>
          <p:nvPr/>
        </p:nvPicPr>
        <p:blipFill>
          <a:blip r:embed="rId13"/>
          <a:stretch>
            <a:fillRect/>
          </a:stretch>
        </p:blipFill>
        <p:spPr>
          <a:xfrm>
            <a:off x="434518" y="346530"/>
            <a:ext cx="1511301" cy="546101"/>
          </a:xfrm>
          <a:prstGeom prst="rect">
            <a:avLst/>
          </a:prstGeom>
          <a:ln w="12700">
            <a:miter lim="400000"/>
          </a:ln>
        </p:spPr>
      </p:pic>
      <p:sp>
        <p:nvSpPr>
          <p:cNvPr id="4" name="Title Text"/>
          <p:cNvSpPr txBox="1">
            <a:spLocks noGrp="1"/>
          </p:cNvSpPr>
          <p:nvPr>
            <p:ph type="title"/>
          </p:nvPr>
        </p:nvSpPr>
        <p:spPr>
          <a:xfrm>
            <a:off x="609600" y="92074"/>
            <a:ext cx="10972800" cy="1508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
        <p:nvSpPr>
          <p:cNvPr id="7" name="Isosceles Triangle 6">
            <a:extLst>
              <a:ext uri="{FF2B5EF4-FFF2-40B4-BE49-F238E27FC236}">
                <a16:creationId xmlns:a16="http://schemas.microsoft.com/office/drawing/2014/main" id="{18D9C736-833A-4F54-9873-F3F258FDADD5}"/>
              </a:ext>
            </a:extLst>
          </p:cNvPr>
          <p:cNvSpPr/>
          <p:nvPr userDrawn="1"/>
        </p:nvSpPr>
        <p:spPr>
          <a:xfrm rot="5400000">
            <a:off x="9640276" y="4021018"/>
            <a:ext cx="2407138" cy="2039816"/>
          </a:xfrm>
          <a:prstGeom prst="triangle">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o-RO" sz="1800" b="0" i="0" u="none" strike="noStrike" cap="none" spc="0" normalizeH="0" baseline="0">
              <a:ln>
                <a:noFill/>
              </a:ln>
              <a:solidFill>
                <a:srgbClr val="000000"/>
              </a:solidFill>
              <a:effectLst/>
              <a:uFillTx/>
              <a:latin typeface="+mj-lt"/>
              <a:ea typeface="+mj-ea"/>
              <a:cs typeface="+mj-cs"/>
              <a:sym typeface="Calibri"/>
            </a:endParaRPr>
          </a:p>
        </p:txBody>
      </p:sp>
      <p:pic>
        <p:nvPicPr>
          <p:cNvPr id="8" name="Graphic 7">
            <a:extLst>
              <a:ext uri="{FF2B5EF4-FFF2-40B4-BE49-F238E27FC236}">
                <a16:creationId xmlns:a16="http://schemas.microsoft.com/office/drawing/2014/main" id="{B03ADB8A-E81D-4CD9-9EC7-27ABEDFEAFB4}"/>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823937" y="194988"/>
            <a:ext cx="1933545" cy="83703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4" descr="Picture 14"/>
          <p:cNvPicPr>
            <a:picLocks noChangeAspect="1"/>
          </p:cNvPicPr>
          <p:nvPr/>
        </p:nvPicPr>
        <p:blipFill>
          <a:blip r:embed="rId12"/>
          <a:stretch>
            <a:fillRect/>
          </a:stretch>
        </p:blipFill>
        <p:spPr>
          <a:xfrm>
            <a:off x="0" y="0"/>
            <a:ext cx="12192000" cy="6858000"/>
          </a:xfrm>
          <a:prstGeom prst="rect">
            <a:avLst/>
          </a:prstGeom>
          <a:ln w="12700">
            <a:miter lim="400000"/>
          </a:ln>
        </p:spPr>
      </p:pic>
      <p:pic>
        <p:nvPicPr>
          <p:cNvPr id="3" name="Grafik 2" descr="Grafik 2"/>
          <p:cNvPicPr>
            <a:picLocks noChangeAspect="1"/>
          </p:cNvPicPr>
          <p:nvPr/>
        </p:nvPicPr>
        <p:blipFill>
          <a:blip r:embed="rId13"/>
          <a:stretch>
            <a:fillRect/>
          </a:stretch>
        </p:blipFill>
        <p:spPr>
          <a:xfrm>
            <a:off x="434518" y="346530"/>
            <a:ext cx="1511301" cy="546101"/>
          </a:xfrm>
          <a:prstGeom prst="rect">
            <a:avLst/>
          </a:prstGeom>
          <a:ln w="12700">
            <a:miter lim="400000"/>
          </a:ln>
        </p:spPr>
      </p:pic>
      <p:sp>
        <p:nvSpPr>
          <p:cNvPr id="4" name="Title Text"/>
          <p:cNvSpPr txBox="1">
            <a:spLocks noGrp="1"/>
          </p:cNvSpPr>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
        <p:nvSpPr>
          <p:cNvPr id="7" name="Isosceles Triangle 6">
            <a:extLst>
              <a:ext uri="{FF2B5EF4-FFF2-40B4-BE49-F238E27FC236}">
                <a16:creationId xmlns:a16="http://schemas.microsoft.com/office/drawing/2014/main" id="{18D9C736-833A-4F54-9873-F3F258FDADD5}"/>
              </a:ext>
            </a:extLst>
          </p:cNvPr>
          <p:cNvSpPr/>
          <p:nvPr userDrawn="1"/>
        </p:nvSpPr>
        <p:spPr>
          <a:xfrm rot="5400000">
            <a:off x="9640276" y="4021018"/>
            <a:ext cx="2407138" cy="2039816"/>
          </a:xfrm>
          <a:prstGeom prst="triangle">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o-RO" sz="1800" b="0" i="0" u="none" strike="noStrike" cap="none" spc="0" normalizeH="0" baseline="0">
              <a:ln>
                <a:noFill/>
              </a:ln>
              <a:solidFill>
                <a:srgbClr val="000000"/>
              </a:solidFill>
              <a:effectLst/>
              <a:uFillTx/>
              <a:latin typeface="+mj-lt"/>
              <a:ea typeface="+mj-ea"/>
              <a:cs typeface="+mj-cs"/>
              <a:sym typeface="Calibri"/>
            </a:endParaRPr>
          </a:p>
        </p:txBody>
      </p:sp>
      <p:pic>
        <p:nvPicPr>
          <p:cNvPr id="8" name="Graphic 7">
            <a:extLst>
              <a:ext uri="{FF2B5EF4-FFF2-40B4-BE49-F238E27FC236}">
                <a16:creationId xmlns:a16="http://schemas.microsoft.com/office/drawing/2014/main" id="{B03ADB8A-E81D-4CD9-9EC7-27ABEDFEAFB4}"/>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823937" y="194988"/>
            <a:ext cx="1933545" cy="837033"/>
          </a:xfrm>
          <a:prstGeom prst="rect">
            <a:avLst/>
          </a:prstGeom>
        </p:spPr>
      </p:pic>
    </p:spTree>
    <p:extLst>
      <p:ext uri="{BB962C8B-B14F-4D97-AF65-F5344CB8AC3E}">
        <p14:creationId xmlns:p14="http://schemas.microsoft.com/office/powerpoint/2010/main" val="26508848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itle 1"/>
          <p:cNvSpPr txBox="1"/>
          <p:nvPr/>
        </p:nvSpPr>
        <p:spPr>
          <a:xfrm>
            <a:off x="591587" y="2508290"/>
            <a:ext cx="10807933" cy="655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6000">
                <a:solidFill>
                  <a:srgbClr val="FFFFFF"/>
                </a:solidFill>
                <a:latin typeface="Overpass Bold"/>
                <a:ea typeface="Overpass Bold"/>
                <a:cs typeface="Overpass Bold"/>
                <a:sym typeface="Overpass Bold"/>
              </a:defRPr>
            </a:lvl1pPr>
          </a:lstStyle>
          <a:p>
            <a:pPr marL="0" marR="0" indent="228600" algn="just">
              <a:lnSpc>
                <a:spcPct val="107000"/>
              </a:lnSpc>
              <a:spcBef>
                <a:spcPts val="0"/>
              </a:spcBef>
              <a:spcAft>
                <a:spcPts val="0"/>
              </a:spcAft>
              <a:tabLst>
                <a:tab pos="457200" algn="l"/>
              </a:tabLst>
            </a:pPr>
            <a:r>
              <a:rPr lang="ro-RO" sz="3600" b="1" dirty="0">
                <a:effectLst/>
                <a:latin typeface="Times New Roman" panose="02020603050405020304" pitchFamily="18" charset="0"/>
                <a:ea typeface="Calibri" panose="020F0502020204030204" pitchFamily="34" charset="0"/>
                <a:cs typeface="Arial" panose="020B0604020202020204" pitchFamily="34" charset="0"/>
              </a:rPr>
              <a:t>Violența. Tipuri de violență. Violența bazată pe gen.</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256B02-63FB-F18E-2A90-91FA577858A1}"/>
              </a:ext>
            </a:extLst>
          </p:cNvPr>
          <p:cNvSpPr>
            <a:spLocks noGrp="1"/>
          </p:cNvSpPr>
          <p:nvPr>
            <p:ph type="body" sz="half" idx="1"/>
          </p:nvPr>
        </p:nvSpPr>
        <p:spPr>
          <a:xfrm>
            <a:off x="5281151" y="1827929"/>
            <a:ext cx="6172200" cy="4873626"/>
          </a:xfrm>
        </p:spPr>
        <p:txBody>
          <a:bodyPr/>
          <a:lstStyle/>
          <a:p>
            <a:r>
              <a:rPr lang="ro-RO" dirty="0">
                <a:solidFill>
                  <a:schemeClr val="bg1"/>
                </a:solidFill>
              </a:rPr>
              <a:t>PRETEST</a:t>
            </a:r>
            <a:endParaRPr lang="en-US" dirty="0">
              <a:solidFill>
                <a:schemeClr val="bg1"/>
              </a:solidFill>
            </a:endParaRPr>
          </a:p>
        </p:txBody>
      </p:sp>
    </p:spTree>
    <p:extLst>
      <p:ext uri="{BB962C8B-B14F-4D97-AF65-F5344CB8AC3E}">
        <p14:creationId xmlns:p14="http://schemas.microsoft.com/office/powerpoint/2010/main" val="85873766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6" name="Content Placeholder 4"/>
          <p:cNvGrpSpPr/>
          <p:nvPr/>
        </p:nvGrpSpPr>
        <p:grpSpPr>
          <a:xfrm>
            <a:off x="414251" y="374099"/>
            <a:ext cx="11385864" cy="844532"/>
            <a:chOff x="0" y="0"/>
            <a:chExt cx="11385862" cy="844530"/>
          </a:xfrm>
        </p:grpSpPr>
        <p:sp>
          <p:nvSpPr>
            <p:cNvPr id="304" name="Rectangle"/>
            <p:cNvSpPr/>
            <p:nvPr/>
          </p:nvSpPr>
          <p:spPr>
            <a:xfrm>
              <a:off x="-1" y="-1"/>
              <a:ext cx="11385864" cy="844532"/>
            </a:xfrm>
            <a:prstGeom prst="rect">
              <a:avLst/>
            </a:prstGeom>
            <a:solidFill>
              <a:srgbClr val="220050"/>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0">
                <a:lnSpc>
                  <a:spcPct val="100000"/>
                </a:lnSpc>
                <a:spcBef>
                  <a:spcPts val="1000"/>
                </a:spcBef>
                <a:spcAft>
                  <a:spcPts val="0"/>
                </a:spcAft>
                <a:buClrTx/>
                <a:buSzTx/>
                <a:buFontTx/>
                <a:buNone/>
                <a:tabLst/>
                <a:defRPr sz="2800"/>
              </a:pP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5" name="C190 adopts an inclusive, integrated and gender-responsive approach"/>
            <p:cNvSpPr txBox="1"/>
            <p:nvPr/>
          </p:nvSpPr>
          <p:spPr>
            <a:xfrm>
              <a:off x="35999" y="104182"/>
              <a:ext cx="11313864" cy="6361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7999" tIns="107999" rIns="107999" bIns="107999" numCol="1" anchor="ctr">
              <a:spAutoFit/>
            </a:bodyPr>
            <a:lstStyle>
              <a:lvl1pPr algn="ctr">
                <a:spcBef>
                  <a:spcPts val="1000"/>
                </a:spcBef>
                <a:defRPr sz="2600">
                  <a:solidFill>
                    <a:srgbClr val="FFFFFF"/>
                  </a:solidFill>
                  <a:latin typeface="Overpass Bold"/>
                  <a:ea typeface="Overpass Bold"/>
                  <a:cs typeface="Overpass Bold"/>
                  <a:sym typeface="Overpass Bold"/>
                </a:defRPr>
              </a:lvl1pPr>
            </a:lstStyle>
            <a:p>
              <a:pPr marL="0" marR="0" lvl="0" indent="0" algn="ctr" defTabSz="914400" rtl="0" eaLnBrk="1" fontAlgn="auto" latinLnBrk="0" hangingPunct="0">
                <a:lnSpc>
                  <a:spcPct val="100000"/>
                </a:lnSpc>
                <a:spcBef>
                  <a:spcPts val="1000"/>
                </a:spcBef>
                <a:spcAft>
                  <a:spcPts val="0"/>
                </a:spcAft>
                <a:buClrTx/>
                <a:buSzTx/>
                <a:buFontTx/>
                <a:buNone/>
                <a:tabLst/>
                <a:defRPr/>
              </a:pPr>
              <a:r>
                <a:rPr kumimoji="0" sz="2600" b="0" i="0" u="none" strike="noStrike" kern="0" cap="none" spc="0" normalizeH="0" baseline="0" noProof="0" dirty="0">
                  <a:ln>
                    <a:noFill/>
                  </a:ln>
                  <a:solidFill>
                    <a:srgbClr val="FFFFFF"/>
                  </a:solidFill>
                  <a:effectLst/>
                  <a:uLnTx/>
                  <a:uFillTx/>
                  <a:latin typeface="Overpass Bold"/>
                  <a:sym typeface="Overpass Bold"/>
                </a:rPr>
                <a:t>C</a:t>
              </a:r>
              <a:r>
                <a:rPr kumimoji="0" lang="ro-RO" sz="2600" b="0" i="0" u="none" strike="noStrike" kern="0" cap="none" spc="0" normalizeH="0" baseline="0" noProof="0" dirty="0" err="1">
                  <a:ln>
                    <a:noFill/>
                  </a:ln>
                  <a:solidFill>
                    <a:srgbClr val="FFFFFF"/>
                  </a:solidFill>
                  <a:effectLst/>
                  <a:uLnTx/>
                  <a:uFillTx/>
                  <a:latin typeface="Overpass Bold"/>
                  <a:sym typeface="Overpass Bold"/>
                </a:rPr>
                <a:t>onvenția</a:t>
              </a:r>
              <a:r>
                <a:rPr kumimoji="0" lang="ro-RO" sz="2600" b="0" i="0" u="none" strike="noStrike" kern="0" cap="none" spc="0" normalizeH="0" baseline="0" noProof="0" dirty="0">
                  <a:ln>
                    <a:noFill/>
                  </a:ln>
                  <a:solidFill>
                    <a:srgbClr val="FFFFFF"/>
                  </a:solidFill>
                  <a:effectLst/>
                  <a:uLnTx/>
                  <a:uFillTx/>
                  <a:latin typeface="Overpass Bold"/>
                  <a:sym typeface="Overpass Bold"/>
                </a:rPr>
                <a:t> </a:t>
              </a:r>
              <a:r>
                <a:rPr kumimoji="0" sz="2600" b="0" i="0" u="none" strike="noStrike" kern="0" cap="none" spc="0" normalizeH="0" baseline="0" noProof="0" dirty="0">
                  <a:ln>
                    <a:noFill/>
                  </a:ln>
                  <a:solidFill>
                    <a:srgbClr val="FFFFFF"/>
                  </a:solidFill>
                  <a:effectLst/>
                  <a:uLnTx/>
                  <a:uFillTx/>
                  <a:latin typeface="Overpass Bold"/>
                  <a:sym typeface="Overpass Bold"/>
                </a:rPr>
                <a:t>190</a:t>
              </a:r>
            </a:p>
          </p:txBody>
        </p:sp>
      </p:grpSp>
      <p:grpSp>
        <p:nvGrpSpPr>
          <p:cNvPr id="309" name="Content Placeholder 4"/>
          <p:cNvGrpSpPr/>
          <p:nvPr/>
        </p:nvGrpSpPr>
        <p:grpSpPr>
          <a:xfrm>
            <a:off x="1832009" y="1632767"/>
            <a:ext cx="4263991" cy="2803430"/>
            <a:chOff x="-1" y="-105714"/>
            <a:chExt cx="3010450" cy="2803428"/>
          </a:xfrm>
        </p:grpSpPr>
        <p:sp>
          <p:nvSpPr>
            <p:cNvPr id="307" name="Rectangle"/>
            <p:cNvSpPr/>
            <p:nvPr/>
          </p:nvSpPr>
          <p:spPr>
            <a:xfrm>
              <a:off x="-1" y="-1"/>
              <a:ext cx="3010450" cy="2592002"/>
            </a:xfrm>
            <a:prstGeom prst="rect">
              <a:avLst/>
            </a:prstGeom>
            <a:solidFill>
              <a:srgbClr val="FFFFFF"/>
            </a:solidFill>
            <a:ln w="9525" cap="flat">
              <a:solidFill>
                <a:srgbClr val="1F2DBF"/>
              </a:solidFill>
              <a:prstDash val="solid"/>
              <a:round/>
            </a:ln>
            <a:effectLst/>
          </p:spPr>
          <p:txBody>
            <a:bodyPr wrap="square" lIns="45719" tIns="45719" rIns="45719" bIns="45719" numCol="1" anchor="ctr">
              <a:noAutofit/>
            </a:bodyPr>
            <a:lstStyle/>
            <a:p>
              <a:pPr marL="0" marR="0" lvl="0" indent="0" algn="l" defTabSz="914400" rtl="0" eaLnBrk="1" fontAlgn="auto" latinLnBrk="0" hangingPunct="0">
                <a:lnSpc>
                  <a:spcPct val="100000"/>
                </a:lnSpc>
                <a:spcBef>
                  <a:spcPts val="1000"/>
                </a:spcBef>
                <a:spcAft>
                  <a:spcPts val="0"/>
                </a:spcAft>
                <a:buClrTx/>
                <a:buSzTx/>
                <a:buFontTx/>
                <a:buNone/>
                <a:tabLst/>
                <a:defRPr sz="2200">
                  <a:solidFill>
                    <a:srgbClr val="2C1455"/>
                  </a:solidFill>
                  <a:latin typeface="Overpass Bold"/>
                  <a:ea typeface="Overpass Bold"/>
                  <a:cs typeface="Overpass Bold"/>
                  <a:sym typeface="Overpass Bold"/>
                </a:defRPr>
              </a:pPr>
              <a:endParaRPr kumimoji="0" sz="2200" b="0" i="0" u="none" strike="noStrike" kern="0" cap="none" spc="0" normalizeH="0" baseline="0" noProof="0">
                <a:ln>
                  <a:noFill/>
                </a:ln>
                <a:solidFill>
                  <a:srgbClr val="000000"/>
                </a:solidFill>
                <a:effectLst/>
                <a:uLnTx/>
                <a:uFillTx/>
                <a:latin typeface="Overpass Bold"/>
                <a:sym typeface="Overpass Bold"/>
              </a:endParaRPr>
            </a:p>
          </p:txBody>
        </p:sp>
        <p:sp>
          <p:nvSpPr>
            <p:cNvPr id="308" name="Protecting those in all sectors, in the formal and informal economy, and in urban or rural areas"/>
            <p:cNvSpPr txBox="1"/>
            <p:nvPr/>
          </p:nvSpPr>
          <p:spPr>
            <a:xfrm>
              <a:off x="40762" y="-105714"/>
              <a:ext cx="2928924" cy="28034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7999" tIns="107999" rIns="107999" bIns="107999" numCol="1" anchor="ctr">
              <a:spAutoFit/>
            </a:bodyPr>
            <a:lstStyle>
              <a:lvl1pPr>
                <a:spcBef>
                  <a:spcPts val="1000"/>
                </a:spcBef>
                <a:defRPr sz="2100">
                  <a:solidFill>
                    <a:srgbClr val="2C1455"/>
                  </a:solidFill>
                  <a:latin typeface="Overpass Regular"/>
                  <a:ea typeface="Overpass Regular"/>
                  <a:cs typeface="Overpass Regular"/>
                  <a:sym typeface="Overpass Regular"/>
                </a:defRPr>
              </a:lvl1pPr>
            </a:lstStyle>
            <a:p>
              <a:pPr marL="0" marR="0" lvl="0" indent="0" algn="l" defTabSz="914400" rtl="0" eaLnBrk="1" fontAlgn="auto" latinLnBrk="0" hangingPunct="0">
                <a:lnSpc>
                  <a:spcPct val="100000"/>
                </a:lnSpc>
                <a:spcBef>
                  <a:spcPts val="1000"/>
                </a:spcBef>
                <a:spcAft>
                  <a:spcPts val="0"/>
                </a:spcAft>
                <a:buClrTx/>
                <a:buSzTx/>
                <a:buFontTx/>
                <a:buNone/>
                <a:tabLst/>
                <a:defRPr/>
              </a:pPr>
              <a:r>
                <a:rPr kumimoji="0" lang="en-US" sz="2100" b="1" i="0" u="none" strike="noStrike" kern="0" cap="none" spc="0" normalizeH="0" baseline="0" noProof="0" dirty="0" err="1">
                  <a:ln>
                    <a:noFill/>
                  </a:ln>
                  <a:solidFill>
                    <a:srgbClr val="000000"/>
                  </a:solidFill>
                  <a:effectLst/>
                  <a:uLnTx/>
                  <a:uFillTx/>
                  <a:latin typeface="Calibri"/>
                  <a:sym typeface="Overpass Regular"/>
                </a:rPr>
                <a:t>Violența</a:t>
              </a:r>
              <a:r>
                <a:rPr kumimoji="0" lang="en-US" sz="2100" b="1" i="0" u="none" strike="noStrike" kern="0" cap="none" spc="0" normalizeH="0" baseline="0" noProof="0" dirty="0">
                  <a:ln>
                    <a:noFill/>
                  </a:ln>
                  <a:solidFill>
                    <a:srgbClr val="000000"/>
                  </a:solidFill>
                  <a:effectLst/>
                  <a:uLnTx/>
                  <a:uFillTx/>
                  <a:latin typeface="Calibri"/>
                  <a:sym typeface="Overpass Regular"/>
                </a:rPr>
                <a:t> </a:t>
              </a:r>
              <a:r>
                <a:rPr kumimoji="0" lang="en-US" sz="2100" b="1" i="0" u="none" strike="noStrike" kern="0" cap="none" spc="0" normalizeH="0" baseline="0" noProof="0" dirty="0" err="1">
                  <a:ln>
                    <a:noFill/>
                  </a:ln>
                  <a:solidFill>
                    <a:srgbClr val="000000"/>
                  </a:solidFill>
                  <a:effectLst/>
                  <a:uLnTx/>
                  <a:uFillTx/>
                  <a:latin typeface="Calibri"/>
                  <a:sym typeface="Overpass Regular"/>
                </a:rPr>
                <a:t>și</a:t>
              </a:r>
              <a:r>
                <a:rPr kumimoji="0" lang="en-US" sz="2100" b="1" i="0" u="none" strike="noStrike" kern="0" cap="none" spc="0" normalizeH="0" baseline="0" noProof="0" dirty="0">
                  <a:ln>
                    <a:noFill/>
                  </a:ln>
                  <a:solidFill>
                    <a:srgbClr val="000000"/>
                  </a:solidFill>
                  <a:effectLst/>
                  <a:uLnTx/>
                  <a:uFillTx/>
                  <a:latin typeface="Calibri"/>
                  <a:sym typeface="Overpass Regular"/>
                </a:rPr>
                <a:t> </a:t>
              </a:r>
              <a:r>
                <a:rPr kumimoji="0" lang="en-US" sz="2100" b="1" i="0" u="none" strike="noStrike" kern="0" cap="none" spc="0" normalizeH="0" baseline="0" noProof="0" dirty="0" err="1">
                  <a:ln>
                    <a:noFill/>
                  </a:ln>
                  <a:solidFill>
                    <a:srgbClr val="000000"/>
                  </a:solidFill>
                  <a:effectLst/>
                  <a:uLnTx/>
                  <a:uFillTx/>
                  <a:latin typeface="Calibri"/>
                  <a:sym typeface="Overpass Regular"/>
                </a:rPr>
                <a:t>hărțuirea</a:t>
              </a:r>
              <a:r>
                <a:rPr kumimoji="0" lang="en-US" sz="2100" b="1"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comportamente</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practici</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sau</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amenințări</a:t>
              </a:r>
              <a:r>
                <a:rPr kumimoji="0" lang="en-US" sz="2100" b="0" i="0" u="none" strike="noStrike" kern="0" cap="none" spc="0" normalizeH="0" baseline="0" noProof="0" dirty="0">
                  <a:ln>
                    <a:noFill/>
                  </a:ln>
                  <a:solidFill>
                    <a:srgbClr val="000000"/>
                  </a:solidFill>
                  <a:effectLst/>
                  <a:uLnTx/>
                  <a:uFillTx/>
                  <a:latin typeface="Calibri"/>
                  <a:sym typeface="Overpass Regular"/>
                </a:rPr>
                <a:t> care </a:t>
              </a:r>
              <a:r>
                <a:rPr kumimoji="0" lang="en-US" sz="2100" b="0" i="0" u="none" strike="noStrike" kern="0" cap="none" spc="0" normalizeH="0" baseline="0" noProof="0" dirty="0" err="1">
                  <a:ln>
                    <a:noFill/>
                  </a:ln>
                  <a:solidFill>
                    <a:srgbClr val="000000"/>
                  </a:solidFill>
                  <a:effectLst/>
                  <a:uLnTx/>
                  <a:uFillTx/>
                  <a:latin typeface="Calibri"/>
                  <a:sym typeface="Overpass Regular"/>
                </a:rPr>
                <a:t>vizează</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provoacă</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sau</a:t>
              </a:r>
              <a:r>
                <a:rPr kumimoji="0" lang="en-US" sz="2100" b="0" i="0" u="none" strike="noStrike" kern="0" cap="none" spc="0" normalizeH="0" baseline="0" noProof="0" dirty="0">
                  <a:ln>
                    <a:noFill/>
                  </a:ln>
                  <a:solidFill>
                    <a:srgbClr val="000000"/>
                  </a:solidFill>
                  <a:effectLst/>
                  <a:uLnTx/>
                  <a:uFillTx/>
                  <a:latin typeface="Calibri"/>
                  <a:sym typeface="Overpass Regular"/>
                </a:rPr>
                <a:t> sunt </a:t>
              </a:r>
              <a:r>
                <a:rPr kumimoji="0" lang="en-US" sz="2100" b="0" i="0" u="none" strike="noStrike" kern="0" cap="none" spc="0" normalizeH="0" baseline="0" noProof="0" dirty="0" err="1">
                  <a:ln>
                    <a:noFill/>
                  </a:ln>
                  <a:solidFill>
                    <a:srgbClr val="000000"/>
                  </a:solidFill>
                  <a:effectLst/>
                  <a:uLnTx/>
                  <a:uFillTx/>
                  <a:latin typeface="Calibri"/>
                  <a:sym typeface="Overpass Regular"/>
                </a:rPr>
                <a:t>susceptibile</a:t>
              </a:r>
              <a:r>
                <a:rPr kumimoji="0" lang="en-US" sz="2100" b="0" i="0" u="none" strike="noStrike" kern="0" cap="none" spc="0" normalizeH="0" baseline="0" noProof="0" dirty="0">
                  <a:ln>
                    <a:noFill/>
                  </a:ln>
                  <a:solidFill>
                    <a:srgbClr val="000000"/>
                  </a:solidFill>
                  <a:effectLst/>
                  <a:uLnTx/>
                  <a:uFillTx/>
                  <a:latin typeface="Calibri"/>
                  <a:sym typeface="Overpass Regular"/>
                </a:rPr>
                <a:t> de a </a:t>
              </a:r>
              <a:r>
                <a:rPr kumimoji="0" lang="en-US" sz="2100" b="0" i="0" u="none" strike="noStrike" kern="0" cap="none" spc="0" normalizeH="0" baseline="0" noProof="0" dirty="0" err="1">
                  <a:ln>
                    <a:noFill/>
                  </a:ln>
                  <a:solidFill>
                    <a:srgbClr val="000000"/>
                  </a:solidFill>
                  <a:effectLst/>
                  <a:uLnTx/>
                  <a:uFillTx/>
                  <a:latin typeface="Calibri"/>
                  <a:sym typeface="Overpass Regular"/>
                </a:rPr>
                <a:t>provoca</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daune</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fizice</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psihologice</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sexuale</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sau</a:t>
              </a:r>
              <a:r>
                <a:rPr kumimoji="0" lang="en-US" sz="2100" b="0" i="0" u="none" strike="noStrike" kern="0" cap="none" spc="0" normalizeH="0" baseline="0" noProof="0" dirty="0">
                  <a:ln>
                    <a:noFill/>
                  </a:ln>
                  <a:solidFill>
                    <a:srgbClr val="000000"/>
                  </a:solidFill>
                  <a:effectLst/>
                  <a:uLnTx/>
                  <a:uFillTx/>
                  <a:latin typeface="Calibri"/>
                  <a:sym typeface="Overpass Regular"/>
                </a:rPr>
                <a:t> </a:t>
              </a:r>
              <a:r>
                <a:rPr kumimoji="0" lang="en-US" sz="2100" b="0" i="0" u="none" strike="noStrike" kern="0" cap="none" spc="0" normalizeH="0" baseline="0" noProof="0" dirty="0" err="1">
                  <a:ln>
                    <a:noFill/>
                  </a:ln>
                  <a:solidFill>
                    <a:srgbClr val="000000"/>
                  </a:solidFill>
                  <a:effectLst/>
                  <a:uLnTx/>
                  <a:uFillTx/>
                  <a:latin typeface="Calibri"/>
                  <a:sym typeface="Overpass Regular"/>
                </a:rPr>
                <a:t>economice</a:t>
              </a:r>
              <a:r>
                <a:rPr kumimoji="0" lang="en-US" sz="2100" b="0" i="0" u="none" strike="noStrike" kern="0" cap="none" spc="0" normalizeH="0" baseline="0" noProof="0" dirty="0">
                  <a:ln>
                    <a:noFill/>
                  </a:ln>
                  <a:solidFill>
                    <a:srgbClr val="000000"/>
                  </a:solidFill>
                  <a:effectLst/>
                  <a:uLnTx/>
                  <a:uFillTx/>
                  <a:latin typeface="Calibri"/>
                  <a:sym typeface="Overpass Regular"/>
                </a:rPr>
                <a:t>.</a:t>
              </a:r>
            </a:p>
          </p:txBody>
        </p:sp>
      </p:grpSp>
      <p:grpSp>
        <p:nvGrpSpPr>
          <p:cNvPr id="312" name="Content Placeholder 4"/>
          <p:cNvGrpSpPr/>
          <p:nvPr/>
        </p:nvGrpSpPr>
        <p:grpSpPr>
          <a:xfrm>
            <a:off x="6843389" y="1644644"/>
            <a:ext cx="4272596" cy="2623381"/>
            <a:chOff x="0" y="227687"/>
            <a:chExt cx="3010449" cy="2623380"/>
          </a:xfrm>
        </p:grpSpPr>
        <p:sp>
          <p:nvSpPr>
            <p:cNvPr id="310" name="Rectangle"/>
            <p:cNvSpPr/>
            <p:nvPr/>
          </p:nvSpPr>
          <p:spPr>
            <a:xfrm>
              <a:off x="0" y="243378"/>
              <a:ext cx="3010449" cy="2592001"/>
            </a:xfrm>
            <a:prstGeom prst="rect">
              <a:avLst/>
            </a:prstGeom>
            <a:solidFill>
              <a:srgbClr val="FFFFFF"/>
            </a:solidFill>
            <a:ln w="9525" cap="flat">
              <a:solidFill>
                <a:srgbClr val="1F2DBF"/>
              </a:solidFill>
              <a:prstDash val="solid"/>
              <a:round/>
            </a:ln>
            <a:effectLst/>
          </p:spPr>
          <p:txBody>
            <a:bodyPr wrap="square" lIns="45719" tIns="45719" rIns="45719" bIns="45719" numCol="1" anchor="ctr">
              <a:noAutofit/>
            </a:bodyPr>
            <a:lstStyle/>
            <a:p>
              <a:pPr marL="0" marR="0" lvl="0" indent="0" algn="l" defTabSz="914400" rtl="0" eaLnBrk="1" fontAlgn="auto" latinLnBrk="0" hangingPunct="0">
                <a:lnSpc>
                  <a:spcPct val="100000"/>
                </a:lnSpc>
                <a:spcBef>
                  <a:spcPts val="1000"/>
                </a:spcBef>
                <a:spcAft>
                  <a:spcPts val="0"/>
                </a:spcAft>
                <a:buClrTx/>
                <a:buSzTx/>
                <a:buFontTx/>
                <a:buNone/>
                <a:tabLst/>
                <a:defRPr sz="2200">
                  <a:solidFill>
                    <a:srgbClr val="2C1455"/>
                  </a:solidFill>
                  <a:latin typeface="Overpass Regular"/>
                  <a:ea typeface="Overpass Regular"/>
                  <a:cs typeface="Overpass Regular"/>
                  <a:sym typeface="Overpass Regular"/>
                </a:defRPr>
              </a:pPr>
              <a:endParaRPr kumimoji="0" sz="2100" b="0" i="0" u="none" strike="noStrike" kern="0" cap="none" spc="0" normalizeH="0" baseline="0" noProof="0">
                <a:ln>
                  <a:noFill/>
                </a:ln>
                <a:solidFill>
                  <a:srgbClr val="000000"/>
                </a:solidFill>
                <a:effectLst/>
                <a:uLnTx/>
                <a:uFillTx/>
                <a:latin typeface="Overpass Regular"/>
                <a:sym typeface="Overpass Regular"/>
              </a:endParaRPr>
            </a:p>
          </p:txBody>
        </p:sp>
        <p:sp>
          <p:nvSpPr>
            <p:cNvPr id="311" name="Addressing violence and harassment through labour, equality and non-discrimination, OSH, migration and criminal law and policies"/>
            <p:cNvSpPr txBox="1"/>
            <p:nvPr/>
          </p:nvSpPr>
          <p:spPr>
            <a:xfrm>
              <a:off x="40762" y="227687"/>
              <a:ext cx="2928924" cy="2623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7999" tIns="107999" rIns="107999" bIns="107999" numCol="1" anchor="ctr">
              <a:spAutoFit/>
            </a:bodyPr>
            <a:lstStyle>
              <a:lvl1pPr>
                <a:spcBef>
                  <a:spcPts val="1000"/>
                </a:spcBef>
                <a:defRPr sz="2100">
                  <a:solidFill>
                    <a:srgbClr val="2C1455"/>
                  </a:solidFill>
                  <a:latin typeface="Overpass Regular"/>
                  <a:ea typeface="Overpass Regular"/>
                  <a:cs typeface="Overpass Regular"/>
                  <a:sym typeface="Overpass Regular"/>
                </a:defRPr>
              </a:lvl1pPr>
            </a:lstStyle>
            <a:p>
              <a:pPr marL="0" marR="0" lvl="0" indent="0" algn="l" defTabSz="914400" rtl="0" eaLnBrk="1" fontAlgn="auto" latinLnBrk="0" hangingPunct="0">
                <a:lnSpc>
                  <a:spcPct val="107000"/>
                </a:lnSpc>
                <a:spcBef>
                  <a:spcPts val="0"/>
                </a:spcBef>
                <a:spcAft>
                  <a:spcPts val="800"/>
                </a:spcAft>
                <a:buClrTx/>
                <a:buSzTx/>
                <a:buFontTx/>
                <a:buNone/>
                <a:tabLst/>
                <a:defRPr/>
              </a:pPr>
              <a:r>
                <a:rPr kumimoji="0" lang="ro-RO" sz="2100" b="1"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V</a:t>
              </a:r>
              <a:r>
                <a:rPr kumimoji="0" lang="pt-BR" sz="2100" b="1"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iolenţă şi hărţuire pe criterii de pe gen</a:t>
              </a:r>
              <a:r>
                <a:rPr kumimoji="0" lang="ro-RO" sz="2100" b="1"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 </a:t>
              </a:r>
              <a:r>
                <a:rPr kumimoji="0" lang="ro-RO"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 </a:t>
              </a:r>
              <a:r>
                <a:rPr kumimoji="0" lang="pt-BR"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violenţă şi hărţuire îndreptate împotriva unei persoane din cauza sexului</a:t>
              </a:r>
              <a:r>
                <a:rPr kumimoji="0" lang="ro-RO"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a:t>
              </a:r>
              <a:r>
                <a:rPr kumimoji="0" lang="pt-BR"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genului său</a:t>
              </a:r>
              <a:r>
                <a:rPr kumimoji="0" lang="ro-RO"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a:t>
              </a:r>
              <a:r>
                <a:rPr kumimoji="0" lang="pt-BR"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rPr>
                <a:t>care afectează, în mod disproporţionat, persoanele de un anumit sex sau gen şi include hărţuirea sexuală.</a:t>
              </a:r>
              <a:endParaRPr kumimoji="0" lang="en-US" sz="2100" b="0" i="0" u="none" strike="noStrike" kern="1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sym typeface="Overpass Regular"/>
              </a:endParaRPr>
            </a:p>
          </p:txBody>
        </p:sp>
      </p:grpSp>
      <p:grpSp>
        <p:nvGrpSpPr>
          <p:cNvPr id="318" name="Content Placeholder 4"/>
          <p:cNvGrpSpPr/>
          <p:nvPr/>
        </p:nvGrpSpPr>
        <p:grpSpPr>
          <a:xfrm>
            <a:off x="450250" y="4682160"/>
            <a:ext cx="11349866" cy="1157272"/>
            <a:chOff x="182706" y="432634"/>
            <a:chExt cx="11349864" cy="1157270"/>
          </a:xfrm>
        </p:grpSpPr>
        <p:sp>
          <p:nvSpPr>
            <p:cNvPr id="316" name="Rectangle"/>
            <p:cNvSpPr/>
            <p:nvPr/>
          </p:nvSpPr>
          <p:spPr>
            <a:xfrm>
              <a:off x="182706" y="432634"/>
              <a:ext cx="11327806" cy="1157270"/>
            </a:xfrm>
            <a:prstGeom prst="rect">
              <a:avLst/>
            </a:prstGeom>
            <a:solidFill>
              <a:srgbClr val="1F2DBF"/>
            </a:solidFill>
            <a:ln w="12700" cap="flat">
              <a:noFill/>
              <a:miter lim="400000"/>
            </a:ln>
            <a:effectLst/>
          </p:spPr>
          <p:txBody>
            <a:bodyPr wrap="square" lIns="45719" tIns="45719" rIns="45719" bIns="45719" numCol="1" anchor="ctr">
              <a:noAutofit/>
            </a:bodyPr>
            <a:lstStyle/>
            <a:p>
              <a:pPr marL="0" marR="0" lvl="0" indent="0" algn="l" defTabSz="914400" rtl="0" eaLnBrk="1" fontAlgn="auto" latinLnBrk="0" hangingPunct="0">
                <a:lnSpc>
                  <a:spcPct val="100000"/>
                </a:lnSpc>
                <a:spcBef>
                  <a:spcPts val="1000"/>
                </a:spcBef>
                <a:spcAft>
                  <a:spcPts val="0"/>
                </a:spcAft>
                <a:buClrTx/>
                <a:buSzTx/>
                <a:buFontTx/>
                <a:buNone/>
                <a:tabLst/>
                <a:defRPr sz="2800"/>
              </a:pP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17" name="Recognizes different and complementary roles and functions of governments, employers and workers, with the varying nature and extent of their responsibilities in ensuring accessibility of information, tools and trainings."/>
            <p:cNvSpPr txBox="1"/>
            <p:nvPr/>
          </p:nvSpPr>
          <p:spPr>
            <a:xfrm>
              <a:off x="276764" y="701444"/>
              <a:ext cx="11255806" cy="7105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7999" tIns="107999" rIns="107999" bIns="107999" numCol="1" anchor="ctr">
              <a:spAutoFit/>
            </a:bodyPr>
            <a:lstStyle>
              <a:lvl1pPr>
                <a:spcBef>
                  <a:spcPts val="1000"/>
                </a:spcBef>
                <a:defRPr sz="2200">
                  <a:solidFill>
                    <a:srgbClr val="FFFFFF"/>
                  </a:solidFill>
                  <a:latin typeface="Overpass Regular"/>
                  <a:ea typeface="Overpass Regular"/>
                  <a:cs typeface="Overpass Regular"/>
                  <a:sym typeface="Overpass Regular"/>
                </a:defRPr>
              </a:lvl1pPr>
            </a:lstStyle>
            <a:p>
              <a:pPr marL="0" marR="0" lvl="0" indent="0" algn="l" defTabSz="914400" rtl="0" eaLnBrk="1" fontAlgn="auto" latinLnBrk="0" hangingPunct="0">
                <a:lnSpc>
                  <a:spcPct val="100000"/>
                </a:lnSpc>
                <a:spcBef>
                  <a:spcPts val="1000"/>
                </a:spcBef>
                <a:spcAft>
                  <a:spcPts val="0"/>
                </a:spcAft>
                <a:buClrTx/>
                <a:buSzTx/>
                <a:buFontTx/>
                <a:buNone/>
                <a:tabLst/>
                <a:defRPr/>
              </a:pPr>
              <a:r>
                <a:rPr kumimoji="0" lang="ro-RO" sz="3200" b="0" i="0" u="none" strike="noStrike" kern="0" cap="none" spc="0" normalizeH="0" baseline="0" noProof="0" dirty="0">
                  <a:ln>
                    <a:noFill/>
                  </a:ln>
                  <a:solidFill>
                    <a:srgbClr val="FFFFFF"/>
                  </a:solidFill>
                  <a:effectLst/>
                  <a:uLnTx/>
                  <a:uFillTx/>
                  <a:latin typeface="Overpass Regular"/>
                  <a:sym typeface="Overpass Regular"/>
                </a:rPr>
                <a:t>Definiții cheie </a:t>
              </a:r>
              <a:endParaRPr kumimoji="0" sz="3200" b="0" i="0" u="none" strike="noStrike" kern="0" cap="none" spc="0" normalizeH="0" baseline="0" noProof="0" dirty="0">
                <a:ln>
                  <a:noFill/>
                </a:ln>
                <a:solidFill>
                  <a:srgbClr val="FFFFFF"/>
                </a:solidFill>
                <a:effectLst/>
                <a:uLnTx/>
                <a:uFillTx/>
                <a:latin typeface="Overpass Regular"/>
                <a:sym typeface="Overpass Regular"/>
              </a:endParaRPr>
            </a:p>
          </p:txBody>
        </p:sp>
      </p:grpSp>
      <p:sp>
        <p:nvSpPr>
          <p:cNvPr id="321" name="Dreieck 22"/>
          <p:cNvSpPr/>
          <p:nvPr/>
        </p:nvSpPr>
        <p:spPr>
          <a:xfrm rot="5400000">
            <a:off x="8714672" y="6244437"/>
            <a:ext cx="283259" cy="246771"/>
          </a:xfrm>
          <a:prstGeom prst="triangle">
            <a:avLst/>
          </a:prstGeom>
          <a:solidFill>
            <a:srgbClr val="F83E4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2" name="Dreieck 23"/>
          <p:cNvSpPr/>
          <p:nvPr/>
        </p:nvSpPr>
        <p:spPr>
          <a:xfrm rot="5400000">
            <a:off x="9202160" y="5879767"/>
            <a:ext cx="206944" cy="180287"/>
          </a:xfrm>
          <a:prstGeom prst="triangle">
            <a:avLst/>
          </a:prstGeom>
          <a:solidFill>
            <a:srgbClr val="2C1455"/>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3" name="Dreieck 24"/>
          <p:cNvSpPr/>
          <p:nvPr/>
        </p:nvSpPr>
        <p:spPr>
          <a:xfrm rot="5400000">
            <a:off x="9560293" y="6001823"/>
            <a:ext cx="495474" cy="431648"/>
          </a:xfrm>
          <a:prstGeom prst="triangle">
            <a:avLst/>
          </a:prstGeom>
          <a:solidFill>
            <a:srgbClr val="1F2DBF"/>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4" name="Dreieck 25"/>
          <p:cNvSpPr/>
          <p:nvPr/>
        </p:nvSpPr>
        <p:spPr>
          <a:xfrm rot="5400000">
            <a:off x="10050260" y="5899711"/>
            <a:ext cx="206945" cy="180288"/>
          </a:xfrm>
          <a:prstGeom prst="triangle">
            <a:avLst/>
          </a:prstGeom>
          <a:solidFill>
            <a:srgbClr val="2C1455"/>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5" name="Dreieck 26"/>
          <p:cNvSpPr/>
          <p:nvPr/>
        </p:nvSpPr>
        <p:spPr>
          <a:xfrm rot="5400000">
            <a:off x="10494743" y="6413039"/>
            <a:ext cx="283259" cy="246771"/>
          </a:xfrm>
          <a:prstGeom prst="triangle">
            <a:avLst/>
          </a:prstGeom>
          <a:solidFill>
            <a:srgbClr val="F83E4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 name="Inhaltsplatzhalter 1"/>
          <p:cNvSpPr txBox="1">
            <a:spLocks noGrp="1"/>
          </p:cNvSpPr>
          <p:nvPr>
            <p:ph type="body" sz="quarter" idx="1"/>
          </p:nvPr>
        </p:nvSpPr>
        <p:spPr>
          <a:xfrm>
            <a:off x="286431" y="1173289"/>
            <a:ext cx="6182493" cy="1198797"/>
          </a:xfrm>
          <a:prstGeom prst="rect">
            <a:avLst/>
          </a:prstGeom>
        </p:spPr>
        <p:txBody>
          <a:bodyPr>
            <a:noAutofit/>
          </a:bodyPr>
          <a:lstStyle>
            <a:lvl1pPr defTabSz="685800">
              <a:spcBef>
                <a:spcPts val="700"/>
              </a:spcBef>
              <a:defRPr sz="3300" b="0">
                <a:latin typeface="Overpass Bold"/>
                <a:ea typeface="Overpass Bold"/>
                <a:cs typeface="Overpass Bold"/>
                <a:sym typeface="Overpass Bold"/>
              </a:defRPr>
            </a:lvl1pPr>
          </a:lstStyle>
          <a:p>
            <a:pPr algn="r"/>
            <a:r>
              <a:rPr lang="ro-RO" sz="2400" b="1" dirty="0"/>
              <a:t>Ce este violența?</a:t>
            </a:r>
          </a:p>
          <a:p>
            <a:pPr algn="r"/>
            <a:endParaRPr lang="ro-RO" sz="2400" b="1" dirty="0"/>
          </a:p>
          <a:p>
            <a:r>
              <a:rPr lang="ro-RO" sz="2400" dirty="0"/>
              <a:t>o serie de comportamente și practici inacceptabile care au ca scop, efect sau sunt susceptibile de a provoca daune fizice, psihologice, sexuale sau economice.</a:t>
            </a:r>
          </a:p>
        </p:txBody>
      </p:sp>
      <p:sp>
        <p:nvSpPr>
          <p:cNvPr id="125" name="Dreieck 10"/>
          <p:cNvSpPr/>
          <p:nvPr/>
        </p:nvSpPr>
        <p:spPr>
          <a:xfrm rot="5400000">
            <a:off x="11471022" y="6173136"/>
            <a:ext cx="578890" cy="50432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4" name="TextBox 3">
            <a:extLst>
              <a:ext uri="{FF2B5EF4-FFF2-40B4-BE49-F238E27FC236}">
                <a16:creationId xmlns:a16="http://schemas.microsoft.com/office/drawing/2014/main" id="{F0934F41-C655-7204-3495-FE67BB841894}"/>
              </a:ext>
            </a:extLst>
          </p:cNvPr>
          <p:cNvSpPr txBox="1"/>
          <p:nvPr/>
        </p:nvSpPr>
        <p:spPr>
          <a:xfrm>
            <a:off x="5916628" y="3875631"/>
            <a:ext cx="6096000" cy="2839111"/>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marR="0" indent="-285750" algn="just">
              <a:lnSpc>
                <a:spcPct val="107000"/>
              </a:lnSpc>
              <a:spcBef>
                <a:spcPts val="0"/>
              </a:spcBef>
              <a:spcAft>
                <a:spcPts val="0"/>
              </a:spcAft>
              <a:buFont typeface="Wingdings" panose="05000000000000000000" pitchFamily="2" charset="2"/>
              <a:buChar char="ü"/>
              <a:tabLst>
                <a:tab pos="457200" algn="l"/>
              </a:tabLst>
            </a:pPr>
            <a:r>
              <a:rPr lang="ro-RO" sz="2400" dirty="0">
                <a:effectLst/>
                <a:latin typeface="Times New Roman" panose="02020603050405020304" pitchFamily="18" charset="0"/>
                <a:ea typeface="Calibri" panose="020F0502020204030204" pitchFamily="34" charset="0"/>
                <a:cs typeface="Arial" panose="020B0604020202020204" pitchFamily="34" charset="0"/>
              </a:rPr>
              <a:t>poate fi ocazională sau repetată. </a:t>
            </a:r>
          </a:p>
          <a:p>
            <a:pPr marL="285750" marR="0" indent="-285750" algn="just">
              <a:lnSpc>
                <a:spcPct val="107000"/>
              </a:lnSpc>
              <a:spcBef>
                <a:spcPts val="0"/>
              </a:spcBef>
              <a:spcAft>
                <a:spcPts val="0"/>
              </a:spcAft>
              <a:buFont typeface="Wingdings" panose="05000000000000000000" pitchFamily="2" charset="2"/>
              <a:buChar char="ü"/>
              <a:tabLst>
                <a:tab pos="457200" algn="l"/>
              </a:tabLst>
            </a:pPr>
            <a:r>
              <a:rPr lang="ro-RO" sz="2400" dirty="0">
                <a:latin typeface="Times New Roman" panose="02020603050405020304" pitchFamily="18" charset="0"/>
                <a:ea typeface="Calibri" panose="020F0502020204030204" pitchFamily="34" charset="0"/>
                <a:cs typeface="Arial" panose="020B0604020202020204" pitchFamily="34" charset="0"/>
              </a:rPr>
              <a:t>p</a:t>
            </a:r>
            <a:r>
              <a:rPr lang="ro-RO" sz="2400" dirty="0">
                <a:effectLst/>
                <a:latin typeface="Times New Roman" panose="02020603050405020304" pitchFamily="18" charset="0"/>
                <a:ea typeface="Calibri" panose="020F0502020204030204" pitchFamily="34" charset="0"/>
                <a:cs typeface="Arial" panose="020B0604020202020204" pitchFamily="34" charset="0"/>
              </a:rPr>
              <a:t>oate avea loc între colegi, între angajatori și angajați, sau implicând terți (clienți, furnizori).</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a:lnSpc>
                <a:spcPct val="107000"/>
              </a:lnSpc>
              <a:spcBef>
                <a:spcPts val="0"/>
              </a:spcBef>
              <a:spcAft>
                <a:spcPts val="0"/>
              </a:spcAft>
              <a:buFont typeface="Wingdings" panose="05000000000000000000" pitchFamily="2" charset="2"/>
              <a:buChar char="ü"/>
              <a:tabLst>
                <a:tab pos="457200" algn="l"/>
              </a:tabLst>
            </a:pPr>
            <a:r>
              <a:rPr lang="ro-RO" sz="2400" dirty="0">
                <a:effectLst/>
                <a:latin typeface="Times New Roman" panose="02020603050405020304" pitchFamily="18" charset="0"/>
                <a:ea typeface="Calibri" panose="020F0502020204030204" pitchFamily="34" charset="0"/>
                <a:cs typeface="Arial" panose="020B0604020202020204" pitchFamily="34" charset="0"/>
              </a:rPr>
              <a:t>se manifestă atât în locurile fizice de muncă cât și în contexte legate de muncă (deplasări, formări, evenimente)</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Grafik 14" descr="Grafik 14"/>
          <p:cNvPicPr>
            <a:picLocks noChangeAspect="1"/>
          </p:cNvPicPr>
          <p:nvPr/>
        </p:nvPicPr>
        <p:blipFill>
          <a:blip r:embed="rId2"/>
          <a:stretch>
            <a:fillRect/>
          </a:stretch>
        </p:blipFill>
        <p:spPr>
          <a:xfrm>
            <a:off x="11064299" y="5500913"/>
            <a:ext cx="895473" cy="1019630"/>
          </a:xfrm>
          <a:prstGeom prst="rect">
            <a:avLst/>
          </a:prstGeom>
          <a:ln w="12700">
            <a:miter lim="400000"/>
          </a:ln>
        </p:spPr>
      </p:pic>
      <p:sp>
        <p:nvSpPr>
          <p:cNvPr id="130" name="Rechtwinkliges Dreieck 16"/>
          <p:cNvSpPr/>
          <p:nvPr/>
        </p:nvSpPr>
        <p:spPr>
          <a:xfrm>
            <a:off x="-16033" y="4252686"/>
            <a:ext cx="2873831" cy="26053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83E4B"/>
          </a:solidFill>
          <a:ln w="12700">
            <a:miter lim="400000"/>
          </a:ln>
        </p:spPr>
        <p:txBody>
          <a:bodyPr lIns="45719" rIns="45719" anchor="ctr"/>
          <a:lstStyle/>
          <a:p>
            <a:pPr algn="ctr">
              <a:defRPr>
                <a:solidFill>
                  <a:srgbClr val="FFFFFF"/>
                </a:solidFill>
              </a:defRPr>
            </a:pPr>
            <a:endParaRPr/>
          </a:p>
        </p:txBody>
      </p:sp>
      <p:sp>
        <p:nvSpPr>
          <p:cNvPr id="131" name="Textfeld 5"/>
          <p:cNvSpPr txBox="1"/>
          <p:nvPr/>
        </p:nvSpPr>
        <p:spPr>
          <a:xfrm>
            <a:off x="713647" y="1146352"/>
            <a:ext cx="4597375"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p>
            <a:pPr>
              <a:spcBef>
                <a:spcPts val="1000"/>
              </a:spcBef>
              <a:buSzPct val="100000"/>
              <a:defRPr sz="2200">
                <a:solidFill>
                  <a:srgbClr val="FFFFFF"/>
                </a:solidFill>
                <a:latin typeface="Overpass Regular"/>
                <a:ea typeface="Overpass Regular"/>
                <a:cs typeface="Overpass Regular"/>
                <a:sym typeface="Overpass Regular"/>
              </a:defRPr>
            </a:pPr>
            <a:r>
              <a:rPr lang="ro-RO" dirty="0"/>
              <a:t>Subiecte</a:t>
            </a:r>
            <a:endParaRPr dirty="0"/>
          </a:p>
        </p:txBody>
      </p:sp>
      <p:pic>
        <p:nvPicPr>
          <p:cNvPr id="132" name="Grafik 8" descr="Grafik 8"/>
          <p:cNvPicPr>
            <a:picLocks noChangeAspect="1"/>
          </p:cNvPicPr>
          <p:nvPr/>
        </p:nvPicPr>
        <p:blipFill>
          <a:blip r:embed="rId3"/>
          <a:stretch>
            <a:fillRect/>
          </a:stretch>
        </p:blipFill>
        <p:spPr>
          <a:xfrm>
            <a:off x="434518" y="346530"/>
            <a:ext cx="1511301" cy="546101"/>
          </a:xfrm>
          <a:prstGeom prst="rect">
            <a:avLst/>
          </a:prstGeom>
          <a:ln w="12700">
            <a:miter lim="400000"/>
          </a:ln>
        </p:spPr>
      </p:pic>
      <p:sp>
        <p:nvSpPr>
          <p:cNvPr id="136" name="Dreieck 17"/>
          <p:cNvSpPr/>
          <p:nvPr/>
        </p:nvSpPr>
        <p:spPr>
          <a:xfrm rot="5400000">
            <a:off x="303774" y="5152673"/>
            <a:ext cx="283259" cy="246771"/>
          </a:xfrm>
          <a:prstGeom prst="triangle">
            <a:avLst/>
          </a:prstGeom>
          <a:solidFill>
            <a:srgbClr val="220050"/>
          </a:solidFill>
          <a:ln w="12700">
            <a:miter lim="400000"/>
          </a:ln>
        </p:spPr>
        <p:txBody>
          <a:bodyPr lIns="45719" rIns="45719" anchor="ctr"/>
          <a:lstStyle/>
          <a:p>
            <a:pPr algn="ctr">
              <a:defRPr>
                <a:solidFill>
                  <a:srgbClr val="FFFFFF"/>
                </a:solidFill>
              </a:defRPr>
            </a:pPr>
            <a:endParaRPr/>
          </a:p>
        </p:txBody>
      </p:sp>
      <p:pic>
        <p:nvPicPr>
          <p:cNvPr id="3" name="Graphic 2">
            <a:extLst>
              <a:ext uri="{FF2B5EF4-FFF2-40B4-BE49-F238E27FC236}">
                <a16:creationId xmlns:a16="http://schemas.microsoft.com/office/drawing/2014/main" id="{202B2D6D-C5F1-4F20-B5B2-A6AC94736AD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94613" y="259651"/>
            <a:ext cx="1662869" cy="719857"/>
          </a:xfrm>
          <a:prstGeom prst="rect">
            <a:avLst/>
          </a:prstGeom>
        </p:spPr>
      </p:pic>
      <p:sp>
        <p:nvSpPr>
          <p:cNvPr id="6" name="TextBox 5">
            <a:extLst>
              <a:ext uri="{FF2B5EF4-FFF2-40B4-BE49-F238E27FC236}">
                <a16:creationId xmlns:a16="http://schemas.microsoft.com/office/drawing/2014/main" id="{3C82DC9C-9DC2-6F6D-60E3-0DDB09ECE193}"/>
              </a:ext>
            </a:extLst>
          </p:cNvPr>
          <p:cNvSpPr txBox="1"/>
          <p:nvPr/>
        </p:nvSpPr>
        <p:spPr>
          <a:xfrm>
            <a:off x="713647" y="259651"/>
            <a:ext cx="10764706" cy="56018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228600" algn="ctr">
              <a:lnSpc>
                <a:spcPct val="107000"/>
              </a:lnSpc>
              <a:spcBef>
                <a:spcPts val="0"/>
              </a:spcBef>
              <a:spcAft>
                <a:spcPts val="0"/>
              </a:spcAft>
              <a:tabLst>
                <a:tab pos="457200" algn="l"/>
              </a:tabLst>
            </a:pPr>
            <a:r>
              <a:rPr lang="ro-RO" sz="2800" b="1" i="1" dirty="0">
                <a:effectLst/>
                <a:latin typeface="Times New Roman" panose="02020603050405020304" pitchFamily="18" charset="0"/>
                <a:ea typeface="Calibri" panose="020F0502020204030204" pitchFamily="34" charset="0"/>
                <a:cs typeface="Arial" panose="020B0604020202020204" pitchFamily="34" charset="0"/>
              </a:rPr>
              <a:t>Tipuri de violență</a:t>
            </a:r>
          </a:p>
          <a:p>
            <a:pPr marL="0" marR="0" indent="228600" algn="just">
              <a:lnSpc>
                <a:spcPct val="107000"/>
              </a:lnSpc>
              <a:spcBef>
                <a:spcPts val="0"/>
              </a:spcBef>
              <a:spcAft>
                <a:spcPts val="0"/>
              </a:spcAft>
              <a:tabLst>
                <a:tab pos="457200" algn="l"/>
              </a:tabLst>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Violența fizică </a:t>
            </a:r>
            <a:r>
              <a:rPr lang="ro-RO" sz="2800" dirty="0">
                <a:effectLst/>
                <a:latin typeface="Times New Roman" panose="02020603050405020304" pitchFamily="18" charset="0"/>
                <a:ea typeface="Calibri" panose="020F0502020204030204" pitchFamily="34" charset="0"/>
                <a:cs typeface="Arial" panose="020B0604020202020204" pitchFamily="34" charset="0"/>
              </a:rPr>
              <a:t>- acte de agresiune fizică (lovirea, împingerea sau alte forme de atac fizic);</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Violența verbală </a:t>
            </a:r>
            <a:r>
              <a:rPr lang="ro-RO" sz="2800" dirty="0">
                <a:effectLst/>
                <a:latin typeface="Times New Roman" panose="02020603050405020304" pitchFamily="18" charset="0"/>
                <a:ea typeface="Calibri" panose="020F0502020204030204" pitchFamily="34" charset="0"/>
                <a:cs typeface="Arial" panose="020B0604020202020204" pitchFamily="34" charset="0"/>
              </a:rPr>
              <a:t>- insulte, jigniri, ridicarea tonului vocii și alte forme de abuz verbal;</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Violența psihologică</a:t>
            </a:r>
            <a:r>
              <a:rPr lang="ro-RO" sz="2800" dirty="0">
                <a:effectLst/>
                <a:latin typeface="Times New Roman" panose="02020603050405020304" pitchFamily="18" charset="0"/>
                <a:ea typeface="Calibri" panose="020F0502020204030204" pitchFamily="34" charset="0"/>
                <a:cs typeface="Arial" panose="020B0604020202020204" pitchFamily="34" charset="0"/>
              </a:rPr>
              <a:t> - intimidare, amenințări, izolare, hărțuire și alte forme de manipulare mentală.</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Violența sexuală </a:t>
            </a:r>
            <a:r>
              <a:rPr lang="ro-RO" sz="2800" dirty="0">
                <a:effectLst/>
                <a:latin typeface="Times New Roman" panose="02020603050405020304" pitchFamily="18" charset="0"/>
                <a:ea typeface="Calibri" panose="020F0502020204030204" pitchFamily="34" charset="0"/>
                <a:cs typeface="Arial" panose="020B0604020202020204" pitchFamily="34" charset="0"/>
              </a:rPr>
              <a:t>- hărțuirea sexuală, agresiunea sexuală și alte comportamente cu conotație sexuală nedorită.</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Violența economică </a:t>
            </a:r>
            <a:r>
              <a:rPr lang="ro-RO" sz="2800" dirty="0">
                <a:effectLst/>
                <a:latin typeface="Times New Roman" panose="02020603050405020304" pitchFamily="18" charset="0"/>
                <a:ea typeface="Calibri" panose="020F0502020204030204" pitchFamily="34" charset="0"/>
                <a:cs typeface="Arial" panose="020B0604020202020204" pitchFamily="34" charset="0"/>
              </a:rPr>
              <a:t>- controlul sau limitarea accesului la resurse financiare sau alte resurse economice.</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6">
            <a:extLst>
              <a:ext uri="{FF2B5EF4-FFF2-40B4-BE49-F238E27FC236}">
                <a16:creationId xmlns:a16="http://schemas.microsoft.com/office/drawing/2014/main" id="{7ACF9417-6C34-8CBE-897A-73B3F00016EC}"/>
              </a:ext>
            </a:extLst>
          </p:cNvPr>
          <p:cNvGraphicFramePr>
            <a:graphicFrameLocks noGrp="1"/>
          </p:cNvGraphicFramePr>
          <p:nvPr>
            <p:extLst>
              <p:ext uri="{D42A27DB-BD31-4B8C-83A1-F6EECF244321}">
                <p14:modId xmlns:p14="http://schemas.microsoft.com/office/powerpoint/2010/main" val="3037171974"/>
              </p:ext>
            </p:extLst>
          </p:nvPr>
        </p:nvGraphicFramePr>
        <p:xfrm>
          <a:off x="904568" y="1327355"/>
          <a:ext cx="11063018" cy="5204074"/>
        </p:xfrm>
        <a:graphic>
          <a:graphicData uri="http://schemas.openxmlformats.org/drawingml/2006/table">
            <a:tbl>
              <a:tblPr/>
              <a:tblGrid>
                <a:gridCol w="3788869">
                  <a:extLst>
                    <a:ext uri="{9D8B030D-6E8A-4147-A177-3AD203B41FA5}">
                      <a16:colId xmlns:a16="http://schemas.microsoft.com/office/drawing/2014/main" val="20000"/>
                    </a:ext>
                  </a:extLst>
                </a:gridCol>
                <a:gridCol w="7274149">
                  <a:extLst>
                    <a:ext uri="{9D8B030D-6E8A-4147-A177-3AD203B41FA5}">
                      <a16:colId xmlns:a16="http://schemas.microsoft.com/office/drawing/2014/main" val="20001"/>
                    </a:ext>
                  </a:extLst>
                </a:gridCol>
              </a:tblGrid>
              <a:tr h="2139330">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marL="0" marR="0" lvl="0" indent="0" algn="l" defTabSz="914400" rtl="0" eaLnBrk="0" fontAlgn="base" latinLnBrk="0" hangingPunct="0">
                        <a:lnSpc>
                          <a:spcPct val="100000"/>
                        </a:lnSpc>
                        <a:spcBef>
                          <a:spcPct val="0"/>
                        </a:spcBef>
                        <a:spcAft>
                          <a:spcPct val="0"/>
                        </a:spcAft>
                        <a:buClr>
                          <a:srgbClr val="CCFF33"/>
                        </a:buClr>
                        <a:buSzPct val="70000"/>
                        <a:buFont typeface="Wingdings" pitchFamily="2" charset="2"/>
                        <a:buNone/>
                        <a:tabLst/>
                      </a:pPr>
                      <a:r>
                        <a:rPr kumimoji="0" lang="es-ES_tradnl" sz="1800" b="1" i="0" u="none" strike="noStrike" cap="none" normalizeH="0" baseline="0" dirty="0">
                          <a:ln>
                            <a:noFill/>
                          </a:ln>
                          <a:solidFill>
                            <a:schemeClr val="bg1"/>
                          </a:solidFill>
                          <a:effectLst/>
                          <a:latin typeface="Verdana" pitchFamily="34" charset="0"/>
                          <a:cs typeface="Times New Roman" pitchFamily="18" charset="0"/>
                        </a:rPr>
                        <a:t>VIOLE</a:t>
                      </a:r>
                      <a:r>
                        <a:rPr kumimoji="0" lang="ro-MD" sz="1800" b="1" i="0" u="none" strike="noStrike" cap="none" normalizeH="0" baseline="0" dirty="0">
                          <a:ln>
                            <a:noFill/>
                          </a:ln>
                          <a:solidFill>
                            <a:schemeClr val="bg1"/>
                          </a:solidFill>
                          <a:effectLst/>
                          <a:latin typeface="Verdana" pitchFamily="34" charset="0"/>
                          <a:cs typeface="Times New Roman" pitchFamily="18" charset="0"/>
                        </a:rPr>
                        <a:t>NȚA</a:t>
                      </a:r>
                      <a:endParaRPr kumimoji="0" lang="es-ES_tradnl" sz="1800" b="0" i="0" u="none" strike="noStrike" cap="none" normalizeH="0" baseline="0" dirty="0">
                        <a:ln>
                          <a:noFill/>
                        </a:ln>
                        <a:solidFill>
                          <a:schemeClr val="bg1"/>
                        </a:solidFill>
                        <a:effectLst/>
                        <a:latin typeface="Verdana" pitchFamily="34" charset="0"/>
                      </a:endParaRP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algn="l"/>
                      <a:r>
                        <a:rPr lang="it-IT" altLang="es-ES" sz="1800" dirty="0">
                          <a:solidFill>
                            <a:schemeClr val="bg1"/>
                          </a:solidFill>
                        </a:rPr>
                        <a:t>Pentru a fi definit ca violență, un comportament trebuie să îndeplinească trei criterii</a:t>
                      </a:r>
                      <a:r>
                        <a:rPr lang="en-US" altLang="es-ES" sz="1800" dirty="0">
                          <a:solidFill>
                            <a:schemeClr val="bg1"/>
                          </a:solidFill>
                        </a:rPr>
                        <a:t>:</a:t>
                      </a:r>
                    </a:p>
                    <a:p>
                      <a:pPr algn="l"/>
                      <a:endParaRPr lang="en-US" altLang="es-ES" sz="1800" dirty="0">
                        <a:solidFill>
                          <a:schemeClr val="bg1"/>
                        </a:solidFill>
                      </a:endParaRPr>
                    </a:p>
                    <a:p>
                      <a:pPr marL="342900" lvl="1" indent="-342900" algn="l">
                        <a:buFont typeface="+mj-lt"/>
                        <a:buAutoNum type="arabicParenR"/>
                      </a:pPr>
                      <a:r>
                        <a:rPr lang="ro-MD" altLang="es-ES" sz="1800" dirty="0">
                          <a:solidFill>
                            <a:schemeClr val="bg1"/>
                          </a:solidFill>
                        </a:rPr>
                        <a:t>Apar într-un context social interpersonal sau </a:t>
                      </a:r>
                      <a:r>
                        <a:rPr lang="ro-MD" altLang="es-ES" sz="1800" dirty="0" err="1">
                          <a:solidFill>
                            <a:schemeClr val="bg1"/>
                          </a:solidFill>
                        </a:rPr>
                        <a:t>intergrup</a:t>
                      </a:r>
                      <a:endParaRPr lang="ro-MD" altLang="es-ES" sz="1800" dirty="0">
                        <a:solidFill>
                          <a:schemeClr val="bg1"/>
                        </a:solidFill>
                      </a:endParaRPr>
                    </a:p>
                    <a:p>
                      <a:pPr marL="342900" lvl="1" indent="-342900" algn="l">
                        <a:buFont typeface="+mj-lt"/>
                        <a:buAutoNum type="arabicParenR"/>
                      </a:pPr>
                      <a:r>
                        <a:rPr lang="ro-MD" altLang="es-ES" sz="1800" dirty="0">
                          <a:solidFill>
                            <a:schemeClr val="bg1"/>
                          </a:solidFill>
                        </a:rPr>
                        <a:t>Intenționalitate</a:t>
                      </a:r>
                    </a:p>
                    <a:p>
                      <a:pPr marL="342900" lvl="1" indent="-342900" algn="l">
                        <a:buFont typeface="+mj-lt"/>
                        <a:buAutoNum type="arabicParenR"/>
                      </a:pPr>
                      <a:r>
                        <a:rPr lang="ro-MD" altLang="es-ES" sz="1800" dirty="0">
                          <a:solidFill>
                            <a:schemeClr val="bg1"/>
                          </a:solidFill>
                        </a:rPr>
                        <a:t>Vătămare ca urmare a actului agresiv</a:t>
                      </a: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19853">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marL="0" marR="0" lvl="0" indent="0" algn="l" defTabSz="914400" rtl="0" eaLnBrk="0" fontAlgn="base" latinLnBrk="0" hangingPunct="0">
                        <a:lnSpc>
                          <a:spcPct val="100000"/>
                        </a:lnSpc>
                        <a:spcBef>
                          <a:spcPct val="0"/>
                        </a:spcBef>
                        <a:spcAft>
                          <a:spcPct val="0"/>
                        </a:spcAft>
                        <a:buClr>
                          <a:srgbClr val="CCFF33"/>
                        </a:buClr>
                        <a:buSzPct val="70000"/>
                        <a:buFont typeface="Wingdings" pitchFamily="2" charset="2"/>
                        <a:buNone/>
                        <a:tabLst/>
                      </a:pPr>
                      <a:r>
                        <a:rPr kumimoji="0" lang="es-ES_tradnl" sz="1800" b="1" i="0" u="none" strike="noStrike" cap="none" normalizeH="0" baseline="0" dirty="0">
                          <a:ln>
                            <a:noFill/>
                          </a:ln>
                          <a:solidFill>
                            <a:schemeClr val="bg1"/>
                          </a:solidFill>
                          <a:effectLst/>
                          <a:latin typeface="Verdana" pitchFamily="34" charset="0"/>
                          <a:cs typeface="Times New Roman" pitchFamily="18" charset="0"/>
                        </a:rPr>
                        <a:t>AGRES</a:t>
                      </a:r>
                      <a:r>
                        <a:rPr kumimoji="0" lang="ro-MD" sz="1800" b="1" i="0" u="none" strike="noStrike" cap="none" normalizeH="0" baseline="0" dirty="0">
                          <a:ln>
                            <a:noFill/>
                          </a:ln>
                          <a:solidFill>
                            <a:schemeClr val="bg1"/>
                          </a:solidFill>
                          <a:effectLst/>
                          <a:latin typeface="Verdana" pitchFamily="34" charset="0"/>
                          <a:cs typeface="Times New Roman" pitchFamily="18" charset="0"/>
                        </a:rPr>
                        <a:t>IVITATEA</a:t>
                      </a:r>
                      <a:endParaRPr kumimoji="0" lang="es-ES_tradnl" sz="1800" b="0" i="0" u="none" strike="noStrike" cap="none" normalizeH="0" baseline="0" dirty="0">
                        <a:ln>
                          <a:noFill/>
                        </a:ln>
                        <a:solidFill>
                          <a:schemeClr val="bg1"/>
                        </a:solidFill>
                        <a:effectLst/>
                        <a:latin typeface="Verdana" pitchFamily="34" charset="0"/>
                      </a:endParaRP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marL="0" marR="0" lvl="0" indent="0" algn="l" defTabSz="914400" rtl="0" eaLnBrk="0" fontAlgn="base" latinLnBrk="0" hangingPunct="0">
                        <a:lnSpc>
                          <a:spcPct val="100000"/>
                        </a:lnSpc>
                        <a:spcBef>
                          <a:spcPct val="0"/>
                        </a:spcBef>
                        <a:spcAft>
                          <a:spcPct val="0"/>
                        </a:spcAft>
                        <a:buClr>
                          <a:srgbClr val="CCFF33"/>
                        </a:buClr>
                        <a:buSzPct val="70000"/>
                        <a:buFont typeface="Wingdings" pitchFamily="2" charset="2"/>
                        <a:buNone/>
                        <a:tabLst/>
                      </a:pPr>
                      <a:r>
                        <a:rPr kumimoji="0" lang="ro-MD" sz="1800" b="0" i="0" u="none" strike="noStrike" kern="1200" cap="none" normalizeH="0" baseline="0" noProof="0" dirty="0">
                          <a:ln>
                            <a:noFill/>
                          </a:ln>
                          <a:solidFill>
                            <a:schemeClr val="bg1"/>
                          </a:solidFill>
                          <a:effectLst/>
                          <a:latin typeface="Verdana" pitchFamily="34" charset="0"/>
                          <a:ea typeface="+mn-ea"/>
                          <a:cs typeface="Times New Roman" pitchFamily="18" charset="0"/>
                        </a:rPr>
                        <a:t>Emoția adaptativă și inerentă în ființele umane.</a:t>
                      </a: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944891">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marL="0" marR="0" lvl="0" indent="0" algn="l" defTabSz="914400" rtl="0" eaLnBrk="0" fontAlgn="base" latinLnBrk="0" hangingPunct="0">
                        <a:lnSpc>
                          <a:spcPct val="100000"/>
                        </a:lnSpc>
                        <a:spcBef>
                          <a:spcPct val="0"/>
                        </a:spcBef>
                        <a:spcAft>
                          <a:spcPct val="0"/>
                        </a:spcAft>
                        <a:buClr>
                          <a:srgbClr val="CCFF33"/>
                        </a:buClr>
                        <a:buSzPct val="70000"/>
                        <a:buFont typeface="Wingdings" pitchFamily="2" charset="2"/>
                        <a:buNone/>
                        <a:tabLst/>
                      </a:pPr>
                      <a:r>
                        <a:rPr kumimoji="0" lang="es-ES_tradnl" sz="1800" b="1" i="0" u="none" strike="noStrike" cap="none" normalizeH="0" baseline="0" dirty="0">
                          <a:ln>
                            <a:noFill/>
                          </a:ln>
                          <a:solidFill>
                            <a:schemeClr val="bg1"/>
                          </a:solidFill>
                          <a:effectLst/>
                          <a:latin typeface="Verdana" pitchFamily="34" charset="0"/>
                          <a:cs typeface="Times New Roman" pitchFamily="18" charset="0"/>
                        </a:rPr>
                        <a:t>AGRES</a:t>
                      </a:r>
                      <a:r>
                        <a:rPr kumimoji="0" lang="ro-MD" sz="1800" b="1" i="0" u="none" strike="noStrike" cap="none" normalizeH="0" baseline="0" dirty="0">
                          <a:ln>
                            <a:noFill/>
                          </a:ln>
                          <a:solidFill>
                            <a:schemeClr val="bg1"/>
                          </a:solidFill>
                          <a:effectLst/>
                          <a:latin typeface="Verdana" pitchFamily="34" charset="0"/>
                          <a:cs typeface="Times New Roman" pitchFamily="18" charset="0"/>
                        </a:rPr>
                        <a:t>IUNEA</a:t>
                      </a:r>
                      <a:endParaRPr kumimoji="0" lang="es-ES_tradnl" sz="1800" b="0" i="0" u="none" strike="noStrike" cap="none" normalizeH="0" baseline="0" dirty="0">
                        <a:ln>
                          <a:noFill/>
                        </a:ln>
                        <a:solidFill>
                          <a:schemeClr val="bg1"/>
                        </a:solidFill>
                        <a:effectLst/>
                        <a:latin typeface="Verdana" pitchFamily="34" charset="0"/>
                      </a:endParaRP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ea typeface="Arial"/>
                          <a:cs typeface="Arial"/>
                          <a:sym typeface="Calibri"/>
                        </a:defRPr>
                      </a:lvl9pPr>
                    </a:lstStyle>
                    <a:p>
                      <a:pPr marL="0" marR="0" lvl="0" indent="0" algn="l" defTabSz="914400" rtl="0" eaLnBrk="0" fontAlgn="base" latinLnBrk="0" hangingPunct="0">
                        <a:lnSpc>
                          <a:spcPct val="100000"/>
                        </a:lnSpc>
                        <a:spcBef>
                          <a:spcPct val="0"/>
                        </a:spcBef>
                        <a:spcAft>
                          <a:spcPct val="0"/>
                        </a:spcAft>
                        <a:buClr>
                          <a:srgbClr val="CCFF33"/>
                        </a:buClr>
                        <a:buSzPct val="70000"/>
                        <a:buFont typeface="Wingdings" pitchFamily="2" charset="2"/>
                        <a:buNone/>
                        <a:tabLst/>
                      </a:pPr>
                      <a:r>
                        <a:rPr kumimoji="0" lang="ro-MD" sz="1800" b="0" i="0" u="none" strike="noStrike" kern="1200" cap="none" normalizeH="0" baseline="0" noProof="0" dirty="0">
                          <a:ln>
                            <a:noFill/>
                          </a:ln>
                          <a:solidFill>
                            <a:schemeClr val="bg1"/>
                          </a:solidFill>
                          <a:effectLst/>
                          <a:latin typeface="Verdana" pitchFamily="34" charset="0"/>
                          <a:ea typeface="+mn-ea"/>
                          <a:cs typeface="Times New Roman" pitchFamily="18" charset="0"/>
                        </a:rPr>
                        <a:t>Orice formă de conduită care are scopul de a răni pe cineva fizic și/sau psihologic.</a:t>
                      </a:r>
                    </a:p>
                  </a:txBody>
                  <a:tcPr anchor="ctr" horzOverflow="overflow">
                    <a:lnL w="12700" cap="flat" cmpd="sng" algn="ctr">
                      <a:solidFill>
                        <a:srgbClr val="535353"/>
                      </a:solidFill>
                      <a:prstDash val="solid"/>
                      <a:round/>
                      <a:headEnd type="none" w="med" len="med"/>
                      <a:tailEnd type="none" w="med" len="med"/>
                    </a:lnL>
                    <a:lnR w="12700" cap="flat" cmpd="sng" algn="ctr">
                      <a:solidFill>
                        <a:srgbClr val="535353"/>
                      </a:solidFill>
                      <a:prstDash val="solid"/>
                      <a:round/>
                      <a:headEnd type="none" w="med" len="med"/>
                      <a:tailEnd type="none" w="med" len="med"/>
                    </a:lnR>
                    <a:lnT w="12700" cap="flat" cmpd="sng" algn="ctr">
                      <a:solidFill>
                        <a:srgbClr val="535353"/>
                      </a:solidFill>
                      <a:prstDash val="solid"/>
                      <a:round/>
                      <a:headEnd type="none" w="med" len="med"/>
                      <a:tailEnd type="none" w="med" len="med"/>
                    </a:lnT>
                    <a:lnB w="12700" cap="flat" cmpd="sng" algn="ctr">
                      <a:solidFill>
                        <a:srgbClr val="535353"/>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4503586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8265F2-C902-51B3-C2E4-C554227FC043}"/>
              </a:ext>
            </a:extLst>
          </p:cNvPr>
          <p:cNvSpPr>
            <a:spLocks noGrp="1"/>
          </p:cNvSpPr>
          <p:nvPr>
            <p:ph type="body" sz="quarter" idx="1"/>
          </p:nvPr>
        </p:nvSpPr>
        <p:spPr>
          <a:xfrm>
            <a:off x="116540" y="1387145"/>
            <a:ext cx="7391401" cy="473828"/>
          </a:xfrm>
        </p:spPr>
        <p:txBody>
          <a:bodyPr>
            <a:noAutofit/>
          </a:bodyPr>
          <a:lstStyle/>
          <a:p>
            <a:r>
              <a:rPr lang="en-US" sz="2800" dirty="0" err="1"/>
              <a:t>Violența</a:t>
            </a:r>
            <a:r>
              <a:rPr lang="en-US" sz="2800" dirty="0"/>
              <a:t> </a:t>
            </a:r>
            <a:r>
              <a:rPr lang="en-US" sz="2800" dirty="0" err="1"/>
              <a:t>bazată</a:t>
            </a:r>
            <a:r>
              <a:rPr lang="en-US" sz="2800" dirty="0"/>
              <a:t> pe gen</a:t>
            </a:r>
            <a:r>
              <a:rPr lang="ro-RO" sz="2800" dirty="0"/>
              <a:t> - </a:t>
            </a:r>
            <a:r>
              <a:rPr lang="en-US" sz="2800" dirty="0"/>
              <a:t>care se </a:t>
            </a:r>
            <a:r>
              <a:rPr lang="en-US" sz="2800" dirty="0" err="1"/>
              <a:t>îndreaptă</a:t>
            </a:r>
            <a:r>
              <a:rPr lang="en-US" sz="2800" dirty="0"/>
              <a:t> </a:t>
            </a:r>
            <a:r>
              <a:rPr lang="en-US" sz="2800" dirty="0" err="1"/>
              <a:t>împotriva</a:t>
            </a:r>
            <a:r>
              <a:rPr lang="en-US" sz="2800" dirty="0"/>
              <a:t> </a:t>
            </a:r>
            <a:r>
              <a:rPr lang="en-US" sz="2800" dirty="0" err="1"/>
              <a:t>persoanelor</a:t>
            </a:r>
            <a:r>
              <a:rPr lang="en-US" sz="2800" dirty="0"/>
              <a:t> din </a:t>
            </a:r>
            <a:r>
              <a:rPr lang="en-US" sz="2800" dirty="0" err="1"/>
              <a:t>cauza</a:t>
            </a:r>
            <a:r>
              <a:rPr lang="en-US" sz="2800" dirty="0"/>
              <a:t> </a:t>
            </a:r>
            <a:r>
              <a:rPr lang="en-US" sz="2800" dirty="0" err="1"/>
              <a:t>sexului</a:t>
            </a:r>
            <a:r>
              <a:rPr lang="en-US" sz="2800" dirty="0"/>
              <a:t> </a:t>
            </a:r>
            <a:r>
              <a:rPr lang="en-US" sz="2800" dirty="0" err="1"/>
              <a:t>sau</a:t>
            </a:r>
            <a:r>
              <a:rPr lang="en-US" sz="2800" dirty="0"/>
              <a:t> </a:t>
            </a:r>
            <a:r>
              <a:rPr lang="en-US" sz="2800" dirty="0" err="1"/>
              <a:t>genului</a:t>
            </a:r>
            <a:r>
              <a:rPr lang="en-US" sz="2800" dirty="0"/>
              <a:t> lor, </a:t>
            </a:r>
            <a:r>
              <a:rPr lang="en-US" sz="2800" dirty="0" err="1"/>
              <a:t>sau</a:t>
            </a:r>
            <a:r>
              <a:rPr lang="en-US" sz="2800" dirty="0"/>
              <a:t> care </a:t>
            </a:r>
            <a:r>
              <a:rPr lang="en-US" sz="2800" dirty="0" err="1"/>
              <a:t>afectează</a:t>
            </a:r>
            <a:r>
              <a:rPr lang="en-US" sz="2800" dirty="0"/>
              <a:t> </a:t>
            </a:r>
            <a:r>
              <a:rPr lang="en-US" sz="2800" dirty="0" err="1"/>
              <a:t>disproporționat</a:t>
            </a:r>
            <a:r>
              <a:rPr lang="en-US" sz="2800" dirty="0"/>
              <a:t> </a:t>
            </a:r>
            <a:r>
              <a:rPr lang="en-US" sz="2800" dirty="0" err="1"/>
              <a:t>persoane</a:t>
            </a:r>
            <a:r>
              <a:rPr lang="en-US" sz="2800" dirty="0"/>
              <a:t> de un </a:t>
            </a:r>
            <a:r>
              <a:rPr lang="en-US" sz="2800" dirty="0" err="1"/>
              <a:t>anumit</a:t>
            </a:r>
            <a:r>
              <a:rPr lang="en-US" sz="2800" dirty="0"/>
              <a:t> sex </a:t>
            </a:r>
            <a:r>
              <a:rPr lang="en-US" sz="2800" dirty="0" err="1"/>
              <a:t>sau</a:t>
            </a:r>
            <a:r>
              <a:rPr lang="en-US" sz="2800" dirty="0"/>
              <a:t> gen.</a:t>
            </a:r>
          </a:p>
          <a:p>
            <a:endParaRPr lang="en-US" sz="2800" dirty="0"/>
          </a:p>
        </p:txBody>
      </p:sp>
      <p:sp>
        <p:nvSpPr>
          <p:cNvPr id="6" name="TextBox 5">
            <a:extLst>
              <a:ext uri="{FF2B5EF4-FFF2-40B4-BE49-F238E27FC236}">
                <a16:creationId xmlns:a16="http://schemas.microsoft.com/office/drawing/2014/main" id="{EBC71AE5-D3F2-B81C-42BD-281122229CA7}"/>
              </a:ext>
            </a:extLst>
          </p:cNvPr>
          <p:cNvSpPr txBox="1"/>
          <p:nvPr/>
        </p:nvSpPr>
        <p:spPr>
          <a:xfrm>
            <a:off x="5358580" y="3339635"/>
            <a:ext cx="6989439" cy="33958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Stereotipurile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de gen </a:t>
            </a:r>
            <a:r>
              <a:rPr kumimoji="0" lang="ro-RO"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credințe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sau</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percepții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generalizate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despre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caracteristicile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comportamentele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rolurile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pe care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ar</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trebui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să</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le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aibă</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bărbații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femeile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în</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societate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ro-RO"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S</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unt</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adesea</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bazate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pe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norme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sociale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culturale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care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atribuie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anumite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atribute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roluri</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în</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funcție</a:t>
            </a:r>
            <a:r>
              <a:rPr kumimoji="0" lang="en-US" sz="2200"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de gen.</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Stereotipurile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de gen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își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au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originea</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în</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tradiții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culturale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religioase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istorice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care au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perpetuat</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idei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fixe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despre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bărbați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femei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Ele sunt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întărite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de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instituții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sociale</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cum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ar</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fi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familia</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educația</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mass-media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și</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 </a:t>
            </a:r>
            <a:r>
              <a:rPr kumimoji="0" lang="en-US" sz="2200" b="1" i="0" u="none" strike="noStrike" kern="0" cap="none" spc="0" normalizeH="0" baseline="0" noProof="0" dirty="0" err="1">
                <a:ln>
                  <a:noFill/>
                </a:ln>
                <a:solidFill>
                  <a:schemeClr val="accent1">
                    <a:lumMod val="50000"/>
                  </a:schemeClr>
                </a:solidFill>
                <a:effectLst/>
                <a:uLnTx/>
                <a:uFillTx/>
                <a:latin typeface="Calibri"/>
                <a:ea typeface="Calibri"/>
                <a:cs typeface="Calibri"/>
                <a:sym typeface="Calibri"/>
              </a:rPr>
              <a:t>religia</a:t>
            </a:r>
            <a:r>
              <a:rPr kumimoji="0" lang="en-US" sz="2200" b="1" i="0" u="none" strike="noStrike" kern="0" cap="none" spc="0" normalizeH="0" baseline="0" noProof="0" dirty="0">
                <a:ln>
                  <a:noFill/>
                </a:ln>
                <a:solidFill>
                  <a:schemeClr val="accent1">
                    <a:lumMod val="50000"/>
                  </a:schemeClr>
                </a:solidFill>
                <a:effectLst/>
                <a:uLnTx/>
                <a:uFillTx/>
                <a:latin typeface="Calibri"/>
                <a:ea typeface="Calibri"/>
                <a:cs typeface="Calibri"/>
                <a:sym typeface="Calibri"/>
              </a:rPr>
              <a:t>.</a:t>
            </a:r>
          </a:p>
        </p:txBody>
      </p:sp>
    </p:spTree>
    <p:extLst>
      <p:ext uri="{BB962C8B-B14F-4D97-AF65-F5344CB8AC3E}">
        <p14:creationId xmlns:p14="http://schemas.microsoft.com/office/powerpoint/2010/main" val="94052992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BC95FD-DE65-7428-3565-ED7392B508EB}"/>
              </a:ext>
            </a:extLst>
          </p:cNvPr>
          <p:cNvSpPr>
            <a:spLocks noGrp="1"/>
          </p:cNvSpPr>
          <p:nvPr>
            <p:ph type="body" sz="quarter" idx="1"/>
          </p:nvPr>
        </p:nvSpPr>
        <p:spPr>
          <a:xfrm>
            <a:off x="2997094" y="190055"/>
            <a:ext cx="6884325" cy="529611"/>
          </a:xfrm>
        </p:spPr>
        <p:txBody>
          <a:bodyPr>
            <a:normAutofit fontScale="85000" lnSpcReduction="20000"/>
          </a:bodyPr>
          <a:lstStyle/>
          <a:p>
            <a:pPr marL="0" marR="0" indent="228600" algn="just">
              <a:lnSpc>
                <a:spcPct val="107000"/>
              </a:lnSpc>
              <a:spcBef>
                <a:spcPts val="0"/>
              </a:spcBef>
              <a:spcAft>
                <a:spcPts val="0"/>
              </a:spcAft>
              <a:tabLst>
                <a:tab pos="457200" algn="l"/>
              </a:tabLst>
            </a:pPr>
            <a:r>
              <a:rPr lang="ro-RO" sz="3600" dirty="0">
                <a:effectLst/>
                <a:latin typeface="Times New Roman" panose="02020603050405020304" pitchFamily="18" charset="0"/>
                <a:ea typeface="Calibri" panose="020F0502020204030204" pitchFamily="34" charset="0"/>
                <a:cs typeface="Arial" panose="020B0604020202020204" pitchFamily="34" charset="0"/>
              </a:rPr>
              <a:t> Formele violenței în bază de gen</a:t>
            </a:r>
            <a:endParaRPr lang="en-US" sz="3600" dirty="0"/>
          </a:p>
        </p:txBody>
      </p:sp>
      <p:graphicFrame>
        <p:nvGraphicFramePr>
          <p:cNvPr id="7" name="Diagram 6">
            <a:extLst>
              <a:ext uri="{FF2B5EF4-FFF2-40B4-BE49-F238E27FC236}">
                <a16:creationId xmlns:a16="http://schemas.microsoft.com/office/drawing/2014/main" id="{C090C927-F1D4-B3A8-11C5-CB51E7891E9A}"/>
              </a:ext>
            </a:extLst>
          </p:cNvPr>
          <p:cNvGraphicFramePr/>
          <p:nvPr>
            <p:extLst>
              <p:ext uri="{D42A27DB-BD31-4B8C-83A1-F6EECF244321}">
                <p14:modId xmlns:p14="http://schemas.microsoft.com/office/powerpoint/2010/main" val="1479784541"/>
              </p:ext>
            </p:extLst>
          </p:nvPr>
        </p:nvGraphicFramePr>
        <p:xfrm>
          <a:off x="334297" y="719666"/>
          <a:ext cx="1159093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hteck 2">
            <a:extLst>
              <a:ext uri="{FF2B5EF4-FFF2-40B4-BE49-F238E27FC236}">
                <a16:creationId xmlns:a16="http://schemas.microsoft.com/office/drawing/2014/main" id="{92320F10-F1B6-573F-7E7E-3040FFA66FA0}"/>
              </a:ext>
            </a:extLst>
          </p:cNvPr>
          <p:cNvSpPr/>
          <p:nvPr/>
        </p:nvSpPr>
        <p:spPr>
          <a:xfrm>
            <a:off x="578357" y="6317430"/>
            <a:ext cx="11346875" cy="430887"/>
          </a:xfrm>
          <a:prstGeom prst="rect">
            <a:avLst/>
          </a:prstGeom>
          <a:solidFill>
            <a:srgbClr val="22005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200">
                <a:solidFill>
                  <a:srgbClr val="FFFFFF"/>
                </a:solidFill>
                <a:latin typeface="Overpass Regular"/>
                <a:ea typeface="Overpass Regular"/>
                <a:cs typeface="Overpass Regular"/>
                <a:sym typeface="Overpass Regular"/>
              </a:defRPr>
            </a:pPr>
            <a:r>
              <a:rPr dirty="0"/>
              <a:t>​</a:t>
            </a:r>
            <a:endParaRPr dirty="0">
              <a:latin typeface="Overpass Bold"/>
              <a:ea typeface="Overpass Bold"/>
              <a:cs typeface="Overpass Bold"/>
              <a:sym typeface="Overpass Bold"/>
            </a:endParaRPr>
          </a:p>
        </p:txBody>
      </p:sp>
    </p:spTree>
    <p:extLst>
      <p:ext uri="{BB962C8B-B14F-4D97-AF65-F5344CB8AC3E}">
        <p14:creationId xmlns:p14="http://schemas.microsoft.com/office/powerpoint/2010/main" val="151796198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712711-11DB-49C2-8367-61EC32E9412E}"/>
              </a:ext>
            </a:extLst>
          </p:cNvPr>
          <p:cNvPicPr/>
          <p:nvPr/>
        </p:nvPicPr>
        <p:blipFill>
          <a:blip r:embed="rId2"/>
          <a:stretch>
            <a:fillRect/>
          </a:stretch>
        </p:blipFill>
        <p:spPr>
          <a:xfrm>
            <a:off x="10206892" y="190040"/>
            <a:ext cx="1733464" cy="859079"/>
          </a:xfrm>
          <a:prstGeom prst="rect">
            <a:avLst/>
          </a:prstGeom>
        </p:spPr>
      </p:pic>
      <p:graphicFrame>
        <p:nvGraphicFramePr>
          <p:cNvPr id="2" name="Diagram 1">
            <a:extLst>
              <a:ext uri="{FF2B5EF4-FFF2-40B4-BE49-F238E27FC236}">
                <a16:creationId xmlns:a16="http://schemas.microsoft.com/office/drawing/2014/main" id="{696C2F3D-2252-194E-AB59-D5CFCDC3E8A7}"/>
              </a:ext>
            </a:extLst>
          </p:cNvPr>
          <p:cNvGraphicFramePr/>
          <p:nvPr>
            <p:extLst>
              <p:ext uri="{D42A27DB-BD31-4B8C-83A1-F6EECF244321}">
                <p14:modId xmlns:p14="http://schemas.microsoft.com/office/powerpoint/2010/main" val="798249078"/>
              </p:ext>
            </p:extLst>
          </p:nvPr>
        </p:nvGraphicFramePr>
        <p:xfrm>
          <a:off x="121982" y="1049119"/>
          <a:ext cx="11818374" cy="5341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0A475E3D-338F-0D59-3041-9098E841B6D7}"/>
              </a:ext>
            </a:extLst>
          </p:cNvPr>
          <p:cNvSpPr>
            <a:spLocks noGrp="1"/>
          </p:cNvSpPr>
          <p:nvPr>
            <p:ph type="body" sz="quarter" idx="1"/>
          </p:nvPr>
        </p:nvSpPr>
        <p:spPr>
          <a:xfrm>
            <a:off x="2349730" y="298381"/>
            <a:ext cx="7078243" cy="613226"/>
          </a:xfrm>
        </p:spPr>
        <p:txBody>
          <a:bodyPr>
            <a:noAutofit/>
          </a:bodyPr>
          <a:lstStyle/>
          <a:p>
            <a:pPr marL="0" marR="0" indent="228600" algn="just">
              <a:lnSpc>
                <a:spcPct val="107000"/>
              </a:lnSpc>
              <a:spcBef>
                <a:spcPts val="0"/>
              </a:spcBef>
              <a:spcAft>
                <a:spcPts val="0"/>
              </a:spcAft>
              <a:tabLst>
                <a:tab pos="457200" algn="l"/>
              </a:tabLst>
            </a:pPr>
            <a:r>
              <a:rPr lang="ro-RO" sz="3600" i="1">
                <a:effectLst/>
                <a:latin typeface="Times New Roman" panose="02020603050405020304" pitchFamily="18" charset="0"/>
                <a:ea typeface="Calibri" panose="020F0502020204030204" pitchFamily="34" charset="0"/>
                <a:cs typeface="Arial" panose="020B0604020202020204" pitchFamily="34" charset="0"/>
              </a:rPr>
              <a:t>Tipurile stereotipurilor de gen:</a:t>
            </a:r>
            <a:endParaRPr lang="en-US" sz="360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Inhaltsplatzhalter 3"/>
          <p:cNvSpPr txBox="1"/>
          <p:nvPr/>
        </p:nvSpPr>
        <p:spPr>
          <a:xfrm>
            <a:off x="459971" y="6369756"/>
            <a:ext cx="4795653" cy="323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spcBef>
                <a:spcPts val="1000"/>
              </a:spcBef>
              <a:defRPr sz="1400">
                <a:solidFill>
                  <a:srgbClr val="240050"/>
                </a:solidFill>
                <a:latin typeface="Overpass Light"/>
                <a:ea typeface="Overpass Light"/>
                <a:cs typeface="Overpass Light"/>
                <a:sym typeface="Overpass Light"/>
              </a:defRPr>
            </a:lvl1pPr>
          </a:lstStyle>
          <a:p>
            <a:r>
              <a:t>International Labour Organization (ILO) | C190</a:t>
            </a:r>
          </a:p>
        </p:txBody>
      </p:sp>
      <p:sp>
        <p:nvSpPr>
          <p:cNvPr id="171" name="Rechteck 15"/>
          <p:cNvSpPr/>
          <p:nvPr/>
        </p:nvSpPr>
        <p:spPr>
          <a:xfrm>
            <a:off x="-1" y="0"/>
            <a:ext cx="5301345" cy="6858001"/>
          </a:xfrm>
          <a:prstGeom prst="rect">
            <a:avLst/>
          </a:prstGeom>
          <a:solidFill>
            <a:srgbClr val="220050"/>
          </a:solidFill>
          <a:ln w="12700">
            <a:solidFill>
              <a:srgbClr val="32538F"/>
            </a:solidFill>
            <a:miter/>
          </a:ln>
        </p:spPr>
        <p:txBody>
          <a:bodyPr lIns="45719" rIns="45719" anchor="ctr"/>
          <a:lstStyle/>
          <a:p>
            <a:pPr marL="0" marR="0" lvl="0" indent="228600" algn="just" defTabSz="914400" rtl="0" eaLnBrk="1" fontAlgn="auto" latinLnBrk="0" hangingPunct="0">
              <a:lnSpc>
                <a:spcPct val="107000"/>
              </a:lnSpc>
              <a:spcBef>
                <a:spcPts val="0"/>
              </a:spcBef>
              <a:spcAft>
                <a:spcPts val="0"/>
              </a:spcAft>
              <a:buClrTx/>
              <a:buSzTx/>
              <a:buFontTx/>
              <a:buNone/>
              <a:tabLst>
                <a:tab pos="457200" algn="l"/>
              </a:tabLst>
              <a:defRPr/>
            </a:pPr>
            <a:r>
              <a:rPr kumimoji="0" lang="ro-RO" sz="2400" b="1" u="none" strike="noStrike" kern="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Consecințele violenței bazate pe gen:</a:t>
            </a:r>
          </a:p>
          <a:p>
            <a:pPr marL="0" marR="0" lvl="0" indent="228600" algn="just" defTabSz="914400" rtl="0" eaLnBrk="1" fontAlgn="auto" latinLnBrk="0" hangingPunct="0">
              <a:lnSpc>
                <a:spcPct val="107000"/>
              </a:lnSpc>
              <a:spcBef>
                <a:spcPts val="0"/>
              </a:spcBef>
              <a:spcAft>
                <a:spcPts val="0"/>
              </a:spcAft>
              <a:buClrTx/>
              <a:buSzTx/>
              <a:buFontTx/>
              <a:buNone/>
              <a:tabLst>
                <a:tab pos="457200" algn="l"/>
              </a:tabLst>
              <a:defRPr/>
            </a:pPr>
            <a:endParaRPr kumimoji="0" lang="en-US" sz="2400" b="0" i="0" u="none" strike="noStrike" kern="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342900" lvl="0" indent="-342900" algn="just">
              <a:lnSpc>
                <a:spcPct val="107000"/>
              </a:lnSpc>
              <a:buFont typeface="Symbol" panose="05050102010706020507" pitchFamily="18" charset="2"/>
              <a:buChar char=""/>
              <a:tabLst>
                <a:tab pos="457200" algn="l"/>
              </a:tabLst>
              <a:defRPr/>
            </a:pPr>
            <a:r>
              <a:rPr kumimoji="0" lang="ro-RO" sz="2400" b="0" i="0" u="none" strike="noStrike" kern="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Sănătatea fizică și </a:t>
            </a:r>
            <a:r>
              <a:rPr lang="ro-RO" sz="2400" dirty="0">
                <a:solidFill>
                  <a:schemeClr val="bg1"/>
                </a:solidFill>
                <a:latin typeface="Times New Roman" panose="02020603050405020304" pitchFamily="18" charset="0"/>
                <a:ea typeface="Calibri" panose="020F0502020204030204" pitchFamily="34" charset="0"/>
                <a:cs typeface="Arial" panose="020B0604020202020204" pitchFamily="34" charset="0"/>
              </a:rPr>
              <a:t>psihologică </a:t>
            </a:r>
          </a:p>
          <a:p>
            <a:pPr marL="342900" lvl="0" indent="-342900" algn="just">
              <a:lnSpc>
                <a:spcPct val="107000"/>
              </a:lnSpc>
              <a:buFont typeface="Symbol" panose="05050102010706020507" pitchFamily="18" charset="2"/>
              <a:buChar char=""/>
              <a:tabLst>
                <a:tab pos="457200" algn="l"/>
              </a:tabLst>
              <a:defRPr/>
            </a:pPr>
            <a:r>
              <a:rPr kumimoji="0" lang="ro-RO" sz="2400" b="0" i="0" u="none" strike="noStrike" kern="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Impactul economic </a:t>
            </a:r>
          </a:p>
          <a:p>
            <a:pPr marL="342900" marR="0" lvl="0" indent="-342900" algn="just" defTabSz="914400" rtl="0" eaLnBrk="1" fontAlgn="auto" latinLnBrk="0" hangingPunct="0">
              <a:lnSpc>
                <a:spcPct val="107000"/>
              </a:lnSpc>
              <a:spcBef>
                <a:spcPts val="0"/>
              </a:spcBef>
              <a:spcAft>
                <a:spcPts val="0"/>
              </a:spcAft>
              <a:buClrTx/>
              <a:buSzTx/>
              <a:buFont typeface="Symbol" panose="05050102010706020507" pitchFamily="18" charset="2"/>
              <a:buChar char=""/>
              <a:tabLst>
                <a:tab pos="457200" algn="l"/>
              </a:tabLst>
              <a:defRPr/>
            </a:pPr>
            <a:r>
              <a:rPr kumimoji="0" lang="ro-RO" sz="2400" b="0" i="0" u="none" strike="noStrike" kern="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Impactul social </a:t>
            </a:r>
          </a:p>
          <a:p>
            <a:pPr marL="342900" marR="0" lvl="0" indent="-342900" algn="just" defTabSz="914400" rtl="0" eaLnBrk="1" fontAlgn="auto" latinLnBrk="0" hangingPunct="0">
              <a:lnSpc>
                <a:spcPct val="107000"/>
              </a:lnSpc>
              <a:spcBef>
                <a:spcPts val="0"/>
              </a:spcBef>
              <a:spcAft>
                <a:spcPts val="0"/>
              </a:spcAft>
              <a:buClrTx/>
              <a:buSzTx/>
              <a:buFont typeface="Symbol" panose="05050102010706020507" pitchFamily="18" charset="2"/>
              <a:buChar char=""/>
              <a:tabLst>
                <a:tab pos="457200" algn="l"/>
              </a:tabLst>
              <a:defRPr/>
            </a:pPr>
            <a:endParaRPr kumimoji="0" lang="en-US" sz="2400" b="0" i="0" u="none" strike="noStrike" kern="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p:txBody>
      </p:sp>
      <p:sp>
        <p:nvSpPr>
          <p:cNvPr id="172" name="Rechtwinkliges Dreieck 16"/>
          <p:cNvSpPr/>
          <p:nvPr/>
        </p:nvSpPr>
        <p:spPr>
          <a:xfrm>
            <a:off x="-16033" y="5584723"/>
            <a:ext cx="1511301" cy="1273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83E4B"/>
          </a:solidFill>
          <a:ln w="12700">
            <a:miter lim="400000"/>
          </a:ln>
        </p:spPr>
        <p:txBody>
          <a:bodyPr lIns="45719" rIns="45719" anchor="ctr"/>
          <a:lstStyle/>
          <a:p>
            <a:pPr algn="ctr">
              <a:defRPr>
                <a:solidFill>
                  <a:srgbClr val="FFFFFF"/>
                </a:solidFill>
              </a:defRPr>
            </a:pPr>
            <a:endParaRPr/>
          </a:p>
        </p:txBody>
      </p:sp>
      <p:sp>
        <p:nvSpPr>
          <p:cNvPr id="173" name="Textfeld 5"/>
          <p:cNvSpPr txBox="1"/>
          <p:nvPr/>
        </p:nvSpPr>
        <p:spPr>
          <a:xfrm>
            <a:off x="360001" y="5799445"/>
            <a:ext cx="4581342"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p>
            <a:pPr>
              <a:spcBef>
                <a:spcPts val="1000"/>
              </a:spcBef>
              <a:defRPr sz="2400">
                <a:solidFill>
                  <a:srgbClr val="FFFFFF"/>
                </a:solidFill>
                <a:latin typeface="Overpass Bold"/>
                <a:ea typeface="Overpass Bold"/>
                <a:cs typeface="Overpass Bold"/>
                <a:sym typeface="Overpass Bold"/>
              </a:defRPr>
            </a:pPr>
            <a:endParaRPr sz="2200" i="1" dirty="0">
              <a:latin typeface="Overpass Light"/>
              <a:ea typeface="Overpass Light"/>
              <a:cs typeface="Overpass Light"/>
              <a:sym typeface="Overpass Light"/>
            </a:endParaRPr>
          </a:p>
        </p:txBody>
      </p:sp>
      <p:pic>
        <p:nvPicPr>
          <p:cNvPr id="174" name="Grafik 8" descr="Grafik 8"/>
          <p:cNvPicPr>
            <a:picLocks noChangeAspect="1"/>
          </p:cNvPicPr>
          <p:nvPr/>
        </p:nvPicPr>
        <p:blipFill>
          <a:blip r:embed="rId2"/>
          <a:stretch>
            <a:fillRect/>
          </a:stretch>
        </p:blipFill>
        <p:spPr>
          <a:xfrm>
            <a:off x="434518" y="346530"/>
            <a:ext cx="1511301" cy="546101"/>
          </a:xfrm>
          <a:prstGeom prst="rect">
            <a:avLst/>
          </a:prstGeom>
          <a:ln w="12700">
            <a:miter lim="400000"/>
          </a:ln>
        </p:spPr>
      </p:pic>
      <p:sp>
        <p:nvSpPr>
          <p:cNvPr id="175" name="Dreieck 9"/>
          <p:cNvSpPr/>
          <p:nvPr/>
        </p:nvSpPr>
        <p:spPr>
          <a:xfrm rot="5400000">
            <a:off x="7230178" y="5313510"/>
            <a:ext cx="495473" cy="431649"/>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76" name="Dreieck 10"/>
          <p:cNvSpPr/>
          <p:nvPr/>
        </p:nvSpPr>
        <p:spPr>
          <a:xfrm rot="5400000">
            <a:off x="6593184" y="6103997"/>
            <a:ext cx="610103" cy="531513"/>
          </a:xfrm>
          <a:prstGeom prst="triangle">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77" name="Dreieck 11"/>
          <p:cNvSpPr/>
          <p:nvPr/>
        </p:nvSpPr>
        <p:spPr>
          <a:xfrm rot="5400000">
            <a:off x="8208200" y="5487721"/>
            <a:ext cx="1087354" cy="947285"/>
          </a:xfrm>
          <a:prstGeom prst="triangle">
            <a:avLst/>
          </a:prstGeom>
          <a:solidFill>
            <a:srgbClr val="1F2DBF"/>
          </a:solidFill>
          <a:ln w="12700">
            <a:miter lim="400000"/>
          </a:ln>
        </p:spPr>
        <p:txBody>
          <a:bodyPr lIns="45719" rIns="45719" anchor="ctr"/>
          <a:lstStyle/>
          <a:p>
            <a:pPr algn="ctr">
              <a:defRPr>
                <a:solidFill>
                  <a:srgbClr val="FFFFFF"/>
                </a:solidFill>
              </a:defRPr>
            </a:pPr>
            <a:endParaRPr/>
          </a:p>
        </p:txBody>
      </p:sp>
      <p:sp>
        <p:nvSpPr>
          <p:cNvPr id="178" name="Dreieck 12"/>
          <p:cNvSpPr/>
          <p:nvPr/>
        </p:nvSpPr>
        <p:spPr>
          <a:xfrm rot="5400000">
            <a:off x="9502129" y="5242972"/>
            <a:ext cx="610103" cy="531513"/>
          </a:xfrm>
          <a:prstGeom prst="triangle">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79" name="Dreieck 13"/>
          <p:cNvSpPr/>
          <p:nvPr/>
        </p:nvSpPr>
        <p:spPr>
          <a:xfrm rot="5400000">
            <a:off x="10041023" y="6189561"/>
            <a:ext cx="495473" cy="431649"/>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pic>
        <p:nvPicPr>
          <p:cNvPr id="16" name="Picture 15">
            <a:extLst>
              <a:ext uri="{FF2B5EF4-FFF2-40B4-BE49-F238E27FC236}">
                <a16:creationId xmlns:a16="http://schemas.microsoft.com/office/drawing/2014/main" id="{B0C9F7CC-04F8-458F-8AEC-4789B6D34183}"/>
              </a:ext>
            </a:extLst>
          </p:cNvPr>
          <p:cNvPicPr/>
          <p:nvPr/>
        </p:nvPicPr>
        <p:blipFill>
          <a:blip r:embed="rId3"/>
          <a:stretch>
            <a:fillRect/>
          </a:stretch>
        </p:blipFill>
        <p:spPr>
          <a:xfrm>
            <a:off x="10206892" y="190040"/>
            <a:ext cx="1733464" cy="859079"/>
          </a:xfrm>
          <a:prstGeom prst="rect">
            <a:avLst/>
          </a:prstGeom>
        </p:spPr>
      </p:pic>
      <p:sp>
        <p:nvSpPr>
          <p:cNvPr id="4" name="TextBox 3">
            <a:extLst>
              <a:ext uri="{FF2B5EF4-FFF2-40B4-BE49-F238E27FC236}">
                <a16:creationId xmlns:a16="http://schemas.microsoft.com/office/drawing/2014/main" id="{BD59D0D2-03F5-F06E-3171-CFF47D5C8209}"/>
              </a:ext>
            </a:extLst>
          </p:cNvPr>
          <p:cNvSpPr txBox="1"/>
          <p:nvPr/>
        </p:nvSpPr>
        <p:spPr>
          <a:xfrm>
            <a:off x="5401316" y="1433812"/>
            <a:ext cx="6622214" cy="5412251"/>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gn="just">
              <a:lnSpc>
                <a:spcPct val="107000"/>
              </a:lnSpc>
              <a:spcBef>
                <a:spcPts val="0"/>
              </a:spcBef>
              <a:spcAft>
                <a:spcPts val="0"/>
              </a:spcAft>
              <a:tabLst>
                <a:tab pos="457200" algn="l"/>
              </a:tabLst>
            </a:pPr>
            <a:r>
              <a:rPr lang="ro-RO" sz="2000" b="1" dirty="0">
                <a:effectLst/>
                <a:latin typeface="Times New Roman" panose="02020603050405020304" pitchFamily="18" charset="0"/>
                <a:ea typeface="Calibri" panose="020F0502020204030204" pitchFamily="34" charset="0"/>
                <a:cs typeface="Arial" panose="020B0604020202020204" pitchFamily="34" charset="0"/>
              </a:rPr>
              <a:t>Impactul stereotipurilor de gen:</a:t>
            </a:r>
          </a:p>
          <a:p>
            <a:pPr marL="0" marR="0" algn="just">
              <a:lnSpc>
                <a:spcPct val="107000"/>
              </a:lnSpc>
              <a:spcBef>
                <a:spcPts val="0"/>
              </a:spcBef>
              <a:spcAft>
                <a:spcPts val="0"/>
              </a:spcAft>
              <a:tabLst>
                <a:tab pos="457200" algn="l"/>
              </a:tabLst>
            </a:pP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limitarea accesului fetelor la anumite domenii educaționale, cum ar fi științele exacte și tehnologia.</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Influența asupra alegerii carierei și oportunităților de avansare în carieră, conducând la segregare profesională și diferențe salariale între bărbați și femei.</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anxietate, depresie și alte probleme de sănătate mintală, deoarece indivizii se simt constrânși să se conformeze unor roluri prestabilite.</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Influență asupra comportamentelor legate de sănătate, cum ar fi refuzul bărbaților de a solicita ajutor medical din cauza percepției că ar trebui să fie „puternici”.</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Afectarea dinamicii familiale, contribuind la inegalități în distribuirea responsabilităților domestice și parentale.</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tabLst>
                <a:tab pos="457200" algn="l"/>
              </a:tabLst>
            </a:pPr>
            <a:r>
              <a:rPr lang="ro-RO" dirty="0">
                <a:latin typeface="Times New Roman" panose="02020603050405020304" pitchFamily="18" charset="0"/>
                <a:ea typeface="Calibri" panose="020F0502020204030204" pitchFamily="34" charset="0"/>
                <a:cs typeface="Arial" panose="020B0604020202020204" pitchFamily="34" charset="0"/>
              </a:rPr>
              <a:t>D</a:t>
            </a:r>
            <a:r>
              <a:rPr lang="ro-RO" dirty="0">
                <a:effectLst/>
                <a:latin typeface="Times New Roman" panose="02020603050405020304" pitchFamily="18" charset="0"/>
                <a:ea typeface="Calibri" panose="020F0502020204030204" pitchFamily="34" charset="0"/>
                <a:cs typeface="Arial" panose="020B0604020202020204" pitchFamily="34" charset="0"/>
              </a:rPr>
              <a:t>iscriminare și hărțuire, afectând climatul organizațional și performanța profesională.</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dirty="0">
                <a:effectLst/>
                <a:latin typeface="Times New Roman" panose="02020603050405020304" pitchFamily="18" charset="0"/>
                <a:ea typeface="Calibri" panose="020F0502020204030204" pitchFamily="34" charset="0"/>
                <a:cs typeface="Arial" panose="020B060402020202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ontent Placeholder 1"/>
          <p:cNvSpPr txBox="1">
            <a:spLocks noGrp="1"/>
          </p:cNvSpPr>
          <p:nvPr>
            <p:ph type="body" sz="quarter" idx="1"/>
          </p:nvPr>
        </p:nvSpPr>
        <p:spPr>
          <a:xfrm>
            <a:off x="430874" y="392616"/>
            <a:ext cx="8451869" cy="613226"/>
          </a:xfrm>
          <a:prstGeom prst="rect">
            <a:avLst/>
          </a:prstGeom>
        </p:spPr>
        <p:txBody>
          <a:bodyPr>
            <a:normAutofit/>
          </a:bodyPr>
          <a:lstStyle>
            <a:lvl1pPr defTabSz="749808">
              <a:spcBef>
                <a:spcPts val="800"/>
              </a:spcBef>
              <a:defRPr sz="3280" b="0">
                <a:latin typeface="Overpass Bold"/>
                <a:ea typeface="Overpass Bold"/>
                <a:cs typeface="Overpass Bold"/>
                <a:sym typeface="Overpass Bold"/>
              </a:defRPr>
            </a:lvl1pPr>
          </a:lstStyle>
          <a:p>
            <a:pPr marL="0" marR="0" indent="228600" algn="just">
              <a:lnSpc>
                <a:spcPct val="107000"/>
              </a:lnSpc>
              <a:spcBef>
                <a:spcPts val="0"/>
              </a:spcBef>
              <a:spcAft>
                <a:spcPts val="0"/>
              </a:spcAft>
              <a:tabLst>
                <a:tab pos="457200" algn="l"/>
              </a:tabLst>
            </a:pPr>
            <a:r>
              <a:rPr lang="ro-RO" sz="2800" b="1" dirty="0">
                <a:effectLst/>
                <a:latin typeface="Times New Roman" panose="02020603050405020304" pitchFamily="18" charset="0"/>
                <a:ea typeface="Calibri" panose="020F0502020204030204" pitchFamily="34" charset="0"/>
                <a:cs typeface="Arial" panose="020B0604020202020204" pitchFamily="34" charset="0"/>
              </a:rPr>
              <a:t>Întrebări și discuții</a:t>
            </a:r>
            <a:endParaRPr lang="en-US" sz="28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4" name="Content Placeholder 4"/>
          <p:cNvSpPr txBox="1"/>
          <p:nvPr/>
        </p:nvSpPr>
        <p:spPr>
          <a:xfrm>
            <a:off x="475154" y="1005840"/>
            <a:ext cx="11256875" cy="44805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marL="332613" indent="-332613" defTabSz="886968">
              <a:spcBef>
                <a:spcPts val="900"/>
              </a:spcBef>
              <a:buSzPct val="100000"/>
              <a:buFont typeface="Arial"/>
              <a:buChar char="•"/>
              <a:defRPr sz="2134">
                <a:solidFill>
                  <a:srgbClr val="240050"/>
                </a:solidFill>
                <a:latin typeface="Overpass Regular"/>
                <a:ea typeface="Overpass Regular"/>
                <a:cs typeface="Overpass Regular"/>
                <a:sym typeface="Overpass Regular"/>
              </a:defRPr>
            </a:pPr>
            <a:endParaRPr dirty="0"/>
          </a:p>
        </p:txBody>
      </p:sp>
      <p:sp>
        <p:nvSpPr>
          <p:cNvPr id="156" name="Rechteck 2"/>
          <p:cNvSpPr/>
          <p:nvPr/>
        </p:nvSpPr>
        <p:spPr>
          <a:xfrm>
            <a:off x="185066" y="5491520"/>
            <a:ext cx="11346875" cy="430887"/>
          </a:xfrm>
          <a:prstGeom prst="rect">
            <a:avLst/>
          </a:prstGeom>
          <a:solidFill>
            <a:srgbClr val="22005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200">
                <a:solidFill>
                  <a:srgbClr val="FFFFFF"/>
                </a:solidFill>
                <a:latin typeface="Overpass Regular"/>
                <a:ea typeface="Overpass Regular"/>
                <a:cs typeface="Overpass Regular"/>
                <a:sym typeface="Overpass Regular"/>
              </a:defRPr>
            </a:pPr>
            <a:r>
              <a:rPr dirty="0"/>
              <a:t>​</a:t>
            </a:r>
            <a:endParaRPr dirty="0">
              <a:latin typeface="Overpass Bold"/>
              <a:ea typeface="Overpass Bold"/>
              <a:cs typeface="Overpass Bold"/>
              <a:sym typeface="Overpass Bold"/>
            </a:endParaRPr>
          </a:p>
        </p:txBody>
      </p:sp>
      <p:sp>
        <p:nvSpPr>
          <p:cNvPr id="157" name="Dreieck 9"/>
          <p:cNvSpPr/>
          <p:nvPr/>
        </p:nvSpPr>
        <p:spPr>
          <a:xfrm rot="5400000">
            <a:off x="8714672" y="6266209"/>
            <a:ext cx="283259" cy="246772"/>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58" name="Dreieck 10"/>
          <p:cNvSpPr/>
          <p:nvPr/>
        </p:nvSpPr>
        <p:spPr>
          <a:xfrm rot="5400000">
            <a:off x="8140311" y="6080368"/>
            <a:ext cx="206944" cy="180287"/>
          </a:xfrm>
          <a:prstGeom prst="triangle">
            <a:avLst/>
          </a:prstGeom>
          <a:solidFill>
            <a:srgbClr val="2C1455"/>
          </a:solidFill>
          <a:ln w="12700">
            <a:miter lim="400000"/>
          </a:ln>
        </p:spPr>
        <p:txBody>
          <a:bodyPr lIns="45719" rIns="45719" anchor="ctr"/>
          <a:lstStyle/>
          <a:p>
            <a:pPr algn="ctr">
              <a:defRPr>
                <a:solidFill>
                  <a:srgbClr val="FFFFFF"/>
                </a:solidFill>
              </a:defRPr>
            </a:pPr>
            <a:endParaRPr/>
          </a:p>
        </p:txBody>
      </p:sp>
      <p:sp>
        <p:nvSpPr>
          <p:cNvPr id="159" name="Dreieck 11"/>
          <p:cNvSpPr/>
          <p:nvPr/>
        </p:nvSpPr>
        <p:spPr>
          <a:xfrm rot="5400000">
            <a:off x="9560293" y="6071492"/>
            <a:ext cx="495474" cy="431649"/>
          </a:xfrm>
          <a:prstGeom prst="triangle">
            <a:avLst/>
          </a:prstGeom>
          <a:solidFill>
            <a:srgbClr val="1F2DBF"/>
          </a:solidFill>
          <a:ln w="12700">
            <a:miter lim="400000"/>
          </a:ln>
        </p:spPr>
        <p:txBody>
          <a:bodyPr lIns="45719" rIns="45719" anchor="ctr"/>
          <a:lstStyle/>
          <a:p>
            <a:pPr algn="ctr">
              <a:defRPr>
                <a:solidFill>
                  <a:srgbClr val="FFFFFF"/>
                </a:solidFill>
              </a:defRPr>
            </a:pPr>
            <a:endParaRPr/>
          </a:p>
        </p:txBody>
      </p:sp>
      <p:sp>
        <p:nvSpPr>
          <p:cNvPr id="160" name="Dreieck 13"/>
          <p:cNvSpPr/>
          <p:nvPr/>
        </p:nvSpPr>
        <p:spPr>
          <a:xfrm rot="5400000">
            <a:off x="10494743" y="6413039"/>
            <a:ext cx="283259" cy="24677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63" name="Dreieck 17"/>
          <p:cNvSpPr/>
          <p:nvPr/>
        </p:nvSpPr>
        <p:spPr>
          <a:xfrm rot="5400000">
            <a:off x="372905" y="1406805"/>
            <a:ext cx="283259" cy="24677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64" name="Dreieck 18"/>
          <p:cNvSpPr/>
          <p:nvPr/>
        </p:nvSpPr>
        <p:spPr>
          <a:xfrm rot="5400000">
            <a:off x="372904" y="2526566"/>
            <a:ext cx="283259" cy="246772"/>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165" name="Dreieck 19"/>
          <p:cNvSpPr/>
          <p:nvPr/>
        </p:nvSpPr>
        <p:spPr>
          <a:xfrm rot="5400000">
            <a:off x="372905" y="3801404"/>
            <a:ext cx="283259" cy="24677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pic>
        <p:nvPicPr>
          <p:cNvPr id="16" name="Picture 15">
            <a:extLst>
              <a:ext uri="{FF2B5EF4-FFF2-40B4-BE49-F238E27FC236}">
                <a16:creationId xmlns:a16="http://schemas.microsoft.com/office/drawing/2014/main" id="{91304482-043B-4F04-9998-8310C7C3C875}"/>
              </a:ext>
            </a:extLst>
          </p:cNvPr>
          <p:cNvPicPr/>
          <p:nvPr/>
        </p:nvPicPr>
        <p:blipFill>
          <a:blip r:embed="rId2"/>
          <a:stretch>
            <a:fillRect/>
          </a:stretch>
        </p:blipFill>
        <p:spPr>
          <a:xfrm>
            <a:off x="10206892" y="190040"/>
            <a:ext cx="1733464" cy="859079"/>
          </a:xfrm>
          <a:prstGeom prst="rect">
            <a:avLst/>
          </a:prstGeom>
        </p:spPr>
      </p:pic>
      <p:sp>
        <p:nvSpPr>
          <p:cNvPr id="3" name="TextBox 2">
            <a:extLst>
              <a:ext uri="{FF2B5EF4-FFF2-40B4-BE49-F238E27FC236}">
                <a16:creationId xmlns:a16="http://schemas.microsoft.com/office/drawing/2014/main" id="{9A0AAB42-BCDE-1D05-9EE7-A074D9B2EFF1}"/>
              </a:ext>
            </a:extLst>
          </p:cNvPr>
          <p:cNvSpPr txBox="1"/>
          <p:nvPr/>
        </p:nvSpPr>
        <p:spPr>
          <a:xfrm>
            <a:off x="603667" y="1331400"/>
            <a:ext cx="10839810" cy="36294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r>
              <a:rPr kumimoji="0" lang="ro-RO" sz="2400" i="0" u="none" strike="noStrike" kern="0" cap="none" spc="0" normalizeH="0" baseline="0" noProof="0" dirty="0">
                <a:ln>
                  <a:noFill/>
                </a:ln>
                <a:solidFill>
                  <a:srgbClr val="24005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Care sunt cele mai comune stereotipuri de gen pe care le-ați întâlnit în viața profesională și personală?</a:t>
            </a:r>
          </a:p>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endParaRPr kumimoji="0" lang="en-US" sz="2400" i="0" u="none" strike="noStrike" kern="0" cap="none" spc="0" normalizeH="0" baseline="0" noProof="0" dirty="0">
              <a:ln>
                <a:noFill/>
              </a:ln>
              <a:solidFill>
                <a:srgbClr val="24005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r>
              <a:rPr kumimoji="0" lang="ro-RO" sz="2400" i="0" u="none" strike="noStrike" kern="0" cap="none" spc="0" normalizeH="0" baseline="0" noProof="0" dirty="0">
                <a:ln>
                  <a:noFill/>
                </a:ln>
                <a:solidFill>
                  <a:srgbClr val="24005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Cum credeți că pot fi combătute stereotipurile de gen în mediul de lucru și în comunitate?</a:t>
            </a:r>
          </a:p>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endParaRPr kumimoji="0" lang="en-US" sz="2400" i="0" u="none" strike="noStrike" kern="0" cap="none" spc="0" normalizeH="0" baseline="0" noProof="0" dirty="0">
              <a:ln>
                <a:noFill/>
              </a:ln>
              <a:solidFill>
                <a:srgbClr val="24005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r>
              <a:rPr kumimoji="0" lang="ro-RO" sz="2400" i="0" u="none" strike="noStrike" kern="0" cap="none" spc="0" normalizeH="0" baseline="0" noProof="0" dirty="0">
                <a:ln>
                  <a:noFill/>
                </a:ln>
                <a:solidFill>
                  <a:srgbClr val="24005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Ce măsuri concrete pot fi implementate pentru a promova egalitatea de gen și a combate stereotipurile?</a:t>
            </a:r>
            <a:endParaRPr kumimoji="0" lang="en-US" sz="2400" i="0" u="none" strike="noStrike" kern="0" cap="none" spc="0" normalizeH="0" baseline="0" noProof="0" dirty="0">
              <a:ln>
                <a:noFill/>
              </a:ln>
              <a:solidFill>
                <a:srgbClr val="24005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0" marR="0" lvl="0" indent="228600" algn="just" defTabSz="914400" rtl="0" eaLnBrk="1" fontAlgn="auto" latinLnBrk="0" hangingPunct="1">
              <a:lnSpc>
                <a:spcPct val="107000"/>
              </a:lnSpc>
              <a:spcBef>
                <a:spcPts val="0"/>
              </a:spcBef>
              <a:spcAft>
                <a:spcPts val="0"/>
              </a:spcAft>
              <a:buClrTx/>
              <a:buSzTx/>
              <a:buFontTx/>
              <a:buNone/>
              <a:tabLst>
                <a:tab pos="457200" algn="l"/>
              </a:tabLst>
              <a:defRPr/>
            </a:pPr>
            <a:r>
              <a:rPr kumimoji="0" lang="ro-RO" sz="2400" i="0" u="none" strike="noStrike" kern="0" cap="none" spc="0" normalizeH="0" baseline="0" noProof="0" dirty="0">
                <a:ln>
                  <a:noFill/>
                </a:ln>
                <a:solidFill>
                  <a:srgbClr val="24005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 </a:t>
            </a:r>
            <a:endParaRPr kumimoji="0" lang="en-US" sz="2400" i="0" u="none" strike="noStrike" kern="0" cap="none" spc="0" normalizeH="0" baseline="0" noProof="0" dirty="0">
              <a:ln>
                <a:noFill/>
              </a:ln>
              <a:solidFill>
                <a:srgbClr val="24005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Content Placeholder 1"/>
          <p:cNvSpPr txBox="1">
            <a:spLocks noGrp="1"/>
          </p:cNvSpPr>
          <p:nvPr>
            <p:ph type="body" sz="quarter" idx="1"/>
          </p:nvPr>
        </p:nvSpPr>
        <p:spPr>
          <a:xfrm>
            <a:off x="430875" y="392616"/>
            <a:ext cx="11391011" cy="613226"/>
          </a:xfrm>
          <a:prstGeom prst="rect">
            <a:avLst/>
          </a:prstGeom>
        </p:spPr>
        <p:txBody>
          <a:bodyPr/>
          <a:lstStyle>
            <a:lvl1pPr defTabSz="749808">
              <a:spcBef>
                <a:spcPts val="800"/>
              </a:spcBef>
              <a:defRPr sz="3280" b="0">
                <a:latin typeface="Overpass Bold"/>
                <a:ea typeface="Overpass Bold"/>
                <a:cs typeface="Overpass Bold"/>
                <a:sym typeface="Overpass Bold"/>
              </a:defRPr>
            </a:lvl1pPr>
          </a:lstStyle>
          <a:p>
            <a:r>
              <a:rPr lang="ro-RO" dirty="0"/>
              <a:t>Violența la locul de muncă</a:t>
            </a:r>
            <a:endParaRPr dirty="0"/>
          </a:p>
        </p:txBody>
      </p:sp>
      <p:grpSp>
        <p:nvGrpSpPr>
          <p:cNvPr id="238" name="Content Placeholder 4"/>
          <p:cNvGrpSpPr/>
          <p:nvPr/>
        </p:nvGrpSpPr>
        <p:grpSpPr>
          <a:xfrm>
            <a:off x="430875" y="1005841"/>
            <a:ext cx="11391011" cy="1168230"/>
            <a:chOff x="0" y="0"/>
            <a:chExt cx="11391010" cy="750386"/>
          </a:xfrm>
        </p:grpSpPr>
        <p:sp>
          <p:nvSpPr>
            <p:cNvPr id="236" name="Rectangle"/>
            <p:cNvSpPr/>
            <p:nvPr/>
          </p:nvSpPr>
          <p:spPr>
            <a:xfrm>
              <a:off x="0" y="0"/>
              <a:ext cx="11391011" cy="750387"/>
            </a:xfrm>
            <a:prstGeom prst="rect">
              <a:avLst/>
            </a:prstGeom>
            <a:solidFill>
              <a:srgbClr val="1F2DBF"/>
            </a:solidFill>
            <a:ln w="12700" cap="flat">
              <a:noFill/>
              <a:miter lim="400000"/>
            </a:ln>
            <a:effectLst/>
          </p:spPr>
          <p:txBody>
            <a:bodyPr wrap="square" lIns="45719" tIns="45719" rIns="45719" bIns="45719" numCol="1" anchor="ctr">
              <a:noAutofit/>
            </a:bodyPr>
            <a:lstStyle/>
            <a:p>
              <a:pPr>
                <a:spcBef>
                  <a:spcPts val="1000"/>
                </a:spcBef>
                <a:defRPr sz="2600"/>
              </a:pPr>
              <a:endParaRPr sz="2000"/>
            </a:p>
          </p:txBody>
        </p:sp>
        <p:sp>
          <p:nvSpPr>
            <p:cNvPr id="237" name="The Convention applies to all sectors, whether private or public, in the formal and informal economy, and whether in urban or rural areas."/>
            <p:cNvSpPr txBox="1"/>
            <p:nvPr/>
          </p:nvSpPr>
          <p:spPr>
            <a:xfrm>
              <a:off x="44280" y="0"/>
              <a:ext cx="11301011" cy="7503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spcBef>
                  <a:spcPts val="1000"/>
                </a:spcBef>
                <a:defRPr>
                  <a:solidFill>
                    <a:srgbClr val="FFFFFF"/>
                  </a:solidFill>
                  <a:latin typeface="Overpass Regular"/>
                  <a:ea typeface="Overpass Regular"/>
                  <a:cs typeface="Overpass Regular"/>
                  <a:sym typeface="Overpass Regular"/>
                </a:defRPr>
              </a:lvl1pPr>
            </a:lstStyle>
            <a:p>
              <a:r>
                <a:rPr lang="en-US" sz="2000" dirty="0" err="1"/>
                <a:t>orice</a:t>
              </a:r>
              <a:r>
                <a:rPr lang="en-US" sz="2000" dirty="0"/>
                <a:t> </a:t>
              </a:r>
              <a:r>
                <a:rPr lang="en-US" sz="2000" dirty="0" err="1"/>
                <a:t>acțiune</a:t>
              </a:r>
              <a:r>
                <a:rPr lang="en-US" sz="2000" dirty="0"/>
                <a:t>, incident </a:t>
              </a:r>
              <a:r>
                <a:rPr lang="en-US" sz="2000" dirty="0" err="1"/>
                <a:t>sau</a:t>
              </a:r>
              <a:r>
                <a:rPr lang="en-US" sz="2000" dirty="0"/>
                <a:t> </a:t>
              </a:r>
              <a:r>
                <a:rPr lang="en-US" sz="2000" dirty="0" err="1"/>
                <a:t>comportament</a:t>
              </a:r>
              <a:r>
                <a:rPr lang="en-US" sz="2000" dirty="0"/>
                <a:t> </a:t>
              </a:r>
              <a:r>
                <a:rPr lang="en-US" sz="2000" dirty="0" err="1"/>
                <a:t>în</a:t>
              </a:r>
              <a:r>
                <a:rPr lang="en-US" sz="2000" dirty="0"/>
                <a:t> care un </a:t>
              </a:r>
              <a:r>
                <a:rPr lang="en-US" sz="2000" dirty="0" err="1"/>
                <a:t>angajat</a:t>
              </a:r>
              <a:r>
                <a:rPr lang="en-US" sz="2000" dirty="0"/>
                <a:t> </a:t>
              </a:r>
              <a:r>
                <a:rPr lang="en-US" sz="2000" dirty="0" err="1"/>
                <a:t>este</a:t>
              </a:r>
              <a:r>
                <a:rPr lang="en-US" sz="2000" dirty="0"/>
                <a:t> </a:t>
              </a:r>
              <a:r>
                <a:rPr lang="en-US" sz="2000" dirty="0" err="1"/>
                <a:t>amenințat</a:t>
              </a:r>
              <a:r>
                <a:rPr lang="en-US" sz="2000" dirty="0"/>
                <a:t>, </a:t>
              </a:r>
              <a:r>
                <a:rPr lang="en-US" sz="2000" dirty="0" err="1"/>
                <a:t>abuzat</a:t>
              </a:r>
              <a:r>
                <a:rPr lang="en-US" sz="2000" dirty="0"/>
                <a:t>, </a:t>
              </a:r>
              <a:r>
                <a:rPr lang="en-US" sz="2000" dirty="0" err="1"/>
                <a:t>atacat</a:t>
              </a:r>
              <a:r>
                <a:rPr lang="en-US" sz="2000" dirty="0"/>
                <a:t> </a:t>
              </a:r>
              <a:r>
                <a:rPr lang="en-US" sz="2000" dirty="0" err="1"/>
                <a:t>sau</a:t>
              </a:r>
              <a:r>
                <a:rPr lang="en-US" sz="2000" dirty="0"/>
                <a:t> </a:t>
              </a:r>
              <a:r>
                <a:rPr lang="en-US" sz="2000" dirty="0" err="1"/>
                <a:t>supus</a:t>
              </a:r>
              <a:r>
                <a:rPr lang="en-US" sz="2000" dirty="0"/>
                <a:t> </a:t>
              </a:r>
              <a:r>
                <a:rPr lang="en-US" sz="2000" dirty="0" err="1"/>
                <a:t>unor</a:t>
              </a:r>
              <a:r>
                <a:rPr lang="en-US" sz="2000" dirty="0"/>
                <a:t> </a:t>
              </a:r>
              <a:r>
                <a:rPr lang="en-US" sz="2000" dirty="0" err="1"/>
                <a:t>comportamente</a:t>
              </a:r>
              <a:r>
                <a:rPr lang="en-US" sz="2000" dirty="0"/>
                <a:t> </a:t>
              </a:r>
              <a:r>
                <a:rPr lang="en-US" sz="2000" dirty="0" err="1"/>
                <a:t>agresive</a:t>
              </a:r>
              <a:r>
                <a:rPr lang="en-US" sz="2000" dirty="0"/>
                <a:t> </a:t>
              </a:r>
              <a:r>
                <a:rPr lang="en-US" sz="2000" dirty="0" err="1"/>
                <a:t>în</a:t>
              </a:r>
              <a:r>
                <a:rPr lang="en-US" sz="2000" dirty="0"/>
                <a:t> </a:t>
              </a:r>
              <a:r>
                <a:rPr lang="en-US" sz="2000" dirty="0" err="1"/>
                <a:t>timpul</a:t>
              </a:r>
              <a:r>
                <a:rPr lang="en-US" sz="2000" dirty="0"/>
                <a:t> </a:t>
              </a:r>
              <a:r>
                <a:rPr lang="en-US" sz="2000" dirty="0" err="1"/>
                <a:t>activităților</a:t>
              </a:r>
              <a:r>
                <a:rPr lang="en-US" sz="2000" dirty="0"/>
                <a:t> </a:t>
              </a:r>
              <a:r>
                <a:rPr lang="en-US" sz="2000" dirty="0" err="1"/>
                <a:t>profesionale</a:t>
              </a:r>
              <a:r>
                <a:rPr lang="en-US" sz="2000" dirty="0"/>
                <a:t>. </a:t>
              </a:r>
              <a:r>
                <a:rPr lang="en-US" sz="2000" dirty="0" err="1"/>
                <a:t>Aceasta</a:t>
              </a:r>
              <a:r>
                <a:rPr lang="en-US" sz="2000" dirty="0"/>
                <a:t> include </a:t>
              </a:r>
              <a:r>
                <a:rPr lang="en-US" sz="2000" dirty="0" err="1"/>
                <a:t>violența</a:t>
              </a:r>
              <a:r>
                <a:rPr lang="en-US" sz="2000" dirty="0"/>
                <a:t> </a:t>
              </a:r>
              <a:r>
                <a:rPr lang="en-US" sz="2000" dirty="0" err="1"/>
                <a:t>fizică</a:t>
              </a:r>
              <a:r>
                <a:rPr lang="en-US" sz="2000" dirty="0"/>
                <a:t>, </a:t>
              </a:r>
              <a:r>
                <a:rPr lang="en-US" sz="2000" dirty="0" err="1"/>
                <a:t>verbală</a:t>
              </a:r>
              <a:r>
                <a:rPr lang="en-US" sz="2000" dirty="0"/>
                <a:t>, </a:t>
              </a:r>
              <a:r>
                <a:rPr lang="en-US" sz="2000" dirty="0" err="1"/>
                <a:t>psihologică</a:t>
              </a:r>
              <a:r>
                <a:rPr lang="en-US" sz="2000" dirty="0"/>
                <a:t> </a:t>
              </a:r>
              <a:r>
                <a:rPr lang="en-US" sz="2000" dirty="0" err="1"/>
                <a:t>și</a:t>
              </a:r>
              <a:r>
                <a:rPr lang="en-US" sz="2000" dirty="0"/>
                <a:t> </a:t>
              </a:r>
              <a:r>
                <a:rPr lang="en-US" sz="2000" dirty="0" err="1"/>
                <a:t>sexuală</a:t>
              </a:r>
              <a:r>
                <a:rPr lang="en-US" sz="2000" dirty="0"/>
                <a:t>, </a:t>
              </a:r>
              <a:r>
                <a:rPr lang="en-US" sz="2000" dirty="0" err="1"/>
                <a:t>și</a:t>
              </a:r>
              <a:r>
                <a:rPr lang="en-US" sz="2000" dirty="0"/>
                <a:t> </a:t>
              </a:r>
              <a:r>
                <a:rPr lang="en-US" sz="2000" dirty="0" err="1"/>
                <a:t>poate</a:t>
              </a:r>
              <a:r>
                <a:rPr lang="en-US" sz="2000" dirty="0"/>
                <a:t> </a:t>
              </a:r>
              <a:r>
                <a:rPr lang="en-US" sz="2000" dirty="0" err="1"/>
                <a:t>avea</a:t>
              </a:r>
              <a:r>
                <a:rPr lang="en-US" sz="2000" dirty="0"/>
                <a:t> loc </a:t>
              </a:r>
              <a:r>
                <a:rPr lang="en-US" sz="2000" dirty="0" err="1"/>
                <a:t>între</a:t>
              </a:r>
              <a:r>
                <a:rPr lang="en-US" sz="2000" dirty="0"/>
                <a:t> </a:t>
              </a:r>
              <a:r>
                <a:rPr lang="en-US" sz="2000" dirty="0" err="1"/>
                <a:t>colegi</a:t>
              </a:r>
              <a:r>
                <a:rPr lang="en-US" sz="2000" dirty="0"/>
                <a:t>, </a:t>
              </a:r>
              <a:r>
                <a:rPr lang="en-US" sz="2000" dirty="0" err="1"/>
                <a:t>între</a:t>
              </a:r>
              <a:r>
                <a:rPr lang="en-US" sz="2000" dirty="0"/>
                <a:t> </a:t>
              </a:r>
              <a:r>
                <a:rPr lang="en-US" sz="2000" dirty="0" err="1"/>
                <a:t>superiori</a:t>
              </a:r>
              <a:r>
                <a:rPr lang="en-US" sz="2000" dirty="0"/>
                <a:t> </a:t>
              </a:r>
              <a:r>
                <a:rPr lang="en-US" sz="2000" dirty="0" err="1"/>
                <a:t>și</a:t>
              </a:r>
              <a:r>
                <a:rPr lang="en-US" sz="2000" dirty="0"/>
                <a:t> </a:t>
              </a:r>
              <a:r>
                <a:rPr lang="en-US" sz="2000" dirty="0" err="1"/>
                <a:t>subordonați</a:t>
              </a:r>
              <a:r>
                <a:rPr lang="en-US" sz="2000" dirty="0"/>
                <a:t>, </a:t>
              </a:r>
              <a:r>
                <a:rPr lang="en-US" sz="2000" dirty="0" err="1"/>
                <a:t>sau</a:t>
              </a:r>
              <a:r>
                <a:rPr lang="en-US" sz="2000" dirty="0"/>
                <a:t> din </a:t>
              </a:r>
              <a:r>
                <a:rPr lang="en-US" sz="2000" dirty="0" err="1"/>
                <a:t>partea</a:t>
              </a:r>
              <a:r>
                <a:rPr lang="en-US" sz="2000" dirty="0"/>
                <a:t> </a:t>
              </a:r>
              <a:r>
                <a:rPr lang="en-US" sz="2000" dirty="0" err="1"/>
                <a:t>terților</a:t>
              </a:r>
              <a:r>
                <a:rPr lang="en-US" sz="2000" dirty="0"/>
                <a:t>, cum </a:t>
              </a:r>
              <a:r>
                <a:rPr lang="en-US" sz="2000" dirty="0" err="1"/>
                <a:t>ar</a:t>
              </a:r>
              <a:r>
                <a:rPr lang="en-US" sz="2000" dirty="0"/>
                <a:t> fi </a:t>
              </a:r>
              <a:r>
                <a:rPr lang="en-US" sz="2000" dirty="0" err="1"/>
                <a:t>clienți</a:t>
              </a:r>
              <a:r>
                <a:rPr lang="en-US" sz="2000" dirty="0"/>
                <a:t> </a:t>
              </a:r>
              <a:r>
                <a:rPr lang="en-US" sz="2000" dirty="0" err="1"/>
                <a:t>sau</a:t>
              </a:r>
              <a:r>
                <a:rPr lang="en-US" sz="2000" dirty="0"/>
                <a:t> </a:t>
              </a:r>
              <a:r>
                <a:rPr lang="en-US" sz="2000" dirty="0" err="1"/>
                <a:t>furnizori</a:t>
              </a:r>
              <a:r>
                <a:rPr lang="en-US" sz="2000" dirty="0"/>
                <a:t>.</a:t>
              </a:r>
            </a:p>
          </p:txBody>
        </p:sp>
      </p:grpSp>
      <p:sp>
        <p:nvSpPr>
          <p:cNvPr id="241" name="The Convention protects workers and other persons in the world of work:…"/>
          <p:cNvSpPr txBox="1"/>
          <p:nvPr/>
        </p:nvSpPr>
        <p:spPr>
          <a:xfrm>
            <a:off x="814775" y="3290622"/>
            <a:ext cx="10961391" cy="3693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spcBef>
                <a:spcPts val="1000"/>
              </a:spcBef>
              <a:defRPr>
                <a:solidFill>
                  <a:srgbClr val="FFFFFF"/>
                </a:solidFill>
                <a:latin typeface="Overpass Regular"/>
                <a:ea typeface="Overpass Regular"/>
                <a:cs typeface="Overpass Regular"/>
                <a:sym typeface="Overpass Regular"/>
              </a:defRPr>
            </a:pPr>
            <a:r>
              <a:rPr lang="ro-RO" dirty="0"/>
              <a:t>itemi</a:t>
            </a:r>
            <a:endParaRPr dirty="0"/>
          </a:p>
        </p:txBody>
      </p:sp>
      <p:sp>
        <p:nvSpPr>
          <p:cNvPr id="3" name="TextBox 2">
            <a:extLst>
              <a:ext uri="{FF2B5EF4-FFF2-40B4-BE49-F238E27FC236}">
                <a16:creationId xmlns:a16="http://schemas.microsoft.com/office/drawing/2014/main" id="{0009678B-E0E0-2064-874B-A19446D47EA7}"/>
              </a:ext>
            </a:extLst>
          </p:cNvPr>
          <p:cNvSpPr txBox="1"/>
          <p:nvPr/>
        </p:nvSpPr>
        <p:spPr>
          <a:xfrm>
            <a:off x="475155" y="2665684"/>
            <a:ext cx="4100285" cy="3539430"/>
          </a:xfrm>
          <a:prstGeom prst="rect">
            <a:avLst/>
          </a:prstGeom>
          <a:solidFill>
            <a:schemeClr val="accent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1600" b="1" dirty="0">
                <a:solidFill>
                  <a:schemeClr val="tx1"/>
                </a:solidFill>
              </a:rPr>
              <a:t>C</a:t>
            </a:r>
            <a:r>
              <a:rPr lang="en-US" sz="1600" b="1" dirty="0" err="1">
                <a:solidFill>
                  <a:schemeClr val="tx1"/>
                </a:solidFill>
              </a:rPr>
              <a:t>auze</a:t>
            </a:r>
            <a:r>
              <a:rPr lang="en-US" sz="1600" b="1" dirty="0">
                <a:solidFill>
                  <a:schemeClr val="tx1"/>
                </a:solidFill>
              </a:rPr>
              <a:t> </a:t>
            </a:r>
            <a:r>
              <a:rPr lang="en-US" sz="1600" b="1" dirty="0" err="1">
                <a:solidFill>
                  <a:schemeClr val="tx1"/>
                </a:solidFill>
              </a:rPr>
              <a:t>și</a:t>
            </a:r>
            <a:r>
              <a:rPr lang="en-US" sz="1600" b="1" dirty="0">
                <a:solidFill>
                  <a:schemeClr val="tx1"/>
                </a:solidFill>
              </a:rPr>
              <a:t> </a:t>
            </a:r>
            <a:r>
              <a:rPr lang="en-US" sz="1600" b="1" dirty="0" err="1">
                <a:solidFill>
                  <a:schemeClr val="tx1"/>
                </a:solidFill>
              </a:rPr>
              <a:t>factori</a:t>
            </a:r>
            <a:r>
              <a:rPr lang="en-US" sz="1600" b="1" dirty="0">
                <a:solidFill>
                  <a:schemeClr val="tx1"/>
                </a:solidFill>
              </a:rPr>
              <a:t> </a:t>
            </a:r>
            <a:r>
              <a:rPr lang="en-US" sz="1600" b="1" dirty="0" err="1">
                <a:solidFill>
                  <a:schemeClr val="tx1"/>
                </a:solidFill>
              </a:rPr>
              <a:t>contributivi</a:t>
            </a:r>
            <a:r>
              <a:rPr lang="ro-RO" sz="1600" b="1" dirty="0">
                <a:solidFill>
                  <a:schemeClr val="tx1"/>
                </a:solidFill>
              </a:rPr>
              <a:t>:</a:t>
            </a:r>
          </a:p>
          <a:p>
            <a:pPr marL="285750" indent="-285750">
              <a:buFont typeface="Wingdings" panose="05000000000000000000" pitchFamily="2" charset="2"/>
              <a:buChar char="§"/>
            </a:pPr>
            <a:r>
              <a:rPr lang="en-US" sz="1600" dirty="0" err="1">
                <a:solidFill>
                  <a:schemeClr val="tx1"/>
                </a:solidFill>
              </a:rPr>
              <a:t>medii</a:t>
            </a:r>
            <a:r>
              <a:rPr lang="en-US" sz="1600" dirty="0">
                <a:solidFill>
                  <a:schemeClr val="tx1"/>
                </a:solidFill>
              </a:rPr>
              <a:t> de </a:t>
            </a:r>
            <a:r>
              <a:rPr lang="en-US" sz="1600" dirty="0" err="1">
                <a:solidFill>
                  <a:schemeClr val="tx1"/>
                </a:solidFill>
              </a:rPr>
              <a:t>lucru</a:t>
            </a:r>
            <a:r>
              <a:rPr lang="en-US" sz="1600" dirty="0">
                <a:solidFill>
                  <a:schemeClr val="tx1"/>
                </a:solidFill>
              </a:rPr>
              <a:t> </a:t>
            </a:r>
            <a:r>
              <a:rPr lang="en-US" sz="1600" dirty="0" err="1">
                <a:solidFill>
                  <a:schemeClr val="tx1"/>
                </a:solidFill>
              </a:rPr>
              <a:t>stresante</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suprasolicitare</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lipsa</a:t>
            </a:r>
            <a:r>
              <a:rPr lang="en-US" sz="1600" dirty="0">
                <a:solidFill>
                  <a:schemeClr val="tx1"/>
                </a:solidFill>
              </a:rPr>
              <a:t> </a:t>
            </a:r>
            <a:r>
              <a:rPr lang="en-US" sz="1600" dirty="0" err="1">
                <a:solidFill>
                  <a:schemeClr val="tx1"/>
                </a:solidFill>
              </a:rPr>
              <a:t>securității</a:t>
            </a:r>
            <a:r>
              <a:rPr lang="en-US" sz="1600" dirty="0">
                <a:solidFill>
                  <a:schemeClr val="tx1"/>
                </a:solidFill>
              </a:rPr>
              <a:t> la </a:t>
            </a:r>
            <a:r>
              <a:rPr lang="en-US" sz="1600" dirty="0" err="1">
                <a:solidFill>
                  <a:schemeClr val="tx1"/>
                </a:solidFill>
              </a:rPr>
              <a:t>locul</a:t>
            </a:r>
            <a:r>
              <a:rPr lang="en-US" sz="1600" dirty="0">
                <a:solidFill>
                  <a:schemeClr val="tx1"/>
                </a:solidFill>
              </a:rPr>
              <a:t> de </a:t>
            </a:r>
            <a:r>
              <a:rPr lang="en-US" sz="1600" dirty="0" err="1">
                <a:solidFill>
                  <a:schemeClr val="tx1"/>
                </a:solidFill>
              </a:rPr>
              <a:t>muncă</a:t>
            </a:r>
            <a:r>
              <a:rPr lang="ro-RO" sz="1600" dirty="0">
                <a:solidFill>
                  <a:schemeClr val="tx1"/>
                </a:solidFill>
              </a:rPr>
              <a:t>,</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cultura</a:t>
            </a:r>
            <a:r>
              <a:rPr lang="en-US" sz="1600" dirty="0">
                <a:solidFill>
                  <a:schemeClr val="tx1"/>
                </a:solidFill>
              </a:rPr>
              <a:t> </a:t>
            </a:r>
            <a:r>
              <a:rPr lang="en-US" sz="1600" dirty="0" err="1">
                <a:solidFill>
                  <a:schemeClr val="tx1"/>
                </a:solidFill>
              </a:rPr>
              <a:t>organizațională</a:t>
            </a:r>
            <a:r>
              <a:rPr lang="ro-RO" sz="1600" dirty="0">
                <a:solidFill>
                  <a:schemeClr val="tx1"/>
                </a:solidFill>
              </a:rPr>
              <a:t>,</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toleranța</a:t>
            </a:r>
            <a:r>
              <a:rPr lang="en-US" sz="1600" dirty="0">
                <a:solidFill>
                  <a:schemeClr val="tx1"/>
                </a:solidFill>
              </a:rPr>
              <a:t> </a:t>
            </a:r>
            <a:r>
              <a:rPr lang="en-US" sz="1600" dirty="0" err="1">
                <a:solidFill>
                  <a:schemeClr val="tx1"/>
                </a:solidFill>
              </a:rPr>
              <a:t>față</a:t>
            </a:r>
            <a:r>
              <a:rPr lang="en-US" sz="1600" dirty="0">
                <a:solidFill>
                  <a:schemeClr val="tx1"/>
                </a:solidFill>
              </a:rPr>
              <a:t> de </a:t>
            </a:r>
            <a:r>
              <a:rPr lang="en-US" sz="1600" dirty="0" err="1">
                <a:solidFill>
                  <a:schemeClr val="tx1"/>
                </a:solidFill>
              </a:rPr>
              <a:t>comportamentele</a:t>
            </a:r>
            <a:r>
              <a:rPr lang="en-US" sz="1600" dirty="0">
                <a:solidFill>
                  <a:schemeClr val="tx1"/>
                </a:solidFill>
              </a:rPr>
              <a:t> </a:t>
            </a:r>
            <a:r>
              <a:rPr lang="en-US" sz="1600" dirty="0" err="1">
                <a:solidFill>
                  <a:schemeClr val="tx1"/>
                </a:solidFill>
              </a:rPr>
              <a:t>agresive</a:t>
            </a:r>
            <a:r>
              <a:rPr lang="ro-RO" sz="1600" dirty="0">
                <a:solidFill>
                  <a:schemeClr val="tx1"/>
                </a:solidFill>
              </a:rPr>
              <a:t>,</a:t>
            </a:r>
          </a:p>
          <a:p>
            <a:pPr marL="285750" indent="-285750">
              <a:buFont typeface="Wingdings" panose="05000000000000000000" pitchFamily="2" charset="2"/>
              <a:buChar char="§"/>
            </a:pPr>
            <a:r>
              <a:rPr lang="en-US" sz="1600" dirty="0" err="1">
                <a:solidFill>
                  <a:schemeClr val="tx1"/>
                </a:solidFill>
              </a:rPr>
              <a:t>lipsa</a:t>
            </a:r>
            <a:r>
              <a:rPr lang="en-US" sz="1600" dirty="0">
                <a:solidFill>
                  <a:schemeClr val="tx1"/>
                </a:solidFill>
              </a:rPr>
              <a:t> de </a:t>
            </a:r>
            <a:r>
              <a:rPr lang="en-US" sz="1600" dirty="0" err="1">
                <a:solidFill>
                  <a:schemeClr val="tx1"/>
                </a:solidFill>
              </a:rPr>
              <a:t>politici</a:t>
            </a:r>
            <a:r>
              <a:rPr lang="en-US" sz="1600" dirty="0">
                <a:solidFill>
                  <a:schemeClr val="tx1"/>
                </a:solidFill>
              </a:rPr>
              <a:t> </a:t>
            </a:r>
            <a:r>
              <a:rPr lang="en-US" sz="1600" dirty="0" err="1">
                <a:solidFill>
                  <a:schemeClr val="tx1"/>
                </a:solidFill>
              </a:rPr>
              <a:t>organizaționale</a:t>
            </a:r>
            <a:r>
              <a:rPr lang="en-US" sz="1600" dirty="0">
                <a:solidFill>
                  <a:schemeClr val="tx1"/>
                </a:solidFill>
              </a:rPr>
              <a:t> </a:t>
            </a:r>
            <a:r>
              <a:rPr lang="en-US" sz="1600" dirty="0" err="1">
                <a:solidFill>
                  <a:schemeClr val="tx1"/>
                </a:solidFill>
              </a:rPr>
              <a:t>clare</a:t>
            </a:r>
            <a:r>
              <a:rPr lang="ro-RO" sz="1600" dirty="0">
                <a:solidFill>
                  <a:schemeClr val="tx1"/>
                </a:solidFill>
              </a:rPr>
              <a:t>,</a:t>
            </a:r>
          </a:p>
          <a:p>
            <a:pPr marL="285750" indent="-285750">
              <a:buFont typeface="Wingdings" panose="05000000000000000000" pitchFamily="2" charset="2"/>
              <a:buChar char="§"/>
            </a:pPr>
            <a:r>
              <a:rPr lang="en-US" sz="1600" dirty="0" err="1">
                <a:solidFill>
                  <a:schemeClr val="tx1"/>
                </a:solidFill>
              </a:rPr>
              <a:t>factori</a:t>
            </a:r>
            <a:r>
              <a:rPr lang="en-US" sz="1600" dirty="0">
                <a:solidFill>
                  <a:schemeClr val="tx1"/>
                </a:solidFill>
              </a:rPr>
              <a:t> </a:t>
            </a:r>
            <a:r>
              <a:rPr lang="en-US" sz="1600" dirty="0" err="1">
                <a:solidFill>
                  <a:schemeClr val="tx1"/>
                </a:solidFill>
              </a:rPr>
              <a:t>personali</a:t>
            </a:r>
            <a:r>
              <a:rPr lang="ro-RO" sz="1600" dirty="0">
                <a:solidFill>
                  <a:schemeClr val="tx1"/>
                </a:solidFill>
              </a:rPr>
              <a:t>,</a:t>
            </a:r>
          </a:p>
          <a:p>
            <a:pPr marL="285750" indent="-285750">
              <a:buFont typeface="Wingdings" panose="05000000000000000000" pitchFamily="2" charset="2"/>
              <a:buChar char="§"/>
            </a:pPr>
            <a:r>
              <a:rPr lang="en-US" sz="1600" dirty="0" err="1">
                <a:solidFill>
                  <a:schemeClr val="tx1"/>
                </a:solidFill>
              </a:rPr>
              <a:t>probleme</a:t>
            </a:r>
            <a:r>
              <a:rPr lang="en-US" sz="1600" dirty="0">
                <a:solidFill>
                  <a:schemeClr val="tx1"/>
                </a:solidFill>
              </a:rPr>
              <a:t> </a:t>
            </a:r>
            <a:r>
              <a:rPr lang="en-US" sz="1600" dirty="0" err="1">
                <a:solidFill>
                  <a:schemeClr val="tx1"/>
                </a:solidFill>
              </a:rPr>
              <a:t>personale</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lipsa</a:t>
            </a:r>
            <a:r>
              <a:rPr lang="en-US" sz="1600" dirty="0">
                <a:solidFill>
                  <a:schemeClr val="tx1"/>
                </a:solidFill>
              </a:rPr>
              <a:t> de </a:t>
            </a:r>
            <a:r>
              <a:rPr lang="en-US" sz="1600" dirty="0" err="1">
                <a:solidFill>
                  <a:schemeClr val="tx1"/>
                </a:solidFill>
              </a:rPr>
              <a:t>suport</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personalitate</a:t>
            </a:r>
            <a:r>
              <a:rPr lang="en-US" sz="1600" dirty="0">
                <a:solidFill>
                  <a:schemeClr val="tx1"/>
                </a:solidFill>
              </a:rPr>
              <a:t> </a:t>
            </a:r>
            <a:r>
              <a:rPr lang="en-US" sz="1600" dirty="0" err="1">
                <a:solidFill>
                  <a:schemeClr val="tx1"/>
                </a:solidFill>
              </a:rPr>
              <a:t>agresivă</a:t>
            </a:r>
            <a:r>
              <a:rPr lang="en-US" sz="1600" dirty="0">
                <a:solidFill>
                  <a:schemeClr val="tx1"/>
                </a:solidFill>
              </a:rPr>
              <a:t>, </a:t>
            </a:r>
            <a:endParaRPr lang="ro-RO" sz="1600" dirty="0">
              <a:solidFill>
                <a:schemeClr val="tx1"/>
              </a:solidFill>
            </a:endParaRPr>
          </a:p>
          <a:p>
            <a:pPr marL="285750" indent="-285750">
              <a:buFont typeface="Wingdings" panose="05000000000000000000" pitchFamily="2" charset="2"/>
              <a:buChar char="§"/>
            </a:pPr>
            <a:r>
              <a:rPr lang="en-US" sz="1600" dirty="0" err="1">
                <a:solidFill>
                  <a:schemeClr val="tx1"/>
                </a:solidFill>
              </a:rPr>
              <a:t>factori</a:t>
            </a:r>
            <a:r>
              <a:rPr lang="en-US" sz="1600" dirty="0">
                <a:solidFill>
                  <a:schemeClr val="tx1"/>
                </a:solidFill>
              </a:rPr>
              <a:t> </a:t>
            </a:r>
            <a:r>
              <a:rPr lang="en-US" sz="1600" dirty="0" err="1">
                <a:solidFill>
                  <a:schemeClr val="tx1"/>
                </a:solidFill>
              </a:rPr>
              <a:t>externi</a:t>
            </a:r>
            <a:r>
              <a:rPr lang="ro-RO" sz="1600" dirty="0">
                <a:solidFill>
                  <a:schemeClr val="tx1"/>
                </a:solidFill>
              </a:rPr>
              <a:t>.</a:t>
            </a:r>
            <a:endParaRPr lang="en-US" sz="1600" dirty="0">
              <a:solidFill>
                <a:schemeClr val="tx1"/>
              </a:solidFill>
            </a:endParaRPr>
          </a:p>
          <a:p>
            <a:endParaRPr lang="ro-RO" sz="1600" dirty="0">
              <a:solidFill>
                <a:schemeClr val="tx1"/>
              </a:solidFill>
            </a:endParaRPr>
          </a:p>
        </p:txBody>
      </p:sp>
      <p:sp>
        <p:nvSpPr>
          <p:cNvPr id="5" name="TextBox 4">
            <a:extLst>
              <a:ext uri="{FF2B5EF4-FFF2-40B4-BE49-F238E27FC236}">
                <a16:creationId xmlns:a16="http://schemas.microsoft.com/office/drawing/2014/main" id="{F5ABA508-67AF-2F3B-F9A2-37A62E6D5939}"/>
              </a:ext>
            </a:extLst>
          </p:cNvPr>
          <p:cNvSpPr txBox="1"/>
          <p:nvPr/>
        </p:nvSpPr>
        <p:spPr>
          <a:xfrm>
            <a:off x="4715971" y="2665684"/>
            <a:ext cx="7200726" cy="1815882"/>
          </a:xfrm>
          <a:prstGeom prst="rect">
            <a:avLst/>
          </a:prstGeom>
          <a:solidFill>
            <a:schemeClr val="accent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rPr>
              <a:t>Politici </a:t>
            </a:r>
            <a:r>
              <a:rPr kumimoji="0" lang="en-US" sz="1600" b="1" i="0" u="none" strike="noStrike" kern="0" cap="none" spc="0" normalizeH="0" baseline="0" noProof="0" dirty="0" err="1">
                <a:ln>
                  <a:noFill/>
                </a:ln>
                <a:solidFill>
                  <a:srgbClr val="000000"/>
                </a:solidFill>
                <a:effectLst/>
                <a:uLnTx/>
                <a:uFillTx/>
                <a:latin typeface="Calibri"/>
                <a:ea typeface="Calibri"/>
                <a:cs typeface="Calibri"/>
                <a:sym typeface="Calibri"/>
              </a:rPr>
              <a:t>organizaționale</a:t>
            </a:r>
            <a:r>
              <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1" i="0" u="none" strike="noStrike" kern="0" cap="none" spc="0" normalizeH="0" baseline="0" noProof="0" dirty="0" err="1">
                <a:ln>
                  <a:noFill/>
                </a:ln>
                <a:solidFill>
                  <a:srgbClr val="000000"/>
                </a:solidFill>
                <a:effectLst/>
                <a:uLnTx/>
                <a:uFillTx/>
                <a:latin typeface="Calibri"/>
                <a:ea typeface="Calibri"/>
                <a:cs typeface="Calibri"/>
                <a:sym typeface="Calibri"/>
              </a:rPr>
              <a:t>intervenție</a:t>
            </a:r>
            <a:endParaRPr kumimoji="0" lang="ro-RO"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dezvoltarea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implementarea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politici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interne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clare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pentru</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prevenirea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combaterea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violenței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la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locul</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muncă</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ro-RO"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asigurarea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unui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sistem</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raportare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eficient</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confidențial</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pentru</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incidentele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violență</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lang="ro-RO"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formarea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educarea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angajaților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angajatorilor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despre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recunoașterea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prevenirea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violenței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hărțuirii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a:t>
            </a:r>
          </a:p>
        </p:txBody>
      </p:sp>
      <p:sp>
        <p:nvSpPr>
          <p:cNvPr id="7" name="TextBox 6">
            <a:extLst>
              <a:ext uri="{FF2B5EF4-FFF2-40B4-BE49-F238E27FC236}">
                <a16:creationId xmlns:a16="http://schemas.microsoft.com/office/drawing/2014/main" id="{8B638C88-D39B-790D-2938-263E5BEA9F79}"/>
              </a:ext>
            </a:extLst>
          </p:cNvPr>
          <p:cNvSpPr txBox="1"/>
          <p:nvPr/>
        </p:nvSpPr>
        <p:spPr>
          <a:xfrm>
            <a:off x="4715970" y="4690174"/>
            <a:ext cx="7200725" cy="1323439"/>
          </a:xfrm>
          <a:prstGeom prst="rect">
            <a:avLst/>
          </a:prstGeom>
          <a:solidFill>
            <a:schemeClr val="accent4">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err="1">
                <a:ln>
                  <a:noFill/>
                </a:ln>
                <a:solidFill>
                  <a:srgbClr val="000000"/>
                </a:solidFill>
                <a:effectLst/>
                <a:uLnTx/>
                <a:uFillTx/>
                <a:latin typeface="Calibri"/>
                <a:ea typeface="Calibri"/>
                <a:cs typeface="Calibri"/>
                <a:sym typeface="Calibri"/>
              </a:rPr>
              <a:t>Rolul</a:t>
            </a:r>
            <a:r>
              <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1" i="0" u="none" strike="noStrike" kern="0" cap="none" spc="0" normalizeH="0" baseline="0" noProof="0" dirty="0" err="1">
                <a:ln>
                  <a:noFill/>
                </a:ln>
                <a:solidFill>
                  <a:srgbClr val="000000"/>
                </a:solidFill>
                <a:effectLst/>
                <a:uLnTx/>
                <a:uFillTx/>
                <a:latin typeface="Calibri"/>
                <a:ea typeface="Calibri"/>
                <a:cs typeface="Calibri"/>
                <a:sym typeface="Calibri"/>
              </a:rPr>
              <a:t>Sindicatelor</a:t>
            </a:r>
            <a:r>
              <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rPr>
              <a:t> :</a:t>
            </a: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Sprijinirea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victimelor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prin</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oferirea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consiliere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asistență</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juridică</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a:t>
            </a: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Promovarea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conștientizării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educației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în</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rândul</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membrilor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despre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drepturile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lor.</a:t>
            </a:r>
          </a:p>
          <a:p>
            <a:pPr marL="285750" marR="0" lvl="0" indent="-285750" algn="l" defTabSz="914400" rtl="0" eaLnBrk="1"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Colaborarea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cu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angajatorii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pentru</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dezvoltarea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implementarea</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politicilor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prevenire</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și</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răspuns</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la </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violență</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DC34E8-6636-38D2-0613-9302CA9CB1DB}"/>
              </a:ext>
            </a:extLst>
          </p:cNvPr>
          <p:cNvSpPr txBox="1"/>
          <p:nvPr/>
        </p:nvSpPr>
        <p:spPr>
          <a:xfrm>
            <a:off x="388374" y="940485"/>
            <a:ext cx="11415251" cy="40246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228600" algn="just">
              <a:lnSpc>
                <a:spcPct val="107000"/>
              </a:lnSpc>
              <a:spcBef>
                <a:spcPts val="0"/>
              </a:spcBef>
              <a:spcAft>
                <a:spcPts val="0"/>
              </a:spcAft>
              <a:tabLst>
                <a:tab pos="457200" algn="l"/>
              </a:tabLst>
            </a:pPr>
            <a:r>
              <a:rPr lang="ro-RO" sz="2400" b="1" dirty="0">
                <a:effectLst/>
                <a:latin typeface="Times New Roman" panose="02020603050405020304" pitchFamily="18" charset="0"/>
                <a:ea typeface="Calibri" panose="020F0502020204030204" pitchFamily="34" charset="0"/>
                <a:cs typeface="Arial" panose="020B0604020202020204" pitchFamily="34" charset="0"/>
              </a:rPr>
              <a:t>Întrebări și discuții</a:t>
            </a:r>
          </a:p>
          <a:p>
            <a:pPr marL="0" marR="0" indent="228600" algn="just">
              <a:lnSpc>
                <a:spcPct val="107000"/>
              </a:lnSpc>
              <a:spcBef>
                <a:spcPts val="0"/>
              </a:spcBef>
              <a:spcAft>
                <a:spcPts val="0"/>
              </a:spcAft>
              <a:tabLst>
                <a:tab pos="457200" algn="l"/>
              </a:tabLst>
            </a:pPr>
            <a:endParaRPr lang="ro-RO" sz="2400" u="sng" dirty="0">
              <a:latin typeface="Times New Roman" panose="02020603050405020304" pitchFamily="18"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2400" dirty="0">
                <a:effectLst/>
                <a:latin typeface="Times New Roman" panose="02020603050405020304" pitchFamily="18" charset="0"/>
                <a:ea typeface="Calibri" panose="020F0502020204030204" pitchFamily="34" charset="0"/>
                <a:cs typeface="Arial" panose="020B0604020202020204" pitchFamily="34" charset="0"/>
              </a:rPr>
              <a:t>Care sunt provocările specifice pe care le-ați întâlnit în implementarea politicilor de prevenire a violenței la locul de muncă?</a:t>
            </a:r>
          </a:p>
          <a:p>
            <a:pPr marL="0" marR="0" indent="228600" algn="just">
              <a:lnSpc>
                <a:spcPct val="107000"/>
              </a:lnSpc>
              <a:spcBef>
                <a:spcPts val="0"/>
              </a:spcBef>
              <a:spcAft>
                <a:spcPts val="0"/>
              </a:spcAft>
              <a:tabLst>
                <a:tab pos="457200" algn="l"/>
              </a:tabLs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2400" dirty="0">
                <a:effectLst/>
                <a:latin typeface="Times New Roman" panose="02020603050405020304" pitchFamily="18" charset="0"/>
                <a:ea typeface="Calibri" panose="020F0502020204030204" pitchFamily="34" charset="0"/>
                <a:cs typeface="Arial" panose="020B0604020202020204" pitchFamily="34" charset="0"/>
              </a:rPr>
              <a:t>Ce măsuri suplimentare credeți că ar putea fi implementate pentru a îmbunătăți siguranța și respectul la locul de muncă?</a:t>
            </a:r>
          </a:p>
          <a:p>
            <a:pPr marL="0" marR="0" indent="228600" algn="just">
              <a:lnSpc>
                <a:spcPct val="107000"/>
              </a:lnSpc>
              <a:spcBef>
                <a:spcPts val="0"/>
              </a:spcBef>
              <a:spcAft>
                <a:spcPts val="0"/>
              </a:spcAft>
              <a:tabLst>
                <a:tab pos="457200" algn="l"/>
              </a:tabLs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2400" dirty="0">
                <a:effectLst/>
                <a:latin typeface="Times New Roman" panose="02020603050405020304" pitchFamily="18" charset="0"/>
                <a:ea typeface="Calibri" panose="020F0502020204030204" pitchFamily="34" charset="0"/>
                <a:cs typeface="Arial" panose="020B0604020202020204" pitchFamily="34" charset="0"/>
              </a:rPr>
              <a:t>Cum putem colabora mai eficient pentru a crea un mediu de muncă sigur și respectuos?</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853591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13A53B-21DB-B0DB-7960-9799D4A586A1}"/>
              </a:ext>
            </a:extLst>
          </p:cNvPr>
          <p:cNvSpPr>
            <a:spLocks noGrp="1"/>
          </p:cNvSpPr>
          <p:nvPr>
            <p:ph type="body" sz="half" idx="1"/>
          </p:nvPr>
        </p:nvSpPr>
        <p:spPr>
          <a:xfrm>
            <a:off x="5438468" y="3323303"/>
            <a:ext cx="5898126" cy="1352807"/>
          </a:xfrm>
        </p:spPr>
        <p:txBody>
          <a:bodyPr/>
          <a:lstStyle/>
          <a:p>
            <a:r>
              <a:rPr lang="ro-RO" dirty="0">
                <a:solidFill>
                  <a:schemeClr val="bg1"/>
                </a:solidFill>
              </a:rPr>
              <a:t>Activitate de grup</a:t>
            </a:r>
            <a:endParaRPr lang="en-US" dirty="0">
              <a:solidFill>
                <a:schemeClr val="bg1"/>
              </a:solidFill>
            </a:endParaRPr>
          </a:p>
        </p:txBody>
      </p:sp>
      <p:sp>
        <p:nvSpPr>
          <p:cNvPr id="5" name="Rectangle 4">
            <a:extLst>
              <a:ext uri="{FF2B5EF4-FFF2-40B4-BE49-F238E27FC236}">
                <a16:creationId xmlns:a16="http://schemas.microsoft.com/office/drawing/2014/main" id="{A0908FC3-FA40-FC39-78CA-75992E1BF724}"/>
              </a:ext>
            </a:extLst>
          </p:cNvPr>
          <p:cNvSpPr/>
          <p:nvPr/>
        </p:nvSpPr>
        <p:spPr>
          <a:xfrm>
            <a:off x="717755" y="1024703"/>
            <a:ext cx="2959510" cy="369330"/>
          </a:xfrm>
          <a:prstGeom prst="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ro-RO" sz="1800" b="1" i="0" u="none" strike="noStrike" cap="none" spc="0" normalizeH="0" baseline="0" dirty="0">
                <a:ln>
                  <a:noFill/>
                </a:ln>
                <a:solidFill>
                  <a:srgbClr val="000000"/>
                </a:solidFill>
                <a:effectLst/>
                <a:uFillTx/>
                <a:latin typeface="+mj-lt"/>
                <a:ea typeface="+mj-ea"/>
                <a:cs typeface="+mj-cs"/>
                <a:sym typeface="Calibri"/>
              </a:rPr>
              <a:t>Post-test</a:t>
            </a:r>
            <a:endParaRPr kumimoji="0" lang="en-US" sz="1800" b="1" i="0" u="none"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39425619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6054-6640-BB2C-F9EB-7EA219935524}"/>
              </a:ext>
            </a:extLst>
          </p:cNvPr>
          <p:cNvSpPr>
            <a:spLocks noGrp="1"/>
          </p:cNvSpPr>
          <p:nvPr>
            <p:ph type="title"/>
          </p:nvPr>
        </p:nvSpPr>
        <p:spPr>
          <a:xfrm>
            <a:off x="953415" y="1967827"/>
            <a:ext cx="9727278" cy="1371601"/>
          </a:xfrm>
        </p:spPr>
        <p:txBody>
          <a:bodyPr>
            <a:normAutofit/>
          </a:bodyPr>
          <a:lstStyle/>
          <a:p>
            <a:r>
              <a:rPr lang="ro-RO" sz="3600" b="1" dirty="0">
                <a:effectLst/>
                <a:latin typeface="Times New Roman" panose="02020603050405020304" pitchFamily="18" charset="0"/>
                <a:ea typeface="Calibri" panose="020F0502020204030204" pitchFamily="34" charset="0"/>
              </a:rPr>
              <a:t>Prevenirea violenței și hărțuirii în lumea muncii</a:t>
            </a:r>
            <a:endParaRPr lang="en-US" sz="3600" dirty="0"/>
          </a:p>
        </p:txBody>
      </p:sp>
    </p:spTree>
    <p:extLst>
      <p:ext uri="{BB962C8B-B14F-4D97-AF65-F5344CB8AC3E}">
        <p14:creationId xmlns:p14="http://schemas.microsoft.com/office/powerpoint/2010/main" val="217177400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5" name="Content Placeholder 4"/>
          <p:cNvGrpSpPr/>
          <p:nvPr/>
        </p:nvGrpSpPr>
        <p:grpSpPr>
          <a:xfrm>
            <a:off x="3836324" y="654763"/>
            <a:ext cx="8237688" cy="3356619"/>
            <a:chOff x="0" y="0"/>
            <a:chExt cx="7004577" cy="3785189"/>
          </a:xfrm>
        </p:grpSpPr>
        <p:sp>
          <p:nvSpPr>
            <p:cNvPr id="253" name="Rectangle"/>
            <p:cNvSpPr/>
            <p:nvPr/>
          </p:nvSpPr>
          <p:spPr>
            <a:xfrm>
              <a:off x="0" y="-1"/>
              <a:ext cx="7004578" cy="3785191"/>
            </a:xfrm>
            <a:prstGeom prst="rect">
              <a:avLst/>
            </a:prstGeom>
            <a:solidFill>
              <a:srgbClr val="1F2DBF"/>
            </a:solidFill>
            <a:ln w="12700" cap="flat">
              <a:noFill/>
              <a:miter lim="400000"/>
            </a:ln>
            <a:effectLst/>
          </p:spPr>
          <p:txBody>
            <a:bodyPr wrap="square" lIns="45719" tIns="45719" rIns="45719" bIns="45719" numCol="1" anchor="ctr">
              <a:noAutofit/>
            </a:bodyPr>
            <a:lstStyle/>
            <a:p>
              <a:pPr>
                <a:spcBef>
                  <a:spcPts val="1000"/>
                </a:spcBef>
                <a:defRPr sz="2600"/>
              </a:pPr>
              <a:endParaRPr>
                <a:solidFill>
                  <a:schemeClr val="bg1"/>
                </a:solidFill>
              </a:endParaRPr>
            </a:p>
          </p:txBody>
        </p:sp>
        <p:sp>
          <p:nvSpPr>
            <p:cNvPr id="254" name="The workplace…"/>
            <p:cNvSpPr txBox="1"/>
            <p:nvPr/>
          </p:nvSpPr>
          <p:spPr>
            <a:xfrm>
              <a:off x="314280" y="-1"/>
              <a:ext cx="6646018" cy="37851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p>
              <a:pPr marL="0" marR="0" indent="228600" algn="just">
                <a:lnSpc>
                  <a:spcPct val="107000"/>
                </a:lnSpc>
                <a:spcBef>
                  <a:spcPts val="0"/>
                </a:spcBef>
                <a:spcAft>
                  <a:spcPts val="0"/>
                </a:spcAft>
                <a:tabLst>
                  <a:tab pos="457200" algn="l"/>
                </a:tabLst>
              </a:pP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1800" b="1"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Strategii de prevenire:</a:t>
              </a:r>
            </a:p>
            <a:p>
              <a:pPr marL="0" marR="0" indent="228600" algn="just">
                <a:lnSpc>
                  <a:spcPct val="107000"/>
                </a:lnSpc>
                <a:spcBef>
                  <a:spcPts val="0"/>
                </a:spcBef>
                <a:spcAft>
                  <a:spcPts val="0"/>
                </a:spcAft>
                <a:tabLst>
                  <a:tab pos="457200" algn="l"/>
                </a:tabLst>
              </a:pPr>
              <a:endParaRPr lang="ro-RO" sz="1800" u="sng" dirty="0">
                <a:solidFill>
                  <a:schemeClr val="bg1"/>
                </a:solidFill>
                <a:effectLst/>
                <a:latin typeface="Times New Roman" panose="02020603050405020304" pitchFamily="18"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Politici </a:t>
              </a:r>
              <a:r>
                <a:rPr lang="ro-RO" sz="1800" dirty="0" err="1">
                  <a:solidFill>
                    <a:schemeClr val="bg1"/>
                  </a:solidFill>
                  <a:effectLst/>
                  <a:latin typeface="Times New Roman" panose="02020603050405020304" pitchFamily="18" charset="0"/>
                  <a:ea typeface="Calibri" panose="020F0502020204030204" pitchFamily="34" charset="0"/>
                  <a:cs typeface="Arial" panose="020B0604020202020204" pitchFamily="34" charset="0"/>
                </a:rPr>
                <a:t>antiviolență</a:t>
              </a:r>
              <a:r>
                <a:rPr lang="ro-RO"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 și </a:t>
              </a:r>
              <a:r>
                <a:rPr lang="ro-RO" sz="1800" dirty="0" err="1">
                  <a:solidFill>
                    <a:schemeClr val="bg1"/>
                  </a:solidFill>
                  <a:effectLst/>
                  <a:latin typeface="Times New Roman" panose="02020603050405020304" pitchFamily="18" charset="0"/>
                  <a:ea typeface="Calibri" panose="020F0502020204030204" pitchFamily="34" charset="0"/>
                  <a:cs typeface="Arial" panose="020B0604020202020204" pitchFamily="34" charset="0"/>
                </a:rPr>
                <a:t>antihărțuire</a:t>
              </a:r>
              <a:r>
                <a:rPr lang="ro-RO"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 la nivel de național și la nivel de unitate (crearea și implementarea de politici clare care interzic toate formele de violență și hărțuire. Politicile trebuie să includă definiții clare, proceduri de raportare și mecanisme de investigare.)</a:t>
              </a: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Implementarea măsurilor de protecție pentru victimele violenței și hărțuirii, cum ar fi schimbarea locului de muncă sau programului de lucru, dacă este necesar.</a:t>
              </a: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indent="228600" algn="just">
                <a:lnSpc>
                  <a:spcPct val="107000"/>
                </a:lnSpc>
                <a:spcBef>
                  <a:spcPts val="0"/>
                </a:spcBef>
                <a:spcAft>
                  <a:spcPts val="0"/>
                </a:spcAft>
                <a:tabLst>
                  <a:tab pos="457200" algn="l"/>
                </a:tabLst>
              </a:pPr>
              <a:r>
                <a:rPr lang="ro-RO"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Sunt necesare stabilirea unor mecanisme confidențiale și accesibile pentru raportarea incidentelor.</a:t>
              </a: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defTabSz="859536">
                <a:spcBef>
                  <a:spcPts val="900"/>
                </a:spcBef>
                <a:defRPr sz="1879">
                  <a:solidFill>
                    <a:srgbClr val="FFFFFF"/>
                  </a:solidFill>
                  <a:latin typeface="Overpass Regular"/>
                  <a:ea typeface="Overpass Regular"/>
                  <a:cs typeface="Overpass Regular"/>
                  <a:sym typeface="Overpass Regular"/>
                </a:defRPr>
              </a:pPr>
              <a:endParaRPr dirty="0">
                <a:solidFill>
                  <a:schemeClr val="bg1"/>
                </a:solidFill>
              </a:endParaRPr>
            </a:p>
          </p:txBody>
        </p:sp>
      </p:grpSp>
      <p:grpSp>
        <p:nvGrpSpPr>
          <p:cNvPr id="259" name="Rechteck 2"/>
          <p:cNvGrpSpPr/>
          <p:nvPr/>
        </p:nvGrpSpPr>
        <p:grpSpPr>
          <a:xfrm>
            <a:off x="342695" y="656762"/>
            <a:ext cx="2892899" cy="5544476"/>
            <a:chOff x="-1" y="-1"/>
            <a:chExt cx="2588098" cy="3785191"/>
          </a:xfrm>
        </p:grpSpPr>
        <p:sp>
          <p:nvSpPr>
            <p:cNvPr id="257" name="Rectangle"/>
            <p:cNvSpPr/>
            <p:nvPr/>
          </p:nvSpPr>
          <p:spPr>
            <a:xfrm>
              <a:off x="-1" y="-1"/>
              <a:ext cx="2588098" cy="3785191"/>
            </a:xfrm>
            <a:prstGeom prst="rect">
              <a:avLst/>
            </a:prstGeom>
            <a:solidFill>
              <a:srgbClr val="220050"/>
            </a:solidFill>
            <a:ln w="12700" cap="flat">
              <a:noFill/>
              <a:miter lim="400000"/>
            </a:ln>
            <a:effectLst/>
          </p:spPr>
          <p:txBody>
            <a:bodyPr wrap="square" lIns="45719" tIns="45719" rIns="45719" bIns="45719" numCol="1" anchor="ctr">
              <a:noAutofit/>
            </a:bodyPr>
            <a:lstStyle/>
            <a:p>
              <a:endParaRPr sz="2000" dirty="0"/>
            </a:p>
          </p:txBody>
        </p:sp>
        <p:sp>
          <p:nvSpPr>
            <p:cNvPr id="258" name="Violence and harassment occurring in the course of, linked with or arising out of work"/>
            <p:cNvSpPr txBox="1"/>
            <p:nvPr/>
          </p:nvSpPr>
          <p:spPr>
            <a:xfrm>
              <a:off x="44279" y="292854"/>
              <a:ext cx="2498098" cy="31994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800">
                  <a:solidFill>
                    <a:srgbClr val="FFFFFF"/>
                  </a:solidFill>
                  <a:latin typeface="Overpass Regular"/>
                  <a:ea typeface="Overpass Regular"/>
                  <a:cs typeface="Overpass Regular"/>
                  <a:sym typeface="Overpass Regular"/>
                </a:defRPr>
              </a:lvl1pPr>
            </a:lstStyle>
            <a:p>
              <a:pPr marL="342900" marR="0" indent="-342900" algn="just">
                <a:lnSpc>
                  <a:spcPct val="107000"/>
                </a:lnSpc>
                <a:spcBef>
                  <a:spcPts val="0"/>
                </a:spcBef>
                <a:spcAft>
                  <a:spcPts val="0"/>
                </a:spcAft>
                <a:buFont typeface="Wingdings" panose="05000000000000000000" pitchFamily="2" charset="2"/>
                <a:buChar char="q"/>
                <a:tabLst>
                  <a:tab pos="457200" algn="l"/>
                </a:tabLst>
              </a:pPr>
              <a:r>
                <a:rPr lang="ro-RO" sz="2000" dirty="0">
                  <a:effectLst/>
                  <a:latin typeface="Times New Roman" panose="02020603050405020304" pitchFamily="18" charset="0"/>
                  <a:ea typeface="Calibri" panose="020F0502020204030204" pitchFamily="34" charset="0"/>
                  <a:cs typeface="Arial" panose="020B0604020202020204" pitchFamily="34" charset="0"/>
                </a:rPr>
                <a:t>Prevenirea violenței Este esențială pentru asigurarea unui mediu de lucru sigur, respectuos și productiv.</a:t>
              </a:r>
            </a:p>
            <a:p>
              <a:pPr marL="342900" marR="0" indent="-342900" algn="just">
                <a:lnSpc>
                  <a:spcPct val="107000"/>
                </a:lnSpc>
                <a:spcBef>
                  <a:spcPts val="0"/>
                </a:spcBef>
                <a:spcAft>
                  <a:spcPts val="0"/>
                </a:spcAft>
                <a:buFont typeface="Wingdings" panose="05000000000000000000" pitchFamily="2" charset="2"/>
                <a:buChar char="q"/>
                <a:tabLst>
                  <a:tab pos="457200" algn="l"/>
                </a:tabLst>
              </a:pPr>
              <a:endParaRPr lang="ro-RO" sz="2000" dirty="0">
                <a:latin typeface="Calibri" panose="020F0502020204030204" pitchFamily="34" charset="0"/>
                <a:ea typeface="Calibri" panose="020F0502020204030204" pitchFamily="34" charset="0"/>
                <a:cs typeface="Arial" panose="020B0604020202020204" pitchFamily="34" charset="0"/>
              </a:endParaRPr>
            </a:p>
            <a:p>
              <a:pPr marL="342900" marR="0" indent="-342900" algn="just">
                <a:lnSpc>
                  <a:spcPct val="107000"/>
                </a:lnSpc>
                <a:spcBef>
                  <a:spcPts val="0"/>
                </a:spcBef>
                <a:spcAft>
                  <a:spcPts val="0"/>
                </a:spcAft>
                <a:buFont typeface="Wingdings" panose="05000000000000000000" pitchFamily="2" charset="2"/>
                <a:buChar char="q"/>
                <a:tabLst>
                  <a:tab pos="457200" algn="l"/>
                </a:tabLst>
              </a:pPr>
              <a:r>
                <a:rPr lang="ro-RO" sz="2000" dirty="0">
                  <a:effectLst/>
                  <a:latin typeface="Calibri" panose="020F0502020204030204" pitchFamily="34" charset="0"/>
                  <a:ea typeface="Calibri" panose="020F0502020204030204" pitchFamily="34" charset="0"/>
                  <a:cs typeface="Arial" panose="020B0604020202020204" pitchFamily="34" charset="0"/>
                </a:rPr>
                <a:t>C</a:t>
              </a:r>
              <a:r>
                <a:rPr lang="ro-RO" sz="2000" dirty="0">
                  <a:effectLst/>
                  <a:latin typeface="Times New Roman" panose="02020603050405020304" pitchFamily="18" charset="0"/>
                  <a:ea typeface="Calibri" panose="020F0502020204030204" pitchFamily="34" charset="0"/>
                  <a:cs typeface="Arial" panose="020B0604020202020204" pitchFamily="34" charset="0"/>
                </a:rPr>
                <a:t>ontribuie la sănătatea fizică și psihologică a angajaților, creșterea productivității și îmbunătățirea climatului organizațional.</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grpSp>
      <p:pic>
        <p:nvPicPr>
          <p:cNvPr id="260" name="Picture 8" descr="Picture 8"/>
          <p:cNvPicPr>
            <a:picLocks noChangeAspect="1"/>
          </p:cNvPicPr>
          <p:nvPr/>
        </p:nvPicPr>
        <p:blipFill>
          <a:blip r:embed="rId2"/>
          <a:stretch>
            <a:fillRect/>
          </a:stretch>
        </p:blipFill>
        <p:spPr>
          <a:xfrm>
            <a:off x="3485198" y="3642462"/>
            <a:ext cx="418208" cy="1060714"/>
          </a:xfrm>
          <a:prstGeom prst="rect">
            <a:avLst/>
          </a:prstGeom>
          <a:ln w="12700">
            <a:miter lim="400000"/>
          </a:ln>
        </p:spPr>
      </p:pic>
      <p:sp>
        <p:nvSpPr>
          <p:cNvPr id="261" name="Dreieck 12"/>
          <p:cNvSpPr/>
          <p:nvPr/>
        </p:nvSpPr>
        <p:spPr>
          <a:xfrm rot="5400000">
            <a:off x="8714672" y="6244437"/>
            <a:ext cx="283259" cy="24677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262" name="Dreieck 13"/>
          <p:cNvSpPr/>
          <p:nvPr/>
        </p:nvSpPr>
        <p:spPr>
          <a:xfrm rot="5400000">
            <a:off x="9202160" y="5879767"/>
            <a:ext cx="206944" cy="180287"/>
          </a:xfrm>
          <a:prstGeom prst="triangle">
            <a:avLst/>
          </a:prstGeom>
          <a:solidFill>
            <a:srgbClr val="2C1455"/>
          </a:solidFill>
          <a:ln w="12700">
            <a:miter lim="400000"/>
          </a:ln>
        </p:spPr>
        <p:txBody>
          <a:bodyPr lIns="45719" rIns="45719" anchor="ctr"/>
          <a:lstStyle/>
          <a:p>
            <a:pPr algn="ctr">
              <a:defRPr>
                <a:solidFill>
                  <a:srgbClr val="FFFFFF"/>
                </a:solidFill>
              </a:defRPr>
            </a:pPr>
            <a:endParaRPr/>
          </a:p>
        </p:txBody>
      </p:sp>
      <p:sp>
        <p:nvSpPr>
          <p:cNvPr id="263" name="Dreieck 14"/>
          <p:cNvSpPr/>
          <p:nvPr/>
        </p:nvSpPr>
        <p:spPr>
          <a:xfrm rot="5400000">
            <a:off x="9560293" y="6001823"/>
            <a:ext cx="495474" cy="431648"/>
          </a:xfrm>
          <a:prstGeom prst="triangle">
            <a:avLst/>
          </a:prstGeom>
          <a:solidFill>
            <a:srgbClr val="1F2DBF"/>
          </a:solidFill>
          <a:ln w="12700">
            <a:miter lim="400000"/>
          </a:ln>
        </p:spPr>
        <p:txBody>
          <a:bodyPr lIns="45719" rIns="45719" anchor="ctr"/>
          <a:lstStyle/>
          <a:p>
            <a:pPr algn="ctr">
              <a:defRPr>
                <a:solidFill>
                  <a:srgbClr val="FFFFFF"/>
                </a:solidFill>
              </a:defRPr>
            </a:pPr>
            <a:endParaRPr/>
          </a:p>
        </p:txBody>
      </p:sp>
      <p:sp>
        <p:nvSpPr>
          <p:cNvPr id="264" name="Dreieck 15"/>
          <p:cNvSpPr/>
          <p:nvPr/>
        </p:nvSpPr>
        <p:spPr>
          <a:xfrm rot="5400000">
            <a:off x="10050260" y="5899711"/>
            <a:ext cx="206945" cy="180288"/>
          </a:xfrm>
          <a:prstGeom prst="triangle">
            <a:avLst/>
          </a:prstGeom>
          <a:solidFill>
            <a:srgbClr val="2C1455"/>
          </a:solidFill>
          <a:ln w="12700">
            <a:miter lim="400000"/>
          </a:ln>
        </p:spPr>
        <p:txBody>
          <a:bodyPr lIns="45719" rIns="45719" anchor="ctr"/>
          <a:lstStyle/>
          <a:p>
            <a:pPr algn="ctr">
              <a:defRPr>
                <a:solidFill>
                  <a:srgbClr val="FFFFFF"/>
                </a:solidFill>
              </a:defRPr>
            </a:pPr>
            <a:endParaRPr/>
          </a:p>
        </p:txBody>
      </p:sp>
      <p:sp>
        <p:nvSpPr>
          <p:cNvPr id="265" name="Dreieck 16"/>
          <p:cNvSpPr/>
          <p:nvPr/>
        </p:nvSpPr>
        <p:spPr>
          <a:xfrm rot="5400000">
            <a:off x="10494743" y="6413039"/>
            <a:ext cx="283259" cy="246771"/>
          </a:xfrm>
          <a:prstGeom prst="triangle">
            <a:avLst/>
          </a:prstGeom>
          <a:solidFill>
            <a:srgbClr val="F83E4B"/>
          </a:solidFill>
          <a:ln w="12700">
            <a:miter lim="400000"/>
          </a:ln>
        </p:spPr>
        <p:txBody>
          <a:bodyPr lIns="45719" rIns="45719" anchor="ctr"/>
          <a:lstStyle/>
          <a:p>
            <a:pPr algn="ctr">
              <a:defRPr>
                <a:solidFill>
                  <a:srgbClr val="FFFFFF"/>
                </a:solidFill>
              </a:defRPr>
            </a:pPr>
            <a:endParaRPr/>
          </a:p>
        </p:txBody>
      </p:sp>
      <p:sp>
        <p:nvSpPr>
          <p:cNvPr id="3" name="Text Placeholder 2">
            <a:extLst>
              <a:ext uri="{FF2B5EF4-FFF2-40B4-BE49-F238E27FC236}">
                <a16:creationId xmlns:a16="http://schemas.microsoft.com/office/drawing/2014/main" id="{6BFB38D3-4B04-B6EC-D01A-973D2C6ACE49}"/>
              </a:ext>
            </a:extLst>
          </p:cNvPr>
          <p:cNvSpPr>
            <a:spLocks noGrp="1"/>
          </p:cNvSpPr>
          <p:nvPr>
            <p:ph type="body" sz="quarter" idx="1"/>
          </p:nvPr>
        </p:nvSpPr>
        <p:spPr>
          <a:xfrm>
            <a:off x="263727" y="126422"/>
            <a:ext cx="11202660" cy="613226"/>
          </a:xfrm>
        </p:spPr>
        <p:txBody>
          <a:bodyPr>
            <a:normAutofit fontScale="62500" lnSpcReduction="20000"/>
          </a:bodyPr>
          <a:lstStyle/>
          <a:p>
            <a:r>
              <a:rPr lang="ro-RO" sz="6000" dirty="0">
                <a:effectLst/>
                <a:latin typeface="Times New Roman" panose="02020603050405020304" pitchFamily="18" charset="0"/>
                <a:ea typeface="Calibri" panose="020F0502020204030204" pitchFamily="34" charset="0"/>
                <a:cs typeface="Arial" panose="020B0604020202020204" pitchFamily="34" charset="0"/>
              </a:rPr>
              <a:t>Prevenirea violenței și hărțuirii la locul de muncă</a:t>
            </a:r>
            <a:endParaRPr lang="en-US" dirty="0"/>
          </a:p>
        </p:txBody>
      </p:sp>
      <p:sp>
        <p:nvSpPr>
          <p:cNvPr id="5" name="TextBox 4">
            <a:extLst>
              <a:ext uri="{FF2B5EF4-FFF2-40B4-BE49-F238E27FC236}">
                <a16:creationId xmlns:a16="http://schemas.microsoft.com/office/drawing/2014/main" id="{ABD0B19A-1B08-BD1C-8C0B-0ADA8061FB7E}"/>
              </a:ext>
            </a:extLst>
          </p:cNvPr>
          <p:cNvSpPr txBox="1"/>
          <p:nvPr/>
        </p:nvSpPr>
        <p:spPr>
          <a:xfrm>
            <a:off x="3836323" y="4113018"/>
            <a:ext cx="8237689" cy="2744982"/>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228600" algn="just" defTabSz="914400" rtl="0" eaLnBrk="1" fontAlgn="auto" latinLnBrk="0" hangingPunct="0">
              <a:lnSpc>
                <a:spcPct val="107000"/>
              </a:lnSpc>
              <a:spcBef>
                <a:spcPts val="0"/>
              </a:spcBef>
              <a:spcAft>
                <a:spcPts val="0"/>
              </a:spcAft>
              <a:buClrTx/>
              <a:buSzTx/>
              <a:buFontTx/>
              <a:buNone/>
              <a:tabLst>
                <a:tab pos="457200" algn="l"/>
              </a:tabLst>
              <a:defRPr/>
            </a:pPr>
            <a:r>
              <a:rPr kumimoji="0" lang="ro-RO" sz="1800" b="0" i="0"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Măsuri de prevenție:</a:t>
            </a:r>
            <a:endParaRPr kumimoji="0" lang="en-US" sz="1800" b="0" i="0"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342900" marR="0" lvl="0" indent="-342900" algn="just" defTabSz="914400" rtl="0" eaLnBrk="1" fontAlgn="auto" latinLnBrk="0" hangingPunct="0">
              <a:lnSpc>
                <a:spcPct val="107000"/>
              </a:lnSpc>
              <a:spcBef>
                <a:spcPts val="0"/>
              </a:spcBef>
              <a:spcAft>
                <a:spcPts val="0"/>
              </a:spcAft>
              <a:buClrTx/>
              <a:buSzTx/>
              <a:buFont typeface="+mj-lt"/>
              <a:buAutoNum type="arabicParenR"/>
              <a:tabLst/>
              <a:defRPr/>
            </a:pPr>
            <a:r>
              <a:rPr kumimoji="0" lang="ro-RO" sz="1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Organizarea de sesiuni de formare, inclusiv periodice pentru a educa angajații și angajatorii despre prevenirea și recunoașterea violenței și hărțuirii.</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342900" marR="0" lvl="0" indent="-342900" algn="just" defTabSz="914400" rtl="0" eaLnBrk="1" fontAlgn="auto" latinLnBrk="0" hangingPunct="0">
              <a:lnSpc>
                <a:spcPct val="107000"/>
              </a:lnSpc>
              <a:spcBef>
                <a:spcPts val="0"/>
              </a:spcBef>
              <a:spcAft>
                <a:spcPts val="0"/>
              </a:spcAft>
              <a:buClrTx/>
              <a:buSzTx/>
              <a:buFont typeface="+mj-lt"/>
              <a:buAutoNum type="arabicParenR"/>
              <a:tabLst/>
              <a:defRPr/>
            </a:pPr>
            <a:r>
              <a:rPr kumimoji="0" lang="ro-RO" sz="1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Desfășurarea de campanii de conștientizare în cadrul organizației pentru a promova un comportament respectuos și tolerant. Utilizarea materialelor vizuale, sesiuni interactive și distribuirea de materiale informative.</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a:p>
            <a:pPr marL="342900" marR="0" lvl="0" indent="-342900" algn="just" defTabSz="914400" rtl="0" eaLnBrk="1" fontAlgn="auto" latinLnBrk="0" hangingPunct="0">
              <a:lnSpc>
                <a:spcPct val="107000"/>
              </a:lnSpc>
              <a:spcBef>
                <a:spcPts val="0"/>
              </a:spcBef>
              <a:spcAft>
                <a:spcPts val="0"/>
              </a:spcAft>
              <a:buClrTx/>
              <a:buSzTx/>
              <a:buFont typeface="+mj-lt"/>
              <a:buAutoNum type="arabicParenR"/>
              <a:tabLst>
                <a:tab pos="285750" algn="l"/>
                <a:tab pos="457200" algn="l"/>
              </a:tabLst>
              <a:defRPr/>
            </a:pPr>
            <a:r>
              <a:rPr kumimoji="0" lang="ro-RO" sz="1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Arial" panose="020B0604020202020204" pitchFamily="34" charset="0"/>
                <a:sym typeface="Calibri"/>
              </a:rPr>
              <a:t>Oferirea de servicii de consiliere psihologică și asistență juridică pentru victimele violenței și hărțuirii. Crearea unui mediu de sprijin pentru angajații care au trecut prin astfel de experiențe.</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Calibri"/>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Free the world of work from violence and harassment.mp4" descr="Free the world of work from violence and harassment.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032082" y="1239392"/>
            <a:ext cx="9790562" cy="5013291"/>
          </a:xfrm>
          <a:prstGeom prst="rect">
            <a:avLst/>
          </a:prstGeom>
          <a:ln w="12700">
            <a:miter lim="400000"/>
          </a:ln>
        </p:spPr>
      </p:pic>
      <p:sp>
        <p:nvSpPr>
          <p:cNvPr id="3" name="TextBox 2">
            <a:extLst>
              <a:ext uri="{FF2B5EF4-FFF2-40B4-BE49-F238E27FC236}">
                <a16:creationId xmlns:a16="http://schemas.microsoft.com/office/drawing/2014/main" id="{90FF3E76-C51A-561E-BAD3-7BACADE7A949}"/>
              </a:ext>
            </a:extLst>
          </p:cNvPr>
          <p:cNvSpPr txBox="1"/>
          <p:nvPr/>
        </p:nvSpPr>
        <p:spPr>
          <a:xfrm>
            <a:off x="1200719" y="1659285"/>
            <a:ext cx="9790562"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buFont typeface="Wingdings" panose="05000000000000000000" pitchFamily="2" charset="2"/>
              <a:buChar char="Ø"/>
            </a:pPr>
            <a:r>
              <a:rPr lang="en-US" sz="3200" dirty="0" err="1">
                <a:solidFill>
                  <a:schemeClr val="bg1"/>
                </a:solidFill>
              </a:rPr>
              <a:t>Promovarea</a:t>
            </a:r>
            <a:r>
              <a:rPr lang="en-US" sz="3200" dirty="0">
                <a:solidFill>
                  <a:schemeClr val="bg1"/>
                </a:solidFill>
              </a:rPr>
              <a:t> </a:t>
            </a:r>
            <a:r>
              <a:rPr lang="en-US" sz="3200" dirty="0" err="1">
                <a:solidFill>
                  <a:schemeClr val="bg1"/>
                </a:solidFill>
              </a:rPr>
              <a:t>unei</a:t>
            </a:r>
            <a:r>
              <a:rPr lang="en-US" sz="3200" dirty="0">
                <a:solidFill>
                  <a:schemeClr val="bg1"/>
                </a:solidFill>
              </a:rPr>
              <a:t> </a:t>
            </a:r>
            <a:r>
              <a:rPr lang="en-US" sz="3200" dirty="0" err="1">
                <a:solidFill>
                  <a:schemeClr val="bg1"/>
                </a:solidFill>
              </a:rPr>
              <a:t>culturi</a:t>
            </a:r>
            <a:r>
              <a:rPr lang="en-US" sz="3200" dirty="0">
                <a:solidFill>
                  <a:schemeClr val="bg1"/>
                </a:solidFill>
              </a:rPr>
              <a:t> </a:t>
            </a:r>
            <a:r>
              <a:rPr lang="en-US" sz="3200" dirty="0" err="1">
                <a:solidFill>
                  <a:schemeClr val="bg1"/>
                </a:solidFill>
              </a:rPr>
              <a:t>organizaționale</a:t>
            </a:r>
            <a:r>
              <a:rPr lang="en-US" sz="3200" dirty="0">
                <a:solidFill>
                  <a:schemeClr val="bg1"/>
                </a:solidFill>
              </a:rPr>
              <a:t> care nu </a:t>
            </a:r>
            <a:r>
              <a:rPr lang="en-US" sz="3200" dirty="0" err="1">
                <a:solidFill>
                  <a:schemeClr val="bg1"/>
                </a:solidFill>
              </a:rPr>
              <a:t>tolerează</a:t>
            </a:r>
            <a:r>
              <a:rPr lang="en-US" sz="3200" dirty="0">
                <a:solidFill>
                  <a:schemeClr val="bg1"/>
                </a:solidFill>
              </a:rPr>
              <a:t> </a:t>
            </a:r>
            <a:r>
              <a:rPr lang="en-US" sz="3200" dirty="0" err="1">
                <a:solidFill>
                  <a:schemeClr val="bg1"/>
                </a:solidFill>
              </a:rPr>
              <a:t>violența</a:t>
            </a:r>
            <a:r>
              <a:rPr lang="en-US" sz="3200" dirty="0">
                <a:solidFill>
                  <a:schemeClr val="bg1"/>
                </a:solidFill>
              </a:rPr>
              <a:t> </a:t>
            </a:r>
            <a:r>
              <a:rPr lang="en-US" sz="3200" dirty="0" err="1">
                <a:solidFill>
                  <a:schemeClr val="bg1"/>
                </a:solidFill>
              </a:rPr>
              <a:t>și</a:t>
            </a:r>
            <a:r>
              <a:rPr lang="en-US" sz="3200" dirty="0">
                <a:solidFill>
                  <a:schemeClr val="bg1"/>
                </a:solidFill>
              </a:rPr>
              <a:t> </a:t>
            </a:r>
            <a:r>
              <a:rPr lang="en-US" sz="3200" dirty="0" err="1">
                <a:solidFill>
                  <a:schemeClr val="bg1"/>
                </a:solidFill>
              </a:rPr>
              <a:t>hărțuirea</a:t>
            </a:r>
            <a:r>
              <a:rPr lang="ro-RO" sz="3200" dirty="0">
                <a:solidFill>
                  <a:schemeClr val="bg1"/>
                </a:solidFill>
              </a:rPr>
              <a:t>;</a:t>
            </a:r>
          </a:p>
          <a:p>
            <a:pPr marL="457200" indent="-457200">
              <a:buFont typeface="Wingdings" panose="05000000000000000000" pitchFamily="2" charset="2"/>
              <a:buChar char="Ø"/>
            </a:pPr>
            <a:endParaRPr lang="en-US" sz="3200" dirty="0">
              <a:solidFill>
                <a:schemeClr val="bg1"/>
              </a:solidFill>
            </a:endParaRPr>
          </a:p>
          <a:p>
            <a:pPr marL="457200" indent="-457200">
              <a:buFont typeface="Wingdings" panose="05000000000000000000" pitchFamily="2" charset="2"/>
              <a:buChar char="Ø"/>
            </a:pPr>
            <a:r>
              <a:rPr lang="en-US" sz="3200" dirty="0" err="1">
                <a:solidFill>
                  <a:schemeClr val="bg1"/>
                </a:solidFill>
              </a:rPr>
              <a:t>Încurajarea</a:t>
            </a:r>
            <a:r>
              <a:rPr lang="en-US" sz="3200" dirty="0">
                <a:solidFill>
                  <a:schemeClr val="bg1"/>
                </a:solidFill>
              </a:rPr>
              <a:t> </a:t>
            </a:r>
            <a:r>
              <a:rPr lang="en-US" sz="3200" dirty="0" err="1">
                <a:solidFill>
                  <a:schemeClr val="bg1"/>
                </a:solidFill>
              </a:rPr>
              <a:t>angajaților</a:t>
            </a:r>
            <a:r>
              <a:rPr lang="en-US" sz="3200" dirty="0">
                <a:solidFill>
                  <a:schemeClr val="bg1"/>
                </a:solidFill>
              </a:rPr>
              <a:t> </a:t>
            </a:r>
            <a:r>
              <a:rPr lang="en-US" sz="3200" dirty="0" err="1">
                <a:solidFill>
                  <a:schemeClr val="bg1"/>
                </a:solidFill>
              </a:rPr>
              <a:t>să</a:t>
            </a:r>
            <a:r>
              <a:rPr lang="en-US" sz="3200" dirty="0">
                <a:solidFill>
                  <a:schemeClr val="bg1"/>
                </a:solidFill>
              </a:rPr>
              <a:t> </a:t>
            </a:r>
            <a:r>
              <a:rPr lang="en-US" sz="3200" dirty="0" err="1">
                <a:solidFill>
                  <a:schemeClr val="bg1"/>
                </a:solidFill>
              </a:rPr>
              <a:t>raporteze</a:t>
            </a:r>
            <a:r>
              <a:rPr lang="en-US" sz="3200" dirty="0">
                <a:solidFill>
                  <a:schemeClr val="bg1"/>
                </a:solidFill>
              </a:rPr>
              <a:t> </a:t>
            </a:r>
            <a:r>
              <a:rPr lang="en-US" sz="3200" dirty="0" err="1">
                <a:solidFill>
                  <a:schemeClr val="bg1"/>
                </a:solidFill>
              </a:rPr>
              <a:t>comportamentele</a:t>
            </a:r>
            <a:r>
              <a:rPr lang="en-US" sz="3200" dirty="0">
                <a:solidFill>
                  <a:schemeClr val="bg1"/>
                </a:solidFill>
              </a:rPr>
              <a:t> </a:t>
            </a:r>
            <a:r>
              <a:rPr lang="en-US" sz="3200" dirty="0" err="1">
                <a:solidFill>
                  <a:schemeClr val="bg1"/>
                </a:solidFill>
              </a:rPr>
              <a:t>inadecvate</a:t>
            </a:r>
            <a:r>
              <a:rPr lang="en-US" sz="3200" dirty="0">
                <a:solidFill>
                  <a:schemeClr val="bg1"/>
                </a:solidFill>
              </a:rPr>
              <a:t> </a:t>
            </a:r>
            <a:r>
              <a:rPr lang="en-US" sz="3200" dirty="0" err="1">
                <a:solidFill>
                  <a:schemeClr val="bg1"/>
                </a:solidFill>
              </a:rPr>
              <a:t>fără</a:t>
            </a:r>
            <a:r>
              <a:rPr lang="en-US" sz="3200" dirty="0">
                <a:solidFill>
                  <a:schemeClr val="bg1"/>
                </a:solidFill>
              </a:rPr>
              <a:t> </a:t>
            </a:r>
            <a:r>
              <a:rPr lang="en-US" sz="3200" dirty="0" err="1">
                <a:solidFill>
                  <a:schemeClr val="bg1"/>
                </a:solidFill>
              </a:rPr>
              <a:t>teama</a:t>
            </a:r>
            <a:r>
              <a:rPr lang="en-US" sz="3200" dirty="0">
                <a:solidFill>
                  <a:schemeClr val="bg1"/>
                </a:solidFill>
              </a:rPr>
              <a:t> de </a:t>
            </a:r>
            <a:r>
              <a:rPr lang="en-US" sz="3200" dirty="0" err="1">
                <a:solidFill>
                  <a:schemeClr val="bg1"/>
                </a:solidFill>
              </a:rPr>
              <a:t>represalii</a:t>
            </a:r>
            <a:r>
              <a:rPr lang="ro-RO" sz="3200" dirty="0">
                <a:solidFill>
                  <a:schemeClr val="bg1"/>
                </a:solidFill>
              </a:rPr>
              <a:t>;</a:t>
            </a:r>
          </a:p>
          <a:p>
            <a:pPr marL="457200" indent="-457200">
              <a:buFont typeface="Wingdings" panose="05000000000000000000" pitchFamily="2" charset="2"/>
              <a:buChar char="Ø"/>
            </a:pPr>
            <a:endParaRPr lang="en-US" sz="3200" dirty="0">
              <a:solidFill>
                <a:schemeClr val="bg1"/>
              </a:solidFill>
            </a:endParaRPr>
          </a:p>
          <a:p>
            <a:pPr marL="457200" indent="-457200">
              <a:buFont typeface="Wingdings" panose="05000000000000000000" pitchFamily="2" charset="2"/>
              <a:buChar char="Ø"/>
            </a:pPr>
            <a:r>
              <a:rPr lang="en-US" sz="3200" dirty="0">
                <a:solidFill>
                  <a:schemeClr val="bg1"/>
                </a:solidFill>
              </a:rPr>
              <a:t>Un </a:t>
            </a:r>
            <a:r>
              <a:rPr lang="en-US" sz="3200" dirty="0" err="1">
                <a:solidFill>
                  <a:schemeClr val="bg1"/>
                </a:solidFill>
              </a:rPr>
              <a:t>rol</a:t>
            </a:r>
            <a:r>
              <a:rPr lang="en-US" sz="3200" dirty="0">
                <a:solidFill>
                  <a:schemeClr val="bg1"/>
                </a:solidFill>
              </a:rPr>
              <a:t> </a:t>
            </a:r>
            <a:r>
              <a:rPr lang="en-US" sz="3200" dirty="0" err="1">
                <a:solidFill>
                  <a:schemeClr val="bg1"/>
                </a:solidFill>
              </a:rPr>
              <a:t>esențial</a:t>
            </a:r>
            <a:r>
              <a:rPr lang="en-US" sz="3200" dirty="0">
                <a:solidFill>
                  <a:schemeClr val="bg1"/>
                </a:solidFill>
              </a:rPr>
              <a:t> </a:t>
            </a:r>
            <a:r>
              <a:rPr lang="en-US" sz="3200" dirty="0" err="1">
                <a:solidFill>
                  <a:schemeClr val="bg1"/>
                </a:solidFill>
              </a:rPr>
              <a:t>îl</a:t>
            </a:r>
            <a:r>
              <a:rPr lang="en-US" sz="3200" dirty="0">
                <a:solidFill>
                  <a:schemeClr val="bg1"/>
                </a:solidFill>
              </a:rPr>
              <a:t> pot </a:t>
            </a:r>
            <a:r>
              <a:rPr lang="en-US" sz="3200" dirty="0" err="1">
                <a:solidFill>
                  <a:schemeClr val="bg1"/>
                </a:solidFill>
              </a:rPr>
              <a:t>avea</a:t>
            </a:r>
            <a:r>
              <a:rPr lang="en-US" sz="3200" dirty="0">
                <a:solidFill>
                  <a:schemeClr val="bg1"/>
                </a:solidFill>
              </a:rPr>
              <a:t> </a:t>
            </a:r>
            <a:r>
              <a:rPr lang="en-US" sz="3200" dirty="0" err="1">
                <a:solidFill>
                  <a:schemeClr val="bg1"/>
                </a:solidFill>
              </a:rPr>
              <a:t>liderii</a:t>
            </a:r>
            <a:r>
              <a:rPr lang="en-US" sz="3200" dirty="0">
                <a:solidFill>
                  <a:schemeClr val="bg1"/>
                </a:solidFill>
              </a:rPr>
              <a:t> </a:t>
            </a:r>
            <a:r>
              <a:rPr lang="en-US" sz="3200" dirty="0" err="1">
                <a:solidFill>
                  <a:schemeClr val="bg1"/>
                </a:solidFill>
              </a:rPr>
              <a:t>exemplari</a:t>
            </a:r>
            <a:r>
              <a:rPr lang="en-US" sz="3200" dirty="0">
                <a:solidFill>
                  <a:schemeClr val="bg1"/>
                </a:solidFill>
              </a:rPr>
              <a:t>, care </a:t>
            </a:r>
            <a:r>
              <a:rPr lang="en-US" sz="3200" dirty="0" err="1">
                <a:solidFill>
                  <a:schemeClr val="bg1"/>
                </a:solidFill>
              </a:rPr>
              <a:t>trebuie</a:t>
            </a:r>
            <a:r>
              <a:rPr lang="en-US" sz="3200" dirty="0">
                <a:solidFill>
                  <a:schemeClr val="bg1"/>
                </a:solidFill>
              </a:rPr>
              <a:t> </a:t>
            </a:r>
            <a:r>
              <a:rPr lang="en-US" sz="3200" dirty="0" err="1">
                <a:solidFill>
                  <a:schemeClr val="bg1"/>
                </a:solidFill>
              </a:rPr>
              <a:t>să</a:t>
            </a:r>
            <a:r>
              <a:rPr lang="en-US" sz="3200" dirty="0">
                <a:solidFill>
                  <a:schemeClr val="bg1"/>
                </a:solidFill>
              </a:rPr>
              <a:t> fie </a:t>
            </a:r>
            <a:r>
              <a:rPr lang="en-US" sz="3200" dirty="0" err="1">
                <a:solidFill>
                  <a:schemeClr val="bg1"/>
                </a:solidFill>
              </a:rPr>
              <a:t>modele</a:t>
            </a:r>
            <a:r>
              <a:rPr lang="en-US" sz="3200" dirty="0">
                <a:solidFill>
                  <a:schemeClr val="bg1"/>
                </a:solidFill>
              </a:rPr>
              <a:t> de </a:t>
            </a:r>
            <a:r>
              <a:rPr lang="en-US" sz="3200" dirty="0" err="1">
                <a:solidFill>
                  <a:schemeClr val="bg1"/>
                </a:solidFill>
              </a:rPr>
              <a:t>comportament</a:t>
            </a:r>
            <a:r>
              <a:rPr lang="en-US" sz="3200" dirty="0">
                <a:solidFill>
                  <a:schemeClr val="bg1"/>
                </a:solidFill>
              </a:rPr>
              <a:t> etic </a:t>
            </a:r>
            <a:r>
              <a:rPr lang="en-US" sz="3200" dirty="0" err="1">
                <a:solidFill>
                  <a:schemeClr val="bg1"/>
                </a:solidFill>
              </a:rPr>
              <a:t>și</a:t>
            </a:r>
            <a:r>
              <a:rPr lang="en-US" sz="3200" dirty="0">
                <a:solidFill>
                  <a:schemeClr val="bg1"/>
                </a:solidFill>
              </a:rPr>
              <a:t> </a:t>
            </a:r>
            <a:r>
              <a:rPr lang="en-US" sz="3200" dirty="0" err="1">
                <a:solidFill>
                  <a:schemeClr val="bg1"/>
                </a:solidFill>
              </a:rPr>
              <a:t>să</a:t>
            </a:r>
            <a:r>
              <a:rPr lang="en-US" sz="3200" dirty="0">
                <a:solidFill>
                  <a:schemeClr val="bg1"/>
                </a:solidFill>
              </a:rPr>
              <a:t> </a:t>
            </a:r>
            <a:r>
              <a:rPr lang="en-US" sz="3200" dirty="0" err="1">
                <a:solidFill>
                  <a:schemeClr val="bg1"/>
                </a:solidFill>
              </a:rPr>
              <a:t>promoveze</a:t>
            </a:r>
            <a:r>
              <a:rPr lang="en-US" sz="3200" dirty="0">
                <a:solidFill>
                  <a:schemeClr val="bg1"/>
                </a:solidFill>
              </a:rPr>
              <a:t> </a:t>
            </a:r>
            <a:r>
              <a:rPr lang="en-US" sz="3200" dirty="0" err="1">
                <a:solidFill>
                  <a:schemeClr val="bg1"/>
                </a:solidFill>
              </a:rPr>
              <a:t>activ</a:t>
            </a:r>
            <a:r>
              <a:rPr lang="en-US" sz="3200" dirty="0">
                <a:solidFill>
                  <a:schemeClr val="bg1"/>
                </a:solidFill>
              </a:rPr>
              <a:t> </a:t>
            </a:r>
            <a:r>
              <a:rPr lang="en-US" sz="3200" dirty="0" err="1">
                <a:solidFill>
                  <a:schemeClr val="bg1"/>
                </a:solidFill>
              </a:rPr>
              <a:t>măsurile</a:t>
            </a:r>
            <a:r>
              <a:rPr lang="en-US" sz="3200" dirty="0">
                <a:solidFill>
                  <a:schemeClr val="bg1"/>
                </a:solidFill>
              </a:rPr>
              <a:t> de </a:t>
            </a:r>
            <a:r>
              <a:rPr lang="en-US" sz="3200" dirty="0" err="1">
                <a:solidFill>
                  <a:schemeClr val="bg1"/>
                </a:solidFill>
              </a:rPr>
              <a:t>prevenire</a:t>
            </a:r>
            <a:r>
              <a:rPr lang="en-US" sz="3200" dirty="0">
                <a:solidFill>
                  <a:schemeClr val="bg1"/>
                </a:solidFill>
              </a:rPr>
              <a:t>.</a:t>
            </a:r>
          </a:p>
        </p:txBody>
      </p:sp>
      <p:sp>
        <p:nvSpPr>
          <p:cNvPr id="7" name="TextBox 6">
            <a:extLst>
              <a:ext uri="{FF2B5EF4-FFF2-40B4-BE49-F238E27FC236}">
                <a16:creationId xmlns:a16="http://schemas.microsoft.com/office/drawing/2014/main" id="{885DAD72-76E4-3993-9A65-60F5A4CBA30A}"/>
              </a:ext>
            </a:extLst>
          </p:cNvPr>
          <p:cNvSpPr txBox="1"/>
          <p:nvPr/>
        </p:nvSpPr>
        <p:spPr>
          <a:xfrm>
            <a:off x="167148" y="277450"/>
            <a:ext cx="1152043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Promovarea</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unei</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culturi</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organizaționale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pozitive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include: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203" fill="hold"/>
                                        <p:tgtEl>
                                          <p:spTgt spid="48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48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84"/>
                </p:tgtEl>
              </p:cMediaNode>
            </p:video>
            <p:seq concurrent="1" prevAc="none" nextAc="seek">
              <p:cTn id="12" restart="whenNotActive" fill="hold" evtFilter="cancelBubble" nodeType="interactiveSeq">
                <p:stCondLst>
                  <p:cond evt="onClick" delay="0">
                    <p:tgtEl>
                      <p:spTgt spid="48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84"/>
                                        </p:tgtEl>
                                      </p:cBhvr>
                                    </p:cmd>
                                  </p:childTnLst>
                                </p:cTn>
                              </p:par>
                            </p:childTnLst>
                          </p:cTn>
                        </p:par>
                      </p:childTnLst>
                    </p:cTn>
                  </p:par>
                </p:childTnLst>
              </p:cTn>
              <p:nextCondLst>
                <p:cond evt="onClick" delay="0">
                  <p:tgtEl>
                    <p:spTgt spid="48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indicatele: ce sunt acestea și cum ajută angajații">
            <a:extLst>
              <a:ext uri="{FF2B5EF4-FFF2-40B4-BE49-F238E27FC236}">
                <a16:creationId xmlns:a16="http://schemas.microsoft.com/office/drawing/2014/main" id="{259B7F45-6447-5FC8-A7C5-CC0E60585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16" y="2231389"/>
            <a:ext cx="3317523" cy="29274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36F6EC8-BC09-9DDE-5DB7-133ACCCF77C6}"/>
              </a:ext>
            </a:extLst>
          </p:cNvPr>
          <p:cNvSpPr txBox="1"/>
          <p:nvPr/>
        </p:nvSpPr>
        <p:spPr>
          <a:xfrm>
            <a:off x="3657600" y="186452"/>
            <a:ext cx="8469761" cy="6463308"/>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Wingdings" panose="05000000000000000000" pitchFamily="2" charset="2"/>
              <a:buChar char="§"/>
            </a:pPr>
            <a:r>
              <a:rPr lang="en-US" dirty="0" err="1"/>
              <a:t>Negocierea</a:t>
            </a:r>
            <a:r>
              <a:rPr lang="en-US" dirty="0"/>
              <a:t> </a:t>
            </a:r>
            <a:r>
              <a:rPr lang="en-US" dirty="0" err="1"/>
              <a:t>Contractelor</a:t>
            </a:r>
            <a:r>
              <a:rPr lang="en-US" dirty="0"/>
              <a:t> </a:t>
            </a:r>
            <a:r>
              <a:rPr lang="ro-RO" dirty="0"/>
              <a:t>c</a:t>
            </a:r>
            <a:r>
              <a:rPr lang="en-US" dirty="0" err="1"/>
              <a:t>olective</a:t>
            </a:r>
            <a:r>
              <a:rPr lang="ro-RO" dirty="0"/>
              <a:t> (i</a:t>
            </a:r>
            <a:r>
              <a:rPr lang="en-US" dirty="0" err="1"/>
              <a:t>ncluderea</a:t>
            </a:r>
            <a:r>
              <a:rPr lang="en-US" dirty="0"/>
              <a:t> de </a:t>
            </a:r>
            <a:r>
              <a:rPr lang="en-US" dirty="0" err="1"/>
              <a:t>clauze</a:t>
            </a:r>
            <a:r>
              <a:rPr lang="en-US" dirty="0"/>
              <a:t> </a:t>
            </a:r>
            <a:r>
              <a:rPr lang="en-US" dirty="0" err="1"/>
              <a:t>specifice</a:t>
            </a:r>
            <a:r>
              <a:rPr lang="en-US" dirty="0"/>
              <a:t> </a:t>
            </a:r>
            <a:r>
              <a:rPr lang="en-US" dirty="0" err="1"/>
              <a:t>privind</a:t>
            </a:r>
            <a:r>
              <a:rPr lang="en-US" dirty="0"/>
              <a:t> </a:t>
            </a:r>
            <a:r>
              <a:rPr lang="en-US" dirty="0" err="1"/>
              <a:t>prevenirea</a:t>
            </a:r>
            <a:r>
              <a:rPr lang="en-US" dirty="0"/>
              <a:t> </a:t>
            </a:r>
            <a:r>
              <a:rPr lang="en-US" dirty="0" err="1"/>
              <a:t>violenței</a:t>
            </a:r>
            <a:r>
              <a:rPr lang="en-US" dirty="0"/>
              <a:t> </a:t>
            </a:r>
            <a:r>
              <a:rPr lang="en-US" dirty="0" err="1"/>
              <a:t>și</a:t>
            </a:r>
            <a:r>
              <a:rPr lang="en-US" dirty="0"/>
              <a:t> </a:t>
            </a:r>
            <a:r>
              <a:rPr lang="en-US" dirty="0" err="1"/>
              <a:t>hărțuirii</a:t>
            </a:r>
            <a:r>
              <a:rPr lang="en-US" dirty="0"/>
              <a:t> </a:t>
            </a:r>
            <a:r>
              <a:rPr lang="en-US" dirty="0" err="1"/>
              <a:t>în</a:t>
            </a:r>
            <a:r>
              <a:rPr lang="en-US" dirty="0"/>
              <a:t> </a:t>
            </a:r>
            <a:r>
              <a:rPr lang="en-US" dirty="0" err="1"/>
              <a:t>contractele</a:t>
            </a:r>
            <a:r>
              <a:rPr lang="en-US" dirty="0"/>
              <a:t> </a:t>
            </a:r>
            <a:r>
              <a:rPr lang="en-US" dirty="0" err="1"/>
              <a:t>colective</a:t>
            </a:r>
            <a:r>
              <a:rPr lang="en-US" dirty="0"/>
              <a:t> de </a:t>
            </a:r>
            <a:r>
              <a:rPr lang="en-US" dirty="0" err="1"/>
              <a:t>muncă</a:t>
            </a:r>
            <a:r>
              <a:rPr lang="en-US" dirty="0"/>
              <a:t>.</a:t>
            </a:r>
            <a:r>
              <a:rPr lang="ro-RO" dirty="0"/>
              <a:t> </a:t>
            </a:r>
            <a:r>
              <a:rPr lang="en-US" dirty="0" err="1"/>
              <a:t>Asigurarea</a:t>
            </a:r>
            <a:r>
              <a:rPr lang="en-US" dirty="0"/>
              <a:t> </a:t>
            </a:r>
            <a:r>
              <a:rPr lang="en-US" dirty="0" err="1"/>
              <a:t>că</a:t>
            </a:r>
            <a:r>
              <a:rPr lang="en-US" dirty="0"/>
              <a:t> </a:t>
            </a:r>
            <a:r>
              <a:rPr lang="en-US" dirty="0" err="1"/>
              <a:t>politicile</a:t>
            </a:r>
            <a:r>
              <a:rPr lang="en-US" dirty="0"/>
              <a:t> anti-</a:t>
            </a:r>
            <a:r>
              <a:rPr lang="en-US" dirty="0" err="1"/>
              <a:t>violență</a:t>
            </a:r>
            <a:r>
              <a:rPr lang="en-US" dirty="0"/>
              <a:t> sunt </a:t>
            </a:r>
            <a:r>
              <a:rPr lang="en-US" dirty="0" err="1"/>
              <a:t>clar</a:t>
            </a:r>
            <a:r>
              <a:rPr lang="en-US" dirty="0"/>
              <a:t> stipulate </a:t>
            </a:r>
            <a:r>
              <a:rPr lang="en-US" dirty="0" err="1"/>
              <a:t>și</a:t>
            </a:r>
            <a:r>
              <a:rPr lang="en-US" dirty="0"/>
              <a:t> </a:t>
            </a:r>
            <a:r>
              <a:rPr lang="en-US" dirty="0" err="1"/>
              <a:t>aplicate</a:t>
            </a:r>
            <a:r>
              <a:rPr lang="en-US" dirty="0"/>
              <a:t>.</a:t>
            </a:r>
            <a:r>
              <a:rPr lang="ro-RO" dirty="0"/>
              <a:t>)</a:t>
            </a:r>
            <a:endParaRPr lang="en-US" dirty="0"/>
          </a:p>
          <a:p>
            <a:pPr marL="285750" indent="-285750">
              <a:buFont typeface="Wingdings" panose="05000000000000000000" pitchFamily="2" charset="2"/>
              <a:buChar char="§"/>
            </a:pPr>
            <a:r>
              <a:rPr lang="en-US" dirty="0" err="1"/>
              <a:t>Organizarea</a:t>
            </a:r>
            <a:r>
              <a:rPr lang="en-US" dirty="0"/>
              <a:t> de </a:t>
            </a:r>
            <a:r>
              <a:rPr lang="en-US" dirty="0" err="1"/>
              <a:t>campanii</a:t>
            </a:r>
            <a:r>
              <a:rPr lang="en-US" dirty="0"/>
              <a:t> de </a:t>
            </a:r>
            <a:r>
              <a:rPr lang="en-US" dirty="0" err="1"/>
              <a:t>sensibilizare</a:t>
            </a:r>
            <a:r>
              <a:rPr lang="en-US" dirty="0"/>
              <a:t> </a:t>
            </a:r>
            <a:r>
              <a:rPr lang="en-US" dirty="0" err="1"/>
              <a:t>și</a:t>
            </a:r>
            <a:r>
              <a:rPr lang="en-US" dirty="0"/>
              <a:t> </a:t>
            </a:r>
            <a:r>
              <a:rPr lang="en-US" dirty="0" err="1"/>
              <a:t>sesiuni</a:t>
            </a:r>
            <a:r>
              <a:rPr lang="en-US" dirty="0"/>
              <a:t> de </a:t>
            </a:r>
            <a:r>
              <a:rPr lang="en-US" dirty="0" err="1"/>
              <a:t>informare</a:t>
            </a:r>
            <a:r>
              <a:rPr lang="en-US" dirty="0"/>
              <a:t> </a:t>
            </a:r>
            <a:r>
              <a:rPr lang="en-US" dirty="0" err="1"/>
              <a:t>pentru</a:t>
            </a:r>
            <a:r>
              <a:rPr lang="en-US" dirty="0"/>
              <a:t> </a:t>
            </a:r>
            <a:r>
              <a:rPr lang="en-US" dirty="0" err="1"/>
              <a:t>membrii</a:t>
            </a:r>
            <a:r>
              <a:rPr lang="en-US" dirty="0"/>
              <a:t> </a:t>
            </a:r>
            <a:r>
              <a:rPr lang="en-US" dirty="0" err="1"/>
              <a:t>sindicatului</a:t>
            </a:r>
            <a:r>
              <a:rPr lang="en-US" dirty="0"/>
              <a:t>.</a:t>
            </a:r>
          </a:p>
          <a:p>
            <a:pPr marL="285750" indent="-285750">
              <a:buFont typeface="Wingdings" panose="05000000000000000000" pitchFamily="2" charset="2"/>
              <a:buChar char="§"/>
            </a:pPr>
            <a:r>
              <a:rPr lang="en-US" dirty="0" err="1"/>
              <a:t>Promovarea</a:t>
            </a:r>
            <a:r>
              <a:rPr lang="en-US" dirty="0"/>
              <a:t> </a:t>
            </a:r>
            <a:r>
              <a:rPr lang="en-US" dirty="0" err="1"/>
              <a:t>cunoașterii</a:t>
            </a:r>
            <a:r>
              <a:rPr lang="en-US" dirty="0"/>
              <a:t> </a:t>
            </a:r>
            <a:r>
              <a:rPr lang="en-US" dirty="0" err="1"/>
              <a:t>drepturilor</a:t>
            </a:r>
            <a:r>
              <a:rPr lang="en-US" dirty="0"/>
              <a:t> </a:t>
            </a:r>
            <a:r>
              <a:rPr lang="en-US" dirty="0" err="1"/>
              <a:t>angajaților</a:t>
            </a:r>
            <a:r>
              <a:rPr lang="en-US" dirty="0"/>
              <a:t> </a:t>
            </a:r>
            <a:r>
              <a:rPr lang="en-US" dirty="0" err="1"/>
              <a:t>și</a:t>
            </a:r>
            <a:r>
              <a:rPr lang="en-US" dirty="0"/>
              <a:t> a </a:t>
            </a:r>
            <a:r>
              <a:rPr lang="en-US" dirty="0" err="1"/>
              <a:t>mecanismelor</a:t>
            </a:r>
            <a:r>
              <a:rPr lang="en-US" dirty="0"/>
              <a:t> de </a:t>
            </a:r>
            <a:r>
              <a:rPr lang="en-US" dirty="0" err="1"/>
              <a:t>raportare</a:t>
            </a:r>
            <a:r>
              <a:rPr lang="en-US" dirty="0"/>
              <a:t>.</a:t>
            </a:r>
          </a:p>
          <a:p>
            <a:pPr marL="285750" indent="-285750">
              <a:buFont typeface="Wingdings" panose="05000000000000000000" pitchFamily="2" charset="2"/>
              <a:buChar char="§"/>
            </a:pPr>
            <a:r>
              <a:rPr lang="en-US" dirty="0" err="1"/>
              <a:t>Asigurarea</a:t>
            </a:r>
            <a:r>
              <a:rPr lang="en-US" dirty="0"/>
              <a:t> </a:t>
            </a:r>
            <a:r>
              <a:rPr lang="en-US" dirty="0" err="1"/>
              <a:t>protecției</a:t>
            </a:r>
            <a:r>
              <a:rPr lang="en-US" dirty="0"/>
              <a:t> </a:t>
            </a:r>
            <a:r>
              <a:rPr lang="en-US" dirty="0" err="1"/>
              <a:t>și</a:t>
            </a:r>
            <a:r>
              <a:rPr lang="en-US" dirty="0"/>
              <a:t> </a:t>
            </a:r>
            <a:r>
              <a:rPr lang="en-US" dirty="0" err="1"/>
              <a:t>suportului</a:t>
            </a:r>
            <a:r>
              <a:rPr lang="en-US" dirty="0"/>
              <a:t> </a:t>
            </a:r>
            <a:r>
              <a:rPr lang="en-US" dirty="0" err="1"/>
              <a:t>necesar</a:t>
            </a:r>
            <a:r>
              <a:rPr lang="en-US" dirty="0"/>
              <a:t> </a:t>
            </a:r>
            <a:r>
              <a:rPr lang="en-US" dirty="0" err="1"/>
              <a:t>pentru</a:t>
            </a:r>
            <a:r>
              <a:rPr lang="en-US" dirty="0"/>
              <a:t> </a:t>
            </a:r>
            <a:r>
              <a:rPr lang="en-US" dirty="0" err="1"/>
              <a:t>angajați</a:t>
            </a:r>
            <a:r>
              <a:rPr lang="en-US" dirty="0"/>
              <a:t> </a:t>
            </a:r>
            <a:r>
              <a:rPr lang="en-US" dirty="0" err="1"/>
              <a:t>în</a:t>
            </a:r>
            <a:r>
              <a:rPr lang="en-US" dirty="0"/>
              <a:t> </a:t>
            </a:r>
            <a:r>
              <a:rPr lang="en-US" dirty="0" err="1"/>
              <a:t>procesul</a:t>
            </a:r>
            <a:r>
              <a:rPr lang="en-US" dirty="0"/>
              <a:t> de </a:t>
            </a:r>
            <a:r>
              <a:rPr lang="en-US" dirty="0" err="1"/>
              <a:t>raportare</a:t>
            </a:r>
            <a:r>
              <a:rPr lang="en-US" dirty="0"/>
              <a:t> a </a:t>
            </a:r>
            <a:r>
              <a:rPr lang="en-US" dirty="0" err="1"/>
              <a:t>incidentelor</a:t>
            </a:r>
            <a:r>
              <a:rPr lang="en-US" dirty="0"/>
              <a:t>.</a:t>
            </a:r>
          </a:p>
          <a:p>
            <a:pPr marL="285750" indent="-285750">
              <a:buFont typeface="Wingdings" panose="05000000000000000000" pitchFamily="2" charset="2"/>
              <a:buChar char="§"/>
            </a:pPr>
            <a:r>
              <a:rPr lang="en-US" dirty="0" err="1"/>
              <a:t>Monitorizarea</a:t>
            </a:r>
            <a:r>
              <a:rPr lang="en-US" dirty="0"/>
              <a:t> </a:t>
            </a:r>
            <a:r>
              <a:rPr lang="en-US" dirty="0" err="1"/>
              <a:t>implementării</a:t>
            </a:r>
            <a:r>
              <a:rPr lang="en-US" dirty="0"/>
              <a:t> </a:t>
            </a:r>
            <a:r>
              <a:rPr lang="en-US" dirty="0" err="1"/>
              <a:t>politicilor</a:t>
            </a:r>
            <a:r>
              <a:rPr lang="en-US" dirty="0"/>
              <a:t> anti-</a:t>
            </a:r>
            <a:r>
              <a:rPr lang="en-US" dirty="0" err="1"/>
              <a:t>violență</a:t>
            </a:r>
            <a:r>
              <a:rPr lang="en-US" dirty="0"/>
              <a:t> </a:t>
            </a:r>
            <a:r>
              <a:rPr lang="en-US" dirty="0" err="1"/>
              <a:t>și</a:t>
            </a:r>
            <a:r>
              <a:rPr lang="en-US" dirty="0"/>
              <a:t> </a:t>
            </a:r>
            <a:r>
              <a:rPr lang="en-US" dirty="0" err="1"/>
              <a:t>evaluarea</a:t>
            </a:r>
            <a:r>
              <a:rPr lang="en-US" dirty="0"/>
              <a:t> </a:t>
            </a:r>
            <a:r>
              <a:rPr lang="en-US" dirty="0" err="1"/>
              <a:t>eficienței</a:t>
            </a:r>
            <a:r>
              <a:rPr lang="en-US" dirty="0"/>
              <a:t> </a:t>
            </a:r>
            <a:r>
              <a:rPr lang="en-US" dirty="0" err="1"/>
              <a:t>acestora</a:t>
            </a:r>
            <a:r>
              <a:rPr lang="en-US" dirty="0"/>
              <a:t>.</a:t>
            </a:r>
          </a:p>
          <a:p>
            <a:pPr marL="285750" indent="-285750">
              <a:buFont typeface="Wingdings" panose="05000000000000000000" pitchFamily="2" charset="2"/>
              <a:buChar char="§"/>
            </a:pPr>
            <a:r>
              <a:rPr lang="en-US" dirty="0" err="1"/>
              <a:t>Colaborarea</a:t>
            </a:r>
            <a:r>
              <a:rPr lang="en-US" dirty="0"/>
              <a:t> cu </a:t>
            </a:r>
            <a:r>
              <a:rPr lang="en-US" dirty="0" err="1"/>
              <a:t>angajatorii</a:t>
            </a:r>
            <a:r>
              <a:rPr lang="en-US" dirty="0"/>
              <a:t> </a:t>
            </a:r>
            <a:r>
              <a:rPr lang="en-US" dirty="0" err="1"/>
              <a:t>pentru</a:t>
            </a:r>
            <a:r>
              <a:rPr lang="en-US" dirty="0"/>
              <a:t> </a:t>
            </a:r>
            <a:r>
              <a:rPr lang="en-US" dirty="0" err="1"/>
              <a:t>dezvoltarea</a:t>
            </a:r>
            <a:r>
              <a:rPr lang="en-US" dirty="0"/>
              <a:t> </a:t>
            </a:r>
            <a:r>
              <a:rPr lang="en-US" dirty="0" err="1"/>
              <a:t>și</a:t>
            </a:r>
            <a:r>
              <a:rPr lang="en-US" dirty="0"/>
              <a:t> </a:t>
            </a:r>
            <a:r>
              <a:rPr lang="en-US" dirty="0" err="1"/>
              <a:t>implementarea</a:t>
            </a:r>
            <a:r>
              <a:rPr lang="en-US" dirty="0"/>
              <a:t> </a:t>
            </a:r>
            <a:r>
              <a:rPr lang="en-US" dirty="0" err="1"/>
              <a:t>măsurilor</a:t>
            </a:r>
            <a:r>
              <a:rPr lang="en-US" dirty="0"/>
              <a:t> preventive </a:t>
            </a:r>
            <a:r>
              <a:rPr lang="en-US" dirty="0" err="1"/>
              <a:t>și</a:t>
            </a:r>
            <a:r>
              <a:rPr lang="en-US" dirty="0"/>
              <a:t> de </a:t>
            </a:r>
            <a:r>
              <a:rPr lang="en-US" dirty="0" err="1"/>
              <a:t>răspuns</a:t>
            </a:r>
            <a:r>
              <a:rPr lang="en-US" dirty="0"/>
              <a:t>.</a:t>
            </a:r>
          </a:p>
          <a:p>
            <a:pPr marL="285750" indent="-285750">
              <a:buFont typeface="Wingdings" panose="05000000000000000000" pitchFamily="2" charset="2"/>
              <a:buChar char="§"/>
            </a:pPr>
            <a:r>
              <a:rPr lang="en-US" dirty="0" err="1"/>
              <a:t>Asigurarea</a:t>
            </a:r>
            <a:r>
              <a:rPr lang="en-US" dirty="0"/>
              <a:t> </a:t>
            </a:r>
            <a:r>
              <a:rPr lang="en-US" dirty="0" err="1"/>
              <a:t>unei</a:t>
            </a:r>
            <a:r>
              <a:rPr lang="en-US" dirty="0"/>
              <a:t> </a:t>
            </a:r>
            <a:r>
              <a:rPr lang="en-US" dirty="0" err="1"/>
              <a:t>comunicări</a:t>
            </a:r>
            <a:r>
              <a:rPr lang="en-US" dirty="0"/>
              <a:t> </a:t>
            </a:r>
            <a:r>
              <a:rPr lang="en-US" dirty="0" err="1"/>
              <a:t>deschise</a:t>
            </a:r>
            <a:r>
              <a:rPr lang="en-US" dirty="0"/>
              <a:t> </a:t>
            </a:r>
            <a:r>
              <a:rPr lang="en-US" dirty="0" err="1"/>
              <a:t>și</a:t>
            </a:r>
            <a:r>
              <a:rPr lang="en-US" dirty="0"/>
              <a:t> </a:t>
            </a:r>
            <a:r>
              <a:rPr lang="en-US" dirty="0" err="1"/>
              <a:t>transparente</a:t>
            </a:r>
            <a:r>
              <a:rPr lang="en-US" dirty="0"/>
              <a:t> </a:t>
            </a:r>
            <a:r>
              <a:rPr lang="en-US" dirty="0" err="1"/>
              <a:t>în</a:t>
            </a:r>
            <a:r>
              <a:rPr lang="en-US" dirty="0"/>
              <a:t> </a:t>
            </a:r>
            <a:r>
              <a:rPr lang="en-US" dirty="0" err="1"/>
              <a:t>abordarea</a:t>
            </a:r>
            <a:r>
              <a:rPr lang="en-US" dirty="0"/>
              <a:t> </a:t>
            </a:r>
            <a:r>
              <a:rPr lang="en-US" dirty="0" err="1"/>
              <a:t>problemelor</a:t>
            </a:r>
            <a:r>
              <a:rPr lang="en-US" dirty="0"/>
              <a:t> de </a:t>
            </a:r>
            <a:r>
              <a:rPr lang="en-US" dirty="0" err="1"/>
              <a:t>violență</a:t>
            </a:r>
            <a:r>
              <a:rPr lang="en-US" dirty="0"/>
              <a:t> la </a:t>
            </a:r>
            <a:r>
              <a:rPr lang="en-US" dirty="0" err="1"/>
              <a:t>locul</a:t>
            </a:r>
            <a:r>
              <a:rPr lang="en-US" dirty="0"/>
              <a:t> de </a:t>
            </a:r>
            <a:r>
              <a:rPr lang="en-US" dirty="0" err="1"/>
              <a:t>muncă</a:t>
            </a:r>
            <a:r>
              <a:rPr lang="en-US" dirty="0"/>
              <a:t>.</a:t>
            </a:r>
          </a:p>
          <a:p>
            <a:pPr marL="285750" indent="-285750">
              <a:buFont typeface="Wingdings" panose="05000000000000000000" pitchFamily="2" charset="2"/>
              <a:buChar char="§"/>
            </a:pPr>
            <a:r>
              <a:rPr lang="en-US" dirty="0" err="1"/>
              <a:t>Stabilirea</a:t>
            </a:r>
            <a:r>
              <a:rPr lang="en-US" dirty="0"/>
              <a:t> de </a:t>
            </a:r>
            <a:r>
              <a:rPr lang="en-US" dirty="0" err="1"/>
              <a:t>parteneriate</a:t>
            </a:r>
            <a:r>
              <a:rPr lang="en-US" dirty="0"/>
              <a:t> cu </a:t>
            </a:r>
            <a:r>
              <a:rPr lang="en-US" dirty="0" err="1"/>
              <a:t>organizații</a:t>
            </a:r>
            <a:r>
              <a:rPr lang="en-US" dirty="0"/>
              <a:t> </a:t>
            </a:r>
            <a:r>
              <a:rPr lang="en-US" dirty="0" err="1"/>
              <a:t>specializate</a:t>
            </a:r>
            <a:r>
              <a:rPr lang="en-US" dirty="0"/>
              <a:t> </a:t>
            </a:r>
            <a:r>
              <a:rPr lang="en-US" dirty="0" err="1"/>
              <a:t>în</a:t>
            </a:r>
            <a:r>
              <a:rPr lang="en-US" dirty="0"/>
              <a:t> </a:t>
            </a:r>
            <a:r>
              <a:rPr lang="en-US" dirty="0" err="1"/>
              <a:t>prevenirea</a:t>
            </a:r>
            <a:r>
              <a:rPr lang="en-US" dirty="0"/>
              <a:t> </a:t>
            </a:r>
            <a:r>
              <a:rPr lang="en-US" dirty="0" err="1"/>
              <a:t>violenței</a:t>
            </a:r>
            <a:r>
              <a:rPr lang="en-US" dirty="0"/>
              <a:t> </a:t>
            </a:r>
            <a:r>
              <a:rPr lang="en-US" dirty="0" err="1"/>
              <a:t>și</a:t>
            </a:r>
            <a:r>
              <a:rPr lang="en-US" dirty="0"/>
              <a:t> </a:t>
            </a:r>
            <a:r>
              <a:rPr lang="en-US" dirty="0" err="1"/>
              <a:t>hărțuirii</a:t>
            </a:r>
            <a:r>
              <a:rPr lang="en-US" dirty="0"/>
              <a:t>.</a:t>
            </a:r>
          </a:p>
          <a:p>
            <a:pPr marL="285750" indent="-285750">
              <a:buFont typeface="Wingdings" panose="05000000000000000000" pitchFamily="2" charset="2"/>
              <a:buChar char="§"/>
            </a:pPr>
            <a:r>
              <a:rPr lang="en-US" dirty="0" err="1"/>
              <a:t>Organizarea</a:t>
            </a:r>
            <a:r>
              <a:rPr lang="en-US" dirty="0"/>
              <a:t> de </a:t>
            </a:r>
            <a:r>
              <a:rPr lang="en-US" dirty="0" err="1"/>
              <a:t>consultări</a:t>
            </a:r>
            <a:r>
              <a:rPr lang="en-US" dirty="0"/>
              <a:t> </a:t>
            </a:r>
            <a:r>
              <a:rPr lang="en-US" dirty="0" err="1"/>
              <a:t>periodice</a:t>
            </a:r>
            <a:r>
              <a:rPr lang="en-US" dirty="0"/>
              <a:t> </a:t>
            </a:r>
            <a:r>
              <a:rPr lang="en-US" dirty="0" err="1"/>
              <a:t>pentru</a:t>
            </a:r>
            <a:r>
              <a:rPr lang="en-US" dirty="0"/>
              <a:t> a </a:t>
            </a:r>
            <a:r>
              <a:rPr lang="en-US" dirty="0" err="1"/>
              <a:t>evalua</a:t>
            </a:r>
            <a:r>
              <a:rPr lang="en-US" dirty="0"/>
              <a:t> </a:t>
            </a:r>
            <a:r>
              <a:rPr lang="en-US" dirty="0" err="1"/>
              <a:t>și</a:t>
            </a:r>
            <a:r>
              <a:rPr lang="en-US" dirty="0"/>
              <a:t> </a:t>
            </a:r>
            <a:r>
              <a:rPr lang="en-US" dirty="0" err="1"/>
              <a:t>îmbunătăți</a:t>
            </a:r>
            <a:r>
              <a:rPr lang="en-US" dirty="0"/>
              <a:t> </a:t>
            </a:r>
            <a:r>
              <a:rPr lang="en-US" dirty="0" err="1"/>
              <a:t>politicile</a:t>
            </a:r>
            <a:r>
              <a:rPr lang="en-US" dirty="0"/>
              <a:t> </a:t>
            </a:r>
            <a:r>
              <a:rPr lang="en-US" dirty="0" err="1"/>
              <a:t>și</a:t>
            </a:r>
            <a:r>
              <a:rPr lang="en-US" dirty="0"/>
              <a:t> </a:t>
            </a:r>
            <a:r>
              <a:rPr lang="en-US" dirty="0" err="1"/>
              <a:t>măsurile</a:t>
            </a:r>
            <a:r>
              <a:rPr lang="en-US" dirty="0"/>
              <a:t> </a:t>
            </a:r>
            <a:r>
              <a:rPr lang="en-US" dirty="0" err="1"/>
              <a:t>existente</a:t>
            </a:r>
            <a:r>
              <a:rPr lang="en-US" dirty="0"/>
              <a:t>.</a:t>
            </a:r>
          </a:p>
          <a:p>
            <a:pPr marL="285750" indent="-285750">
              <a:buFont typeface="Wingdings" panose="05000000000000000000" pitchFamily="2" charset="2"/>
              <a:buChar char="§"/>
            </a:pPr>
            <a:r>
              <a:rPr lang="en-US" dirty="0" err="1"/>
              <a:t>Implicarea</a:t>
            </a:r>
            <a:r>
              <a:rPr lang="en-US" dirty="0"/>
              <a:t> </a:t>
            </a:r>
            <a:r>
              <a:rPr lang="en-US" dirty="0" err="1"/>
              <a:t>activă</a:t>
            </a:r>
            <a:r>
              <a:rPr lang="en-US" dirty="0"/>
              <a:t> a </a:t>
            </a:r>
            <a:r>
              <a:rPr lang="en-US" dirty="0" err="1"/>
              <a:t>angajaților</a:t>
            </a:r>
            <a:r>
              <a:rPr lang="en-US" dirty="0"/>
              <a:t> </a:t>
            </a:r>
            <a:r>
              <a:rPr lang="en-US" dirty="0" err="1"/>
              <a:t>în</a:t>
            </a:r>
            <a:r>
              <a:rPr lang="en-US" dirty="0"/>
              <a:t> </a:t>
            </a:r>
            <a:r>
              <a:rPr lang="en-US" dirty="0" err="1"/>
              <a:t>procesul</a:t>
            </a:r>
            <a:r>
              <a:rPr lang="en-US" dirty="0"/>
              <a:t> de </a:t>
            </a:r>
            <a:r>
              <a:rPr lang="en-US" dirty="0" err="1"/>
              <a:t>dezvoltare</a:t>
            </a:r>
            <a:r>
              <a:rPr lang="en-US" dirty="0"/>
              <a:t> </a:t>
            </a:r>
            <a:r>
              <a:rPr lang="en-US" dirty="0" err="1"/>
              <a:t>și</a:t>
            </a:r>
            <a:r>
              <a:rPr lang="en-US" dirty="0"/>
              <a:t> </a:t>
            </a:r>
            <a:r>
              <a:rPr lang="en-US" dirty="0" err="1"/>
              <a:t>implementare</a:t>
            </a:r>
            <a:r>
              <a:rPr lang="en-US" dirty="0"/>
              <a:t> a </a:t>
            </a:r>
            <a:r>
              <a:rPr lang="en-US" dirty="0" err="1"/>
              <a:t>politicilor</a:t>
            </a:r>
            <a:r>
              <a:rPr lang="en-US" dirty="0"/>
              <a:t> de </a:t>
            </a:r>
            <a:r>
              <a:rPr lang="en-US" dirty="0" err="1"/>
              <a:t>prevenire</a:t>
            </a:r>
            <a:r>
              <a:rPr lang="en-US" dirty="0"/>
              <a:t> a </a:t>
            </a:r>
            <a:r>
              <a:rPr lang="en-US" dirty="0" err="1"/>
              <a:t>violenței</a:t>
            </a:r>
            <a:r>
              <a:rPr lang="en-US" dirty="0"/>
              <a:t>.</a:t>
            </a:r>
          </a:p>
          <a:p>
            <a:pPr marL="285750" indent="-285750">
              <a:buFont typeface="Wingdings" panose="05000000000000000000" pitchFamily="2" charset="2"/>
              <a:buChar char="§"/>
            </a:pPr>
            <a:r>
              <a:rPr lang="en-US" dirty="0" err="1"/>
              <a:t>Prevenirea</a:t>
            </a:r>
            <a:r>
              <a:rPr lang="en-US" dirty="0"/>
              <a:t> </a:t>
            </a:r>
            <a:r>
              <a:rPr lang="en-US" dirty="0" err="1"/>
              <a:t>violenței</a:t>
            </a:r>
            <a:r>
              <a:rPr lang="en-US" dirty="0"/>
              <a:t> </a:t>
            </a:r>
            <a:r>
              <a:rPr lang="en-US" dirty="0" err="1"/>
              <a:t>și</a:t>
            </a:r>
            <a:r>
              <a:rPr lang="en-US" dirty="0"/>
              <a:t> </a:t>
            </a:r>
            <a:r>
              <a:rPr lang="en-US" dirty="0" err="1"/>
              <a:t>hărțuirii</a:t>
            </a:r>
            <a:r>
              <a:rPr lang="en-US" dirty="0"/>
              <a:t> la </a:t>
            </a:r>
            <a:r>
              <a:rPr lang="en-US" dirty="0" err="1"/>
              <a:t>locul</a:t>
            </a:r>
            <a:r>
              <a:rPr lang="en-US" dirty="0"/>
              <a:t> de </a:t>
            </a:r>
            <a:r>
              <a:rPr lang="en-US" dirty="0" err="1"/>
              <a:t>muncă</a:t>
            </a:r>
            <a:r>
              <a:rPr lang="en-US" dirty="0"/>
              <a:t> </a:t>
            </a:r>
            <a:r>
              <a:rPr lang="en-US" dirty="0" err="1"/>
              <a:t>este</a:t>
            </a:r>
            <a:r>
              <a:rPr lang="en-US" dirty="0"/>
              <a:t> </a:t>
            </a:r>
            <a:r>
              <a:rPr lang="en-US" dirty="0" err="1"/>
              <a:t>esențială</a:t>
            </a:r>
            <a:r>
              <a:rPr lang="en-US" dirty="0"/>
              <a:t> </a:t>
            </a:r>
            <a:r>
              <a:rPr lang="en-US" dirty="0" err="1"/>
              <a:t>pentru</a:t>
            </a:r>
            <a:r>
              <a:rPr lang="en-US" dirty="0"/>
              <a:t> </a:t>
            </a:r>
            <a:r>
              <a:rPr lang="en-US" dirty="0" err="1"/>
              <a:t>asigurarea</a:t>
            </a:r>
            <a:r>
              <a:rPr lang="en-US" dirty="0"/>
              <a:t> </a:t>
            </a:r>
            <a:r>
              <a:rPr lang="en-US" dirty="0" err="1"/>
              <a:t>unui</a:t>
            </a:r>
            <a:r>
              <a:rPr lang="en-US" dirty="0"/>
              <a:t> </a:t>
            </a:r>
            <a:r>
              <a:rPr lang="en-US" dirty="0" err="1"/>
              <a:t>mediu</a:t>
            </a:r>
            <a:r>
              <a:rPr lang="en-US" dirty="0"/>
              <a:t> de </a:t>
            </a:r>
            <a:r>
              <a:rPr lang="en-US" dirty="0" err="1"/>
              <a:t>lucru</a:t>
            </a:r>
            <a:r>
              <a:rPr lang="en-US" dirty="0"/>
              <a:t> </a:t>
            </a:r>
            <a:r>
              <a:rPr lang="en-US" dirty="0" err="1"/>
              <a:t>sigur</a:t>
            </a:r>
            <a:r>
              <a:rPr lang="en-US" dirty="0"/>
              <a:t> </a:t>
            </a:r>
            <a:r>
              <a:rPr lang="en-US" dirty="0" err="1"/>
              <a:t>și</a:t>
            </a:r>
            <a:r>
              <a:rPr lang="en-US" dirty="0"/>
              <a:t> </a:t>
            </a:r>
            <a:r>
              <a:rPr lang="en-US" dirty="0" err="1"/>
              <a:t>respectuos</a:t>
            </a:r>
            <a:r>
              <a:rPr lang="en-US" dirty="0"/>
              <a:t>.</a:t>
            </a:r>
          </a:p>
          <a:p>
            <a:pPr marL="285750" indent="-285750">
              <a:buFont typeface="Wingdings" panose="05000000000000000000" pitchFamily="2" charset="2"/>
              <a:buChar char="§"/>
            </a:pPr>
            <a:r>
              <a:rPr lang="en-US" dirty="0" err="1"/>
              <a:t>Implementarea</a:t>
            </a:r>
            <a:r>
              <a:rPr lang="en-US" dirty="0"/>
              <a:t> </a:t>
            </a:r>
            <a:r>
              <a:rPr lang="en-US" dirty="0" err="1"/>
              <a:t>măsurilor</a:t>
            </a:r>
            <a:r>
              <a:rPr lang="en-US" dirty="0"/>
              <a:t> preventive </a:t>
            </a:r>
            <a:r>
              <a:rPr lang="en-US" dirty="0" err="1"/>
              <a:t>necesită</a:t>
            </a:r>
            <a:r>
              <a:rPr lang="en-US" dirty="0"/>
              <a:t> </a:t>
            </a:r>
            <a:r>
              <a:rPr lang="en-US" dirty="0" err="1"/>
              <a:t>angajamentul</a:t>
            </a:r>
            <a:r>
              <a:rPr lang="en-US" dirty="0"/>
              <a:t> </a:t>
            </a:r>
            <a:r>
              <a:rPr lang="en-US" dirty="0" err="1"/>
              <a:t>și</a:t>
            </a:r>
            <a:r>
              <a:rPr lang="en-US" dirty="0"/>
              <a:t> </a:t>
            </a:r>
            <a:r>
              <a:rPr lang="en-US" dirty="0" err="1"/>
              <a:t>colaborarea</a:t>
            </a:r>
            <a:r>
              <a:rPr lang="en-US" dirty="0"/>
              <a:t> </a:t>
            </a:r>
            <a:r>
              <a:rPr lang="en-US" dirty="0" err="1"/>
              <a:t>tuturor</a:t>
            </a:r>
            <a:r>
              <a:rPr lang="en-US" dirty="0"/>
              <a:t> </a:t>
            </a:r>
            <a:r>
              <a:rPr lang="en-US" dirty="0" err="1"/>
              <a:t>părților</a:t>
            </a:r>
            <a:r>
              <a:rPr lang="en-US" dirty="0"/>
              <a:t> </a:t>
            </a:r>
            <a:r>
              <a:rPr lang="en-US" dirty="0" err="1"/>
              <a:t>interesate</a:t>
            </a:r>
            <a:r>
              <a:rPr lang="en-US" dirty="0"/>
              <a:t>.</a:t>
            </a:r>
          </a:p>
          <a:p>
            <a:pPr marL="285750" indent="-285750">
              <a:buFont typeface="Wingdings" panose="05000000000000000000" pitchFamily="2" charset="2"/>
              <a:buChar char="§"/>
            </a:pPr>
            <a:endParaRPr lang="en-US" dirty="0"/>
          </a:p>
        </p:txBody>
      </p:sp>
      <p:sp>
        <p:nvSpPr>
          <p:cNvPr id="4" name="Text Placeholder 3">
            <a:extLst>
              <a:ext uri="{FF2B5EF4-FFF2-40B4-BE49-F238E27FC236}">
                <a16:creationId xmlns:a16="http://schemas.microsoft.com/office/drawing/2014/main" id="{F95A576C-9FD0-456A-3784-76492DF872F0}"/>
              </a:ext>
            </a:extLst>
          </p:cNvPr>
          <p:cNvSpPr>
            <a:spLocks noGrp="1"/>
          </p:cNvSpPr>
          <p:nvPr>
            <p:ph type="body" sz="quarter" idx="1"/>
          </p:nvPr>
        </p:nvSpPr>
        <p:spPr>
          <a:xfrm>
            <a:off x="-423342" y="328187"/>
            <a:ext cx="3995881" cy="613226"/>
          </a:xfrm>
        </p:spPr>
        <p:txBody>
          <a:bodyPr>
            <a:normAutofit fontScale="92500" lnSpcReduction="20000"/>
          </a:bodyPr>
          <a:lstStyle/>
          <a:p>
            <a:pPr algn="ctr"/>
            <a:r>
              <a:rPr lang="ro-RO" dirty="0"/>
              <a:t>Rol</a:t>
            </a:r>
            <a:endParaRPr lang="en-US"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856B4F-FA33-A3D5-C21B-087A0087F88B}"/>
              </a:ext>
            </a:extLst>
          </p:cNvPr>
          <p:cNvSpPr>
            <a:spLocks noGrp="1"/>
          </p:cNvSpPr>
          <p:nvPr>
            <p:ph type="body" sz="half" idx="1"/>
          </p:nvPr>
        </p:nvSpPr>
        <p:spPr>
          <a:xfrm>
            <a:off x="5189575" y="1566345"/>
            <a:ext cx="6172200" cy="4873626"/>
          </a:xfrm>
        </p:spPr>
        <p:txBody>
          <a:bodyPr/>
          <a:lstStyle/>
          <a:p>
            <a:r>
              <a:rPr lang="ro-RO" dirty="0">
                <a:solidFill>
                  <a:schemeClr val="bg1"/>
                </a:solidFill>
              </a:rPr>
              <a:t>Activitate de grup</a:t>
            </a:r>
            <a:endParaRPr lang="en-US" dirty="0">
              <a:solidFill>
                <a:schemeClr val="bg1"/>
              </a:solidFill>
            </a:endParaRPr>
          </a:p>
        </p:txBody>
      </p:sp>
    </p:spTree>
    <p:extLst>
      <p:ext uri="{BB962C8B-B14F-4D97-AF65-F5344CB8AC3E}">
        <p14:creationId xmlns:p14="http://schemas.microsoft.com/office/powerpoint/2010/main" val="410492175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Textfeld 2"/>
          <p:cNvSpPr txBox="1"/>
          <p:nvPr/>
        </p:nvSpPr>
        <p:spPr>
          <a:xfrm>
            <a:off x="537482" y="2045722"/>
            <a:ext cx="8514680"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8000">
                <a:solidFill>
                  <a:srgbClr val="FFFFFF"/>
                </a:solidFill>
                <a:latin typeface="Overpass Bold"/>
                <a:ea typeface="Overpass Bold"/>
                <a:cs typeface="Overpass Bold"/>
                <a:sym typeface="Overpass Bold"/>
              </a:defRPr>
            </a:lvl1pPr>
          </a:lstStyle>
          <a:p>
            <a:r>
              <a:rPr lang="ro-RO" dirty="0"/>
              <a:t>Vă mulțumesc!</a:t>
            </a:r>
            <a:endParaRPr dirty="0"/>
          </a:p>
        </p:txBody>
      </p:sp>
    </p:spTree>
  </p:cSld>
  <p:clrMapOvr>
    <a:masterClrMapping/>
  </p:clrMapOvr>
  <p:transition spd="med"/>
</p:sld>
</file>

<file path=ppt/theme/theme1.xml><?xml version="1.0" encoding="utf-8"?>
<a:theme xmlns:a="http://schemas.openxmlformats.org/drawingml/2006/main" name="ILO">
  <a:themeElements>
    <a:clrScheme name="ILO">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ILO">
      <a:majorFont>
        <a:latin typeface="Calibri"/>
        <a:ea typeface="Calibri"/>
        <a:cs typeface="Calibri"/>
      </a:majorFont>
      <a:minorFont>
        <a:latin typeface="Helvetica"/>
        <a:ea typeface="Helvetica"/>
        <a:cs typeface="Helvetica"/>
      </a:minorFont>
    </a:fontScheme>
    <a:fmtScheme name="I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ILO">
  <a:themeElements>
    <a:clrScheme name="ILO">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ILO">
      <a:majorFont>
        <a:latin typeface="Calibri"/>
        <a:ea typeface="Calibri"/>
        <a:cs typeface="Calibri"/>
      </a:majorFont>
      <a:minorFont>
        <a:latin typeface="Helvetica"/>
        <a:ea typeface="Helvetica"/>
        <a:cs typeface="Helvetica"/>
      </a:minorFont>
    </a:fontScheme>
    <a:fmtScheme name="I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ILO">
  <a:themeElements>
    <a:clrScheme name="ILO">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ILO">
      <a:majorFont>
        <a:latin typeface="Calibri"/>
        <a:ea typeface="Calibri"/>
        <a:cs typeface="Calibri"/>
      </a:majorFont>
      <a:minorFont>
        <a:latin typeface="Helvetica"/>
        <a:ea typeface="Helvetica"/>
        <a:cs typeface="Helvetica"/>
      </a:minorFont>
    </a:fontScheme>
    <a:fmtScheme name="I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0BDBF0A247A04A9C9B03191613EDDB" ma:contentTypeVersion="10" ma:contentTypeDescription="Crée un document." ma:contentTypeScope="" ma:versionID="312c7593342964c2fbfdf73e6dd1075e">
  <xsd:schema xmlns:xsd="http://www.w3.org/2001/XMLSchema" xmlns:xs="http://www.w3.org/2001/XMLSchema" xmlns:p="http://schemas.microsoft.com/office/2006/metadata/properties" xmlns:ns2="85e8614c-f5ed-4143-8197-525b67385d9b" xmlns:ns3="e845ac1e-2d07-4915-af7b-3f8f6cd98d96" targetNamespace="http://schemas.microsoft.com/office/2006/metadata/properties" ma:root="true" ma:fieldsID="c4aa0a24caf777b3a6531dbfff29ae24" ns2:_="" ns3:_="">
    <xsd:import namespace="85e8614c-f5ed-4143-8197-525b67385d9b"/>
    <xsd:import namespace="e845ac1e-2d07-4915-af7b-3f8f6cd98d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e8614c-f5ed-4143-8197-525b67385d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45ac1e-2d07-4915-af7b-3f8f6cd98d96"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393464-C5D2-42C0-8587-D207B46627D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3668BAA-F7BA-4A30-86FF-3E83A74B76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e8614c-f5ed-4143-8197-525b67385d9b"/>
    <ds:schemaRef ds:uri="e845ac1e-2d07-4915-af7b-3f8f6cd98d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E801FC-33BB-41D2-BB5D-DDEF3E1D53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90</TotalTime>
  <Words>1617</Words>
  <Application>Microsoft Office PowerPoint</Application>
  <PresentationFormat>Widescreen</PresentationFormat>
  <Paragraphs>144</Paragraphs>
  <Slides>20</Slides>
  <Notes>2</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Arial</vt:lpstr>
      <vt:lpstr>Calibri</vt:lpstr>
      <vt:lpstr>Calibri Light</vt:lpstr>
      <vt:lpstr>Overpass Bold</vt:lpstr>
      <vt:lpstr>Overpass Light</vt:lpstr>
      <vt:lpstr>Overpass Regular</vt:lpstr>
      <vt:lpstr>Symbol</vt:lpstr>
      <vt:lpstr>Times New Roman</vt:lpstr>
      <vt:lpstr>Verdana</vt:lpstr>
      <vt:lpstr>Wingdings</vt:lpstr>
      <vt:lpstr>ILO</vt:lpstr>
      <vt:lpstr>1_ILO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Prevenirea violenței și hărțuirii în lumea muncii</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Aurelia Bulat</dc:creator>
  <cp:lastModifiedBy>Direcția Politici de Asigurare a Egalității de Gen</cp:lastModifiedBy>
  <cp:revision>16</cp:revision>
  <dcterms:modified xsi:type="dcterms:W3CDTF">2024-06-19T03:42:18Z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0x0101000B0BDBF0A247A04A9C9B03191613EDDB</vt:lpwstr>
  </property>
</Properties>
</file>