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56" r:id="rId2"/>
    <p:sldId id="351" r:id="rId3"/>
    <p:sldId id="311" r:id="rId4"/>
    <p:sldId id="336" r:id="rId5"/>
    <p:sldId id="348" r:id="rId6"/>
    <p:sldId id="347" r:id="rId7"/>
    <p:sldId id="350" r:id="rId8"/>
    <p:sldId id="34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6E3EC1A-2DDA-4AF4-BA5E-1EADD61AF3BB}">
          <p14:sldIdLst>
            <p14:sldId id="256"/>
            <p14:sldId id="351"/>
          </p14:sldIdLst>
        </p14:section>
        <p14:section name="Раздел без заголовка" id="{86480675-7AFC-4E53-8D59-506DBF518C21}">
          <p14:sldIdLst>
            <p14:sldId id="311"/>
            <p14:sldId id="336"/>
            <p14:sldId id="348"/>
            <p14:sldId id="347"/>
            <p14:sldId id="350"/>
            <p14:sldId id="3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4191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3450" autoAdjust="0"/>
  </p:normalViewPr>
  <p:slideViewPr>
    <p:cSldViewPr>
      <p:cViewPr varScale="1">
        <p:scale>
          <a:sx n="118" d="100"/>
          <a:sy n="118" d="100"/>
        </p:scale>
        <p:origin x="6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509AF-A213-41B3-BF97-7CF6FF168A1D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4712B-1E46-4DF0-A38C-FF95A67C1D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69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2BCF9-8F24-4EB2-AEEA-28B0DFB08718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ru-RU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87818-51D6-4FD7-A90E-2550F7F4E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51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ESENTATIONTITLE"/>
          <p:cNvSpPr txBox="1">
            <a:spLocks noGrp="1"/>
          </p:cNvSpPr>
          <p:nvPr>
            <p:ph type="title" hasCustomPrompt="1"/>
          </p:nvPr>
        </p:nvSpPr>
        <p:spPr>
          <a:xfrm>
            <a:off x="397971" y="3717970"/>
            <a:ext cx="7295459" cy="1371601"/>
          </a:xfrm>
          <a:prstGeom prst="rect">
            <a:avLst/>
          </a:prstGeom>
        </p:spPr>
        <p:txBody>
          <a:bodyPr/>
          <a:lstStyle>
            <a:lvl1pPr>
              <a:lnSpc>
                <a:spcPts val="7500"/>
              </a:lnSpc>
              <a:defRPr sz="90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PRESENTATIONTITLE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97971" y="5380514"/>
            <a:ext cx="7886701" cy="47382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925" b="1">
                <a:solidFill>
                  <a:srgbClr val="FFFFFF"/>
                </a:solidFill>
              </a:defRPr>
            </a:lvl1pPr>
            <a:lvl2pPr marL="621506" indent="-278606">
              <a:buFontTx/>
              <a:defRPr sz="2925" b="1">
                <a:solidFill>
                  <a:srgbClr val="FFFFFF"/>
                </a:solidFill>
              </a:defRPr>
            </a:lvl2pPr>
            <a:lvl3pPr marL="1020127" indent="-334327">
              <a:buFontTx/>
              <a:defRPr sz="2925" b="1">
                <a:solidFill>
                  <a:srgbClr val="FFFFFF"/>
                </a:solidFill>
              </a:defRPr>
            </a:lvl3pPr>
            <a:lvl4pPr marL="1400175" indent="-371475">
              <a:buFontTx/>
              <a:defRPr sz="2925" b="1">
                <a:solidFill>
                  <a:srgbClr val="FFFFFF"/>
                </a:solidFill>
              </a:defRPr>
            </a:lvl4pPr>
            <a:lvl5pPr marL="1743075" indent="-371475">
              <a:buFontTx/>
              <a:defRPr sz="2925" b="1">
                <a:solidFill>
                  <a:srgbClr val="FFFFFF"/>
                </a:solidFill>
              </a:defRPr>
            </a:lvl5pPr>
          </a:lstStyle>
          <a:p>
            <a:r>
              <a:t>THIS IS 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" name="Rechtec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0050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16" name="Rechtwinkliges Dreieck 7"/>
          <p:cNvSpPr/>
          <p:nvPr/>
        </p:nvSpPr>
        <p:spPr>
          <a:xfrm rot="16200000">
            <a:off x="5483951" y="3197951"/>
            <a:ext cx="2873830" cy="4446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93E4A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18" name="Dreieck 10"/>
          <p:cNvSpPr/>
          <p:nvPr/>
        </p:nvSpPr>
        <p:spPr>
          <a:xfrm rot="5400000">
            <a:off x="371329" y="4797815"/>
            <a:ext cx="495474" cy="323737"/>
          </a:xfrm>
          <a:prstGeom prst="triangle">
            <a:avLst/>
          </a:prstGeom>
          <a:solidFill>
            <a:srgbClr val="F83E4B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19" name="Dreieck 11"/>
          <p:cNvSpPr/>
          <p:nvPr/>
        </p:nvSpPr>
        <p:spPr>
          <a:xfrm rot="5400000">
            <a:off x="1257929" y="5638424"/>
            <a:ext cx="610103" cy="398635"/>
          </a:xfrm>
          <a:prstGeom prst="triangl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20" name="Dreieck 12"/>
          <p:cNvSpPr/>
          <p:nvPr/>
        </p:nvSpPr>
        <p:spPr>
          <a:xfrm rot="5400000">
            <a:off x="2146709" y="5082227"/>
            <a:ext cx="847685" cy="553868"/>
          </a:xfrm>
          <a:prstGeom prst="triangle">
            <a:avLst/>
          </a:prstGeom>
          <a:solidFill>
            <a:srgbClr val="1F2DBF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pic>
        <p:nvPicPr>
          <p:cNvPr id="21" name="Grafik 14" descr="Grafi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6" y="584740"/>
            <a:ext cx="1728087" cy="832581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FB21EA1-ECCD-4C32-978F-334626EA18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20866" y="404659"/>
            <a:ext cx="2066423" cy="119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9355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E46EC-567E-4A98-89CC-3DE2C8995350}" type="datetimeFigureOut">
              <a:rPr lang="ru-RU" smtClean="0"/>
              <a:pPr/>
              <a:t>19.06.2024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BE6B4-7847-4E3E-9F5F-D9BD5B0EC0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/>
        </p:nvSpPr>
        <p:spPr>
          <a:xfrm>
            <a:off x="443691" y="2430427"/>
            <a:ext cx="8105950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Overpass Bold"/>
                <a:ea typeface="Overpass Bold"/>
                <a:cs typeface="Overpass Bold"/>
                <a:sym typeface="Overpass Bold"/>
              </a:defRPr>
            </a:lvl1pPr>
          </a:lstStyle>
          <a:p>
            <a:pPr algn="ctr"/>
            <a:r>
              <a:rPr lang="ro-RO" sz="3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Convenția 190 privind eliminarea violenței și hărțuirii în lumea muncii</a:t>
            </a:r>
            <a:endParaRPr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Content Placeholder 2"/>
          <p:cNvSpPr txBox="1"/>
          <p:nvPr/>
        </p:nvSpPr>
        <p:spPr>
          <a:xfrm>
            <a:off x="493182" y="3736790"/>
            <a:ext cx="7818121" cy="42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FFFFFF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</a:lstStyle>
          <a:p>
            <a:r>
              <a:rPr lang="ro-MD" sz="2400" dirty="0">
                <a:latin typeface="Arial" panose="020B0604020202020204" pitchFamily="34" charset="0"/>
                <a:cs typeface="Arial" panose="020B0604020202020204" pitchFamily="34" charset="0"/>
              </a:rPr>
              <a:t>Mecanisme de protecție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351DF10-B79B-433C-ABD5-CC0217B56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Autofit/>
          </a:bodyPr>
          <a:lstStyle/>
          <a:p>
            <a:r>
              <a:rPr lang="ro-RO" sz="36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Mecanismele de protecție împotriva violenței și hărțuirii</a:t>
            </a:r>
            <a:endParaRPr lang="ro-RO" sz="36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D2A4F6F-55F0-4385-BEB8-9CE51B577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Formele de răspundere:</a:t>
            </a: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ro-RO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disciplinară,</a:t>
            </a: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ro-RO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contravențională,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o-RO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penală, </a:t>
            </a:r>
          </a:p>
          <a:p>
            <a:r>
              <a:rPr lang="ro-RO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civilă.</a:t>
            </a:r>
            <a:endParaRPr lang="ro-RO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2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466840"/>
          </a:xfrm>
        </p:spPr>
        <p:txBody>
          <a:bodyPr>
            <a:noAutofit/>
          </a:bodyPr>
          <a:lstStyle/>
          <a:p>
            <a:pPr algn="ctr"/>
            <a:r>
              <a:rPr lang="ro-MD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Consiliul pentru egalitate</a:t>
            </a:r>
            <a:endParaRPr lang="ru-RU" sz="36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stituent conținut 4">
            <a:extLst>
              <a:ext uri="{FF2B5EF4-FFF2-40B4-BE49-F238E27FC236}">
                <a16:creationId xmlns:a16="http://schemas.microsoft.com/office/drawing/2014/main" id="{39B39675-C42B-4FEA-1791-14E62502C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708920"/>
            <a:ext cx="8147248" cy="3672408"/>
          </a:xfrm>
        </p:spPr>
        <p:txBody>
          <a:bodyPr/>
          <a:lstStyle/>
          <a:p>
            <a:r>
              <a:rPr lang="ro-MD" sz="3000" dirty="0">
                <a:latin typeface="Arial" panose="020B0604020202020204" pitchFamily="34" charset="0"/>
                <a:cs typeface="Arial" panose="020B0604020202020204" pitchFamily="34" charset="0"/>
              </a:rPr>
              <a:t>autoritate publică independentă ce acționează în condiții de imparțialitate față de autoritățile publice</a:t>
            </a:r>
          </a:p>
          <a:p>
            <a:r>
              <a:rPr lang="ro-MD" sz="3000" dirty="0">
                <a:latin typeface="Arial" panose="020B0604020202020204" pitchFamily="34" charset="0"/>
                <a:cs typeface="Arial" panose="020B0604020202020204" pitchFamily="34" charset="0"/>
              </a:rPr>
              <a:t>organ colegial constituit din 5 membri, care nu au apartenență politică , sunt numiți de Parlament pe o perioadă de 5 ani</a:t>
            </a:r>
          </a:p>
          <a:p>
            <a:endParaRPr lang="ro-M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51216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87419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Protec</a:t>
            </a:r>
            <a:r>
              <a:rPr lang="ro-RO" sz="3600" b="1" dirty="0">
                <a:solidFill>
                  <a:srgbClr val="87419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ția împotriva discriminării</a:t>
            </a:r>
            <a:endParaRPr lang="ru-RU" sz="3600" b="1" dirty="0">
              <a:solidFill>
                <a:srgbClr val="874191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435280" cy="5184576"/>
          </a:xfrm>
        </p:spPr>
        <p:txBody>
          <a:bodyPr>
            <a:normAutofit fontScale="55000" lnSpcReduction="20000"/>
          </a:bodyPr>
          <a:lstStyle/>
          <a:p>
            <a:endParaRPr lang="ro-RO" i="1" dirty="0">
              <a:latin typeface="Arial Black" pitchFamily="34" charset="0"/>
            </a:endParaRPr>
          </a:p>
          <a:p>
            <a:pPr>
              <a:lnSpc>
                <a:spcPct val="120000"/>
              </a:lnSpc>
            </a:pP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Examinarea plângerilor</a:t>
            </a:r>
            <a:r>
              <a:rPr lang="en-US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latin typeface="Arial" panose="020B0604020202020204" pitchFamily="34" charset="0"/>
                <a:cs typeface="Arial" panose="020B0604020202020204" pitchFamily="34" charset="0"/>
              </a:rPr>
              <a:t>individuale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Constatarea </a:t>
            </a:r>
            <a:r>
              <a:rPr lang="ro-RO" sz="5100" dirty="0" err="1">
                <a:latin typeface="Arial" panose="020B0604020202020204" pitchFamily="34" charset="0"/>
                <a:cs typeface="Arial" panose="020B0604020202020204" pitchFamily="34" charset="0"/>
              </a:rPr>
              <a:t>contravenţiilor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600" dirty="0">
                <a:latin typeface="Arial" panose="020B0604020202020204" pitchFamily="34" charset="0"/>
                <a:cs typeface="Arial" panose="020B0604020202020204" pitchFamily="34" charset="0"/>
              </a:rPr>
              <a:t>(prevăzute de </a:t>
            </a:r>
            <a:r>
              <a:rPr lang="ro-MD" sz="3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54</a:t>
            </a:r>
            <a:r>
              <a:rPr lang="ro-MD" sz="3600" b="0" i="0" baseline="3000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o-MD" sz="3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65</a:t>
            </a:r>
            <a:r>
              <a:rPr lang="ro-MD" sz="3600" b="0" i="0" baseline="3000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o-MD" sz="3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70</a:t>
            </a:r>
            <a:r>
              <a:rPr lang="ro-MD" sz="3600" b="0" i="0" baseline="3000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o-MD" sz="3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70</a:t>
            </a:r>
            <a:r>
              <a:rPr lang="ro-MD" sz="3600" b="0" i="0" baseline="3000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o-MD" sz="3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71</a:t>
            </a:r>
            <a:r>
              <a:rPr lang="ro-MD" sz="3600" b="0" i="0" baseline="3000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o-MD" sz="36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 </a:t>
            </a:r>
            <a:r>
              <a:rPr lang="ro-MD" sz="3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71</a:t>
            </a:r>
            <a:r>
              <a:rPr lang="ro-MD" sz="3600" baseline="300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o-MD" sz="36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din Codul Contravențional)</a:t>
            </a:r>
            <a:endParaRPr lang="ro-RO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nterv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enția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lîngă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organele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corespunzătoare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demersuri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intentare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proceselor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disciplinare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privinţa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persoanelor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funcţii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răspundere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care au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comis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activitatea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lor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fapte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discriminatorii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esiza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rea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organel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urmărire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penală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cazul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săvîrşirii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unor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fapte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discriminatorii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întrunesc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elemente</a:t>
            </a:r>
            <a:r>
              <a:rPr lang="en-GB" sz="5100" dirty="0">
                <a:latin typeface="Arial" panose="020B0604020202020204" pitchFamily="34" charset="0"/>
                <a:cs typeface="Arial" panose="020B0604020202020204" pitchFamily="34" charset="0"/>
              </a:rPr>
              <a:t> ale </a:t>
            </a:r>
            <a:r>
              <a:rPr lang="en-GB" sz="5100" dirty="0" err="1">
                <a:latin typeface="Arial" panose="020B0604020202020204" pitchFamily="34" charset="0"/>
                <a:cs typeface="Arial" panose="020B0604020202020204" pitchFamily="34" charset="0"/>
              </a:rPr>
              <a:t>infracţiunii</a:t>
            </a:r>
            <a:r>
              <a:rPr lang="ro-RO" sz="5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o-RO" dirty="0">
              <a:latin typeface="Arial Black" pitchFamily="34" charset="0"/>
            </a:endParaRPr>
          </a:p>
          <a:p>
            <a:endParaRPr lang="ro-RO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38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57B5A13-9B22-0DF6-EBD3-FE79B158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</a:t>
            </a:r>
            <a:r>
              <a:rPr lang="fr-FR" sz="3600" b="1" dirty="0" err="1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</a:t>
            </a:r>
            <a:r>
              <a:rPr lang="fr-FR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FR" sz="3600" b="1" dirty="0" err="1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plângeri</a:t>
            </a:r>
            <a:r>
              <a:rPr lang="fr-FR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 fi </a:t>
            </a:r>
            <a:r>
              <a:rPr lang="fr-FR" sz="3600" b="1" dirty="0" err="1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adresate</a:t>
            </a:r>
            <a:br>
              <a:rPr lang="fr-FR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Consiliului</a:t>
            </a:r>
            <a:r>
              <a:rPr lang="fr-FR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o-MD" sz="3600" b="1" dirty="0">
              <a:solidFill>
                <a:srgbClr val="87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D8B61F78-286E-E0AE-0C9C-C3A55200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08512"/>
          </a:xfrm>
        </p:spPr>
        <p:txBody>
          <a:bodyPr>
            <a:noAutofit/>
          </a:bodyPr>
          <a:lstStyle/>
          <a:p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doar </a:t>
            </a:r>
            <a:r>
              <a:rPr lang="ro-MD" sz="2600" b="1" dirty="0">
                <a:latin typeface="Arial" panose="020B0604020202020204" pitchFamily="34" charset="0"/>
                <a:cs typeface="Arial" panose="020B0604020202020204" pitchFamily="34" charset="0"/>
              </a:rPr>
              <a:t>plângerile referitoare la o faptă de discriminare;</a:t>
            </a:r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pot viza </a:t>
            </a:r>
            <a:r>
              <a:rPr lang="ro-MD" sz="2600" b="1" dirty="0">
                <a:latin typeface="Arial" panose="020B0604020202020204" pitchFamily="34" charset="0"/>
                <a:cs typeface="Arial" panose="020B0604020202020204" pitchFamily="34" charset="0"/>
              </a:rPr>
              <a:t>orice sferă a vieții</a:t>
            </a:r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, precum ar fi: politică, economică, socială, culturală și altele; </a:t>
            </a:r>
          </a:p>
          <a:p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plângerea poate fi depusă împotriva persoanelor care fac parte atât </a:t>
            </a:r>
            <a:r>
              <a:rPr lang="ro-MD" sz="2600" b="1" dirty="0">
                <a:latin typeface="Arial" panose="020B0604020202020204" pitchFamily="34" charset="0"/>
                <a:cs typeface="Arial" panose="020B0604020202020204" pitchFamily="34" charset="0"/>
              </a:rPr>
              <a:t>din domeniul public, cât și privat</a:t>
            </a:r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care sunt</a:t>
            </a:r>
            <a:r>
              <a:rPr lang="ro-MD" sz="2600" b="1" dirty="0">
                <a:latin typeface="Arial" panose="020B0604020202020204" pitchFamily="34" charset="0"/>
                <a:cs typeface="Arial" panose="020B0604020202020204" pitchFamily="34" charset="0"/>
              </a:rPr>
              <a:t> determinate de un criteriu protejat</a:t>
            </a:r>
            <a:r>
              <a:rPr lang="ro-MD" sz="2600" dirty="0">
                <a:latin typeface="Arial" panose="020B0604020202020204" pitchFamily="34" charset="0"/>
                <a:cs typeface="Arial" panose="020B0604020202020204" pitchFamily="34" charset="0"/>
              </a:rPr>
              <a:t>. Criteriile protejate sunt stabilite în art. 1 din Legea cu privire la asigurarea egalității nr. 121/2012, precum și în alte legi relevante.</a:t>
            </a:r>
          </a:p>
        </p:txBody>
      </p:sp>
    </p:spTree>
    <p:extLst>
      <p:ext uri="{BB962C8B-B14F-4D97-AF65-F5344CB8AC3E}">
        <p14:creationId xmlns:p14="http://schemas.microsoft.com/office/powerpoint/2010/main" val="2616870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altLang="ru-RU" sz="4000" b="1" dirty="0">
                <a:solidFill>
                  <a:srgbClr val="87419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Procedura în faţa Consiliului</a:t>
            </a:r>
            <a:endParaRPr lang="ro-RO" sz="4000" b="1" dirty="0">
              <a:solidFill>
                <a:srgbClr val="874191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4" name="A-Z procedur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58998" y="16288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197261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26B61AF-C1F0-AA70-4E2B-12A337EAC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MD" sz="3600" b="1" dirty="0">
                <a:solidFill>
                  <a:srgbClr val="87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trebuie să conțină o plângere?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885925C-D617-37F4-408F-F2A72157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MD" dirty="0">
                <a:latin typeface="Arial" panose="020B0604020202020204" pitchFamily="34" charset="0"/>
                <a:cs typeface="Arial" panose="020B0604020202020204" pitchFamily="34" charset="0"/>
              </a:rPr>
              <a:t>datele de identificare ale petiționarului</a:t>
            </a:r>
          </a:p>
          <a:p>
            <a:r>
              <a:rPr lang="ro-MD" dirty="0">
                <a:latin typeface="Arial" panose="020B0604020202020204" pitchFamily="34" charset="0"/>
                <a:cs typeface="Arial" panose="020B0604020202020204" pitchFamily="34" charset="0"/>
              </a:rPr>
              <a:t>datele de identificare ale persoanei/instituției despre care se presupune că a comis fapta de discriminare</a:t>
            </a:r>
          </a:p>
          <a:p>
            <a:r>
              <a:rPr lang="ro-MD" dirty="0">
                <a:latin typeface="Arial" panose="020B0604020202020204" pitchFamily="34" charset="0"/>
                <a:cs typeface="Arial" panose="020B0604020202020204" pitchFamily="34" charset="0"/>
              </a:rPr>
              <a:t>descrierea faptei de discriminare cu indicarea elementelor formei de discriminare invocate</a:t>
            </a:r>
          </a:p>
          <a:p>
            <a:r>
              <a:rPr lang="ro-MD" dirty="0">
                <a:latin typeface="Arial" panose="020B0604020202020204" pitchFamily="34" charset="0"/>
                <a:cs typeface="Arial" panose="020B0604020202020204" pitchFamily="34" charset="0"/>
              </a:rPr>
              <a:t>probe relevante (înregistrări, imagini video, foto, acte etc)</a:t>
            </a:r>
          </a:p>
          <a:p>
            <a:r>
              <a:rPr lang="ro-MD" dirty="0">
                <a:latin typeface="Arial" panose="020B0604020202020204" pitchFamily="34" charset="0"/>
                <a:cs typeface="Arial" panose="020B0604020202020204" pitchFamily="34" charset="0"/>
              </a:rPr>
              <a:t>data și semnătura petiționarului</a:t>
            </a:r>
          </a:p>
        </p:txBody>
      </p:sp>
    </p:spTree>
    <p:extLst>
      <p:ext uri="{BB962C8B-B14F-4D97-AF65-F5344CB8AC3E}">
        <p14:creationId xmlns:p14="http://schemas.microsoft.com/office/powerpoint/2010/main" val="295353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latin typeface="Times New Roman"/>
                <a:ea typeface="Calibri"/>
              </a:rPr>
              <a:t> 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o-RO" dirty="0">
              <a:latin typeface="Arial Black" pitchFamily="34" charset="0"/>
              <a:ea typeface="Calibri"/>
            </a:endParaRPr>
          </a:p>
          <a:p>
            <a:pPr marL="0" indent="0" algn="ctr">
              <a:buNone/>
            </a:pPr>
            <a:r>
              <a:rPr lang="ro-RO" sz="4400" dirty="0">
                <a:solidFill>
                  <a:srgbClr val="874191"/>
                </a:solidFill>
                <a:latin typeface="Arial Black" pitchFamily="34" charset="0"/>
                <a:ea typeface="Calibri"/>
              </a:rPr>
              <a:t>MULȚUMESC </a:t>
            </a:r>
          </a:p>
          <a:p>
            <a:pPr marL="0" indent="0" algn="ctr">
              <a:buNone/>
            </a:pPr>
            <a:r>
              <a:rPr lang="ro-RO" sz="4400" dirty="0">
                <a:solidFill>
                  <a:srgbClr val="874191"/>
                </a:solidFill>
                <a:latin typeface="Arial Black" pitchFamily="34" charset="0"/>
                <a:ea typeface="Calibri"/>
              </a:rPr>
              <a:t>PENTRU ATENȚIE!</a:t>
            </a:r>
            <a:endParaRPr lang="en-US" sz="4400" dirty="0">
              <a:solidFill>
                <a:srgbClr val="87419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280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1882</TotalTime>
  <Words>310</Words>
  <Application>Microsoft Office PowerPoint</Application>
  <PresentationFormat>Экран (4:3)</PresentationFormat>
  <Paragraphs>33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Times New Roman</vt:lpstr>
      <vt:lpstr>Office Theme</vt:lpstr>
      <vt:lpstr>Презентация PowerPoint</vt:lpstr>
      <vt:lpstr>Mecanismele de protecție împotriva violenței și hărțuirii</vt:lpstr>
      <vt:lpstr>Consiliul pentru egalitate</vt:lpstr>
      <vt:lpstr>Protecția împotriva discriminării</vt:lpstr>
      <vt:lpstr>Ce fel de plângeri pot fi adresate  Consiliului?</vt:lpstr>
      <vt:lpstr>Procedura în faţa Consiliului</vt:lpstr>
      <vt:lpstr>Ce trebuie să conțină o plângere?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Aspecte naţionale privind calificarea vorbelor de ură</dc:title>
  <dc:creator>User</dc:creator>
  <cp:lastModifiedBy>admin</cp:lastModifiedBy>
  <cp:revision>156</cp:revision>
  <dcterms:created xsi:type="dcterms:W3CDTF">2014-06-01T14:37:30Z</dcterms:created>
  <dcterms:modified xsi:type="dcterms:W3CDTF">2024-06-19T08:52:14Z</dcterms:modified>
</cp:coreProperties>
</file>