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021" r:id="rId2"/>
  </p:sldMasterIdLst>
  <p:notesMasterIdLst>
    <p:notesMasterId r:id="rId30"/>
  </p:notesMasterIdLst>
  <p:sldIdLst>
    <p:sldId id="256" r:id="rId3"/>
    <p:sldId id="258" r:id="rId4"/>
    <p:sldId id="257" r:id="rId5"/>
    <p:sldId id="349" r:id="rId6"/>
    <p:sldId id="296" r:id="rId7"/>
    <p:sldId id="302" r:id="rId8"/>
    <p:sldId id="346" r:id="rId9"/>
    <p:sldId id="348" r:id="rId10"/>
    <p:sldId id="314" r:id="rId11"/>
    <p:sldId id="345" r:id="rId12"/>
    <p:sldId id="347" r:id="rId13"/>
    <p:sldId id="271" r:id="rId14"/>
    <p:sldId id="332" r:id="rId15"/>
    <p:sldId id="335" r:id="rId16"/>
    <p:sldId id="336" r:id="rId17"/>
    <p:sldId id="334" r:id="rId18"/>
    <p:sldId id="338" r:id="rId19"/>
    <p:sldId id="339" r:id="rId20"/>
    <p:sldId id="267" r:id="rId21"/>
    <p:sldId id="316" r:id="rId22"/>
    <p:sldId id="341" r:id="rId23"/>
    <p:sldId id="342" r:id="rId24"/>
    <p:sldId id="343" r:id="rId25"/>
    <p:sldId id="317" r:id="rId26"/>
    <p:sldId id="324" r:id="rId27"/>
    <p:sldId id="327" r:id="rId28"/>
    <p:sldId id="270"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13" autoAdjust="0"/>
  </p:normalViewPr>
  <p:slideViewPr>
    <p:cSldViewPr>
      <p:cViewPr varScale="1">
        <p:scale>
          <a:sx n="106" d="100"/>
          <a:sy n="106" d="100"/>
        </p:scale>
        <p:origin x="1764" y="96"/>
      </p:cViewPr>
      <p:guideLst>
        <p:guide orient="horz" pos="2160"/>
        <p:guide pos="2880"/>
      </p:guideLst>
    </p:cSldViewPr>
  </p:slideViewPr>
  <p:outlineViewPr>
    <p:cViewPr>
      <p:scale>
        <a:sx n="33" d="100"/>
        <a:sy n="33" d="100"/>
      </p:scale>
      <p:origin x="0" y="1725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BAFDEC-EC20-44B1-B5D5-4A6D715285C2}" type="datetimeFigureOut">
              <a:rPr lang="ru-RU" smtClean="0"/>
              <a:pPr/>
              <a:t>06.10.2025</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61FE1B-1C26-4A10-83E2-B2760E25026F}" type="slidenum">
              <a:rPr lang="ru-RU" smtClean="0"/>
              <a:pPr/>
              <a:t>‹#›</a:t>
            </a:fld>
            <a:endParaRPr lang="ru-RU"/>
          </a:p>
        </p:txBody>
      </p:sp>
    </p:spTree>
    <p:extLst>
      <p:ext uri="{BB962C8B-B14F-4D97-AF65-F5344CB8AC3E}">
        <p14:creationId xmlns:p14="http://schemas.microsoft.com/office/powerpoint/2010/main" val="241219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61FE1B-1C26-4A10-83E2-B2760E25026F}" type="slidenum">
              <a:rPr lang="ru-RU" smtClean="0"/>
              <a:pPr/>
              <a:t>2</a:t>
            </a:fld>
            <a:endParaRPr lang="ru-RU"/>
          </a:p>
        </p:txBody>
      </p:sp>
    </p:spTree>
    <p:extLst>
      <p:ext uri="{BB962C8B-B14F-4D97-AF65-F5344CB8AC3E}">
        <p14:creationId xmlns:p14="http://schemas.microsoft.com/office/powerpoint/2010/main" val="13482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261FE1B-1C26-4A10-83E2-B2760E25026F}" type="slidenum">
              <a:rPr lang="ru-RU" smtClean="0"/>
              <a:pPr/>
              <a:t>3</a:t>
            </a:fld>
            <a:endParaRPr lang="ru-RU"/>
          </a:p>
        </p:txBody>
      </p:sp>
    </p:spTree>
    <p:extLst>
      <p:ext uri="{BB962C8B-B14F-4D97-AF65-F5344CB8AC3E}">
        <p14:creationId xmlns:p14="http://schemas.microsoft.com/office/powerpoint/2010/main" val="2157114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B261FE1B-1C26-4A10-83E2-B2760E25026F}" type="slidenum">
              <a:rPr lang="ru-RU" smtClean="0"/>
              <a:pPr/>
              <a:t>5</a:t>
            </a:fld>
            <a:endParaRPr lang="ru-RU"/>
          </a:p>
        </p:txBody>
      </p:sp>
    </p:spTree>
    <p:extLst>
      <p:ext uri="{BB962C8B-B14F-4D97-AF65-F5344CB8AC3E}">
        <p14:creationId xmlns:p14="http://schemas.microsoft.com/office/powerpoint/2010/main" val="4125213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9" name="Заголовок 28"/>
          <p:cNvSpPr>
            <a:spLocks noGrp="1"/>
          </p:cNvSpPr>
          <p:nvPr>
            <p:ph type="ctrTitle"/>
          </p:nvPr>
        </p:nvSpPr>
        <p:spPr>
          <a:xfrm>
            <a:off x="381000" y="4853411"/>
            <a:ext cx="8458200" cy="1222375"/>
          </a:xfrm>
        </p:spPr>
        <p:txBody>
          <a:bodyPr anchor="t"/>
          <a:lstStyle/>
          <a:p>
            <a:r>
              <a:rPr lang="ru-RU"/>
              <a:t>Образец заголовка</a:t>
            </a:r>
            <a:endParaRPr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5" name="Дата 15"/>
          <p:cNvSpPr>
            <a:spLocks noGrp="1"/>
          </p:cNvSpPr>
          <p:nvPr>
            <p:ph type="dt" sz="half" idx="10"/>
          </p:nvPr>
        </p:nvSpPr>
        <p:spPr/>
        <p:txBody>
          <a:bodyPr/>
          <a:lstStyle>
            <a:lvl1pPr>
              <a:defRPr/>
            </a:lvl1pPr>
          </a:lstStyle>
          <a:p>
            <a:pPr>
              <a:defRPr/>
            </a:pPr>
            <a:fld id="{91CF2CCC-E954-4259-8D27-711158264A7E}" type="datetimeFigureOut">
              <a:rPr lang="ru-RU"/>
              <a:pPr>
                <a:defRPr/>
              </a:pPr>
              <a:t>06.10.2025</a:t>
            </a:fld>
            <a:endParaRPr lang="ru-RU"/>
          </a:p>
        </p:txBody>
      </p:sp>
      <p:sp>
        <p:nvSpPr>
          <p:cNvPr id="6" name="Нижний колонтитул 1"/>
          <p:cNvSpPr>
            <a:spLocks noGrp="1"/>
          </p:cNvSpPr>
          <p:nvPr>
            <p:ph type="ftr" sz="quarter" idx="11"/>
          </p:nvPr>
        </p:nvSpPr>
        <p:spPr/>
        <p:txBody>
          <a:bodyPr/>
          <a:lstStyle>
            <a:lvl1pPr>
              <a:defRPr/>
            </a:lvl1pPr>
          </a:lstStyle>
          <a:p>
            <a:pPr>
              <a:defRPr/>
            </a:pPr>
            <a:endParaRPr lang="ru-RU"/>
          </a:p>
        </p:txBody>
      </p:sp>
      <p:sp>
        <p:nvSpPr>
          <p:cNvPr id="7" name="Номер слайда 14"/>
          <p:cNvSpPr>
            <a:spLocks noGrp="1"/>
          </p:cNvSpPr>
          <p:nvPr>
            <p:ph type="sldNum" sz="quarter" idx="12"/>
          </p:nvPr>
        </p:nvSpPr>
        <p:spPr>
          <a:xfrm>
            <a:off x="8229600" y="6473825"/>
            <a:ext cx="758825" cy="247650"/>
          </a:xfrm>
        </p:spPr>
        <p:txBody>
          <a:bodyPr/>
          <a:lstStyle>
            <a:lvl1pPr>
              <a:defRPr/>
            </a:lvl1pPr>
          </a:lstStyle>
          <a:p>
            <a:pPr>
              <a:defRPr/>
            </a:pPr>
            <a:fld id="{383240AA-55F4-4875-AAE9-7E50A4A315B6}"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lang="ru-RU"/>
              <a:t>Образец заголовка</a:t>
            </a:r>
            <a:endParaRPr lang="en-US"/>
          </a:p>
        </p:txBody>
      </p:sp>
      <p:sp>
        <p:nvSpPr>
          <p:cNvPr id="27" name="Содержимое 26"/>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4613F56B-DBC1-48BE-B3E9-4A5F418D9516}" type="datetimeFigureOut">
              <a:rPr lang="ru-RU"/>
              <a:pPr>
                <a:defRPr/>
              </a:pPr>
              <a:t>06.10.2025</a:t>
            </a:fld>
            <a:endParaRPr lang="ru-RU"/>
          </a:p>
        </p:txBody>
      </p:sp>
      <p:sp>
        <p:nvSpPr>
          <p:cNvPr id="5" name="Нижний колонтитул 18"/>
          <p:cNvSpPr>
            <a:spLocks noGrp="1"/>
          </p:cNvSpPr>
          <p:nvPr>
            <p:ph type="ftr" sz="quarter" idx="11"/>
          </p:nvPr>
        </p:nvSpPr>
        <p:spPr>
          <a:xfrm>
            <a:off x="3581400" y="76200"/>
            <a:ext cx="2895600" cy="288925"/>
          </a:xfrm>
        </p:spPr>
        <p:txBody>
          <a:bodyPr/>
          <a:lstStyle>
            <a:lvl1pPr>
              <a:defRPr/>
            </a:lvl1pPr>
          </a:lstStyle>
          <a:p>
            <a:pPr>
              <a:defRPr/>
            </a:pPr>
            <a:endParaRPr lang="ru-RU"/>
          </a:p>
        </p:txBody>
      </p:sp>
      <p:sp>
        <p:nvSpPr>
          <p:cNvPr id="6" name="Номер слайда 15"/>
          <p:cNvSpPr>
            <a:spLocks noGrp="1"/>
          </p:cNvSpPr>
          <p:nvPr>
            <p:ph type="sldNum" sz="quarter" idx="12"/>
          </p:nvPr>
        </p:nvSpPr>
        <p:spPr>
          <a:xfrm>
            <a:off x="8229600" y="6473825"/>
            <a:ext cx="758825" cy="247650"/>
          </a:xfrm>
        </p:spPr>
        <p:txBody>
          <a:bodyPr/>
          <a:lstStyle>
            <a:lvl1pPr>
              <a:defRPr/>
            </a:lvl1pPr>
          </a:lstStyle>
          <a:p>
            <a:pPr>
              <a:defRPr/>
            </a:pPr>
            <a:fld id="{A4E020CA-AB9B-4861-A1EF-9050D740597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lang="ru-RU"/>
              <a:t>Образец заголовка</a:t>
            </a:r>
            <a:endParaRPr lang="en-US"/>
          </a:p>
        </p:txBody>
      </p:sp>
      <p:sp>
        <p:nvSpPr>
          <p:cNvPr id="5" name="Дата 18"/>
          <p:cNvSpPr>
            <a:spLocks noGrp="1"/>
          </p:cNvSpPr>
          <p:nvPr>
            <p:ph type="dt" sz="half" idx="10"/>
          </p:nvPr>
        </p:nvSpPr>
        <p:spPr/>
        <p:txBody>
          <a:bodyPr/>
          <a:lstStyle>
            <a:lvl1pPr>
              <a:defRPr/>
            </a:lvl1pPr>
          </a:lstStyle>
          <a:p>
            <a:pPr>
              <a:defRPr/>
            </a:pPr>
            <a:fld id="{24B93C91-B6E4-4867-9172-C3E05916D6B4}" type="datetimeFigureOut">
              <a:rPr lang="ru-RU"/>
              <a:pPr>
                <a:defRPr/>
              </a:pPr>
              <a:t>06.10.2025</a:t>
            </a:fld>
            <a:endParaRPr lang="ru-RU"/>
          </a:p>
        </p:txBody>
      </p:sp>
      <p:sp>
        <p:nvSpPr>
          <p:cNvPr id="7" name="Нижний колонтитул 10"/>
          <p:cNvSpPr>
            <a:spLocks noGrp="1"/>
          </p:cNvSpPr>
          <p:nvPr>
            <p:ph type="ftr" sz="quarter" idx="11"/>
          </p:nvPr>
        </p:nvSpPr>
        <p:spPr/>
        <p:txBody>
          <a:bodyPr/>
          <a:lstStyle>
            <a:lvl1pPr>
              <a:defRPr/>
            </a:lvl1pPr>
          </a:lstStyle>
          <a:p>
            <a:pPr>
              <a:defRPr/>
            </a:pPr>
            <a:endParaRPr lang="ru-RU"/>
          </a:p>
        </p:txBody>
      </p:sp>
      <p:sp>
        <p:nvSpPr>
          <p:cNvPr id="9" name="Номер слайда 15"/>
          <p:cNvSpPr>
            <a:spLocks noGrp="1"/>
          </p:cNvSpPr>
          <p:nvPr>
            <p:ph type="sldNum" sz="quarter" idx="12"/>
          </p:nvPr>
        </p:nvSpPr>
        <p:spPr/>
        <p:txBody>
          <a:bodyPr/>
          <a:lstStyle>
            <a:lvl1pPr>
              <a:defRPr/>
            </a:lvl1pPr>
          </a:lstStyle>
          <a:p>
            <a:pPr>
              <a:defRPr/>
            </a:pPr>
            <a:fld id="{5697E68B-450D-49C3-B1F9-8E69AD9A3037}"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lang="ru-RU"/>
              <a:t>Образец заголовка</a:t>
            </a:r>
            <a:endParaRPr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10"/>
          <p:cNvSpPr>
            <a:spLocks noGrp="1"/>
          </p:cNvSpPr>
          <p:nvPr>
            <p:ph type="dt" sz="half" idx="10"/>
          </p:nvPr>
        </p:nvSpPr>
        <p:spPr/>
        <p:txBody>
          <a:bodyPr/>
          <a:lstStyle>
            <a:lvl1pPr>
              <a:defRPr/>
            </a:lvl1pPr>
          </a:lstStyle>
          <a:p>
            <a:pPr>
              <a:defRPr/>
            </a:pPr>
            <a:fld id="{E0CE5FF1-CDF6-472C-9666-02983F2B38BD}" type="datetimeFigureOut">
              <a:rPr lang="ru-RU"/>
              <a:pPr>
                <a:defRPr/>
              </a:pPr>
              <a:t>06.10.2025</a:t>
            </a:fld>
            <a:endParaRPr lang="ru-RU"/>
          </a:p>
        </p:txBody>
      </p:sp>
      <p:sp>
        <p:nvSpPr>
          <p:cNvPr id="6" name="Нижний колонтитул 2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96A028CC-784D-4BF5-AB04-B90FEE9A254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7"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9" name="Заголовок 28"/>
          <p:cNvSpPr>
            <a:spLocks noGrp="1"/>
          </p:cNvSpPr>
          <p:nvPr>
            <p:ph type="title"/>
          </p:nvPr>
        </p:nvSpPr>
        <p:spPr>
          <a:xfrm>
            <a:off x="304800" y="5410200"/>
            <a:ext cx="8610600" cy="882650"/>
          </a:xfrm>
        </p:spPr>
        <p:txBody>
          <a:bodyPr/>
          <a:lstStyle>
            <a:lvl1pPr>
              <a:defRPr/>
            </a:lvl1pPr>
          </a:lstStyle>
          <a:p>
            <a:r>
              <a:rPr lang="ru-RU"/>
              <a:t>Образец заголовка</a:t>
            </a:r>
            <a:endParaRPr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8" name="Дата 9"/>
          <p:cNvSpPr>
            <a:spLocks noGrp="1"/>
          </p:cNvSpPr>
          <p:nvPr>
            <p:ph type="dt" sz="half" idx="10"/>
          </p:nvPr>
        </p:nvSpPr>
        <p:spPr/>
        <p:txBody>
          <a:bodyPr/>
          <a:lstStyle>
            <a:lvl1pPr>
              <a:defRPr/>
            </a:lvl1pPr>
          </a:lstStyle>
          <a:p>
            <a:pPr>
              <a:defRPr/>
            </a:pPr>
            <a:fld id="{199D46C9-8F09-476C-9FB5-0B4E34970926}" type="datetimeFigureOut">
              <a:rPr lang="ru-RU"/>
              <a:pPr>
                <a:defRPr/>
              </a:pPr>
              <a:t>06.10.2025</a:t>
            </a:fld>
            <a:endParaRPr lang="ru-RU"/>
          </a:p>
        </p:txBody>
      </p:sp>
      <p:sp>
        <p:nvSpPr>
          <p:cNvPr id="9" name="Нижний колонтитул 5"/>
          <p:cNvSpPr>
            <a:spLocks noGrp="1"/>
          </p:cNvSpPr>
          <p:nvPr>
            <p:ph type="ftr" sz="quarter" idx="11"/>
          </p:nvPr>
        </p:nvSpPr>
        <p:spPr/>
        <p:txBody>
          <a:bodyPr/>
          <a:lstStyle>
            <a:lvl1pPr>
              <a:defRPr/>
            </a:lvl1pPr>
          </a:lstStyle>
          <a:p>
            <a:pPr>
              <a:defRPr/>
            </a:pPr>
            <a:endParaRPr lang="ru-RU"/>
          </a:p>
        </p:txBody>
      </p:sp>
      <p:sp>
        <p:nvSpPr>
          <p:cNvPr id="10" name="Номер слайда 6"/>
          <p:cNvSpPr>
            <a:spLocks noGrp="1"/>
          </p:cNvSpPr>
          <p:nvPr>
            <p:ph type="sldNum" sz="quarter" idx="12"/>
          </p:nvPr>
        </p:nvSpPr>
        <p:spPr>
          <a:xfrm>
            <a:off x="8229600" y="6477000"/>
            <a:ext cx="762000" cy="247650"/>
          </a:xfrm>
        </p:spPr>
        <p:txBody>
          <a:bodyPr/>
          <a:lstStyle>
            <a:lvl1pPr>
              <a:defRPr/>
            </a:lvl1pPr>
          </a:lstStyle>
          <a:p>
            <a:pPr>
              <a:defRPr/>
            </a:pPr>
            <a:fld id="{3BD730FD-A3C2-4811-A261-6A9C711D9C58}"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lang="ru-RU"/>
              <a:t>Образец заголовка</a:t>
            </a:r>
            <a:endParaRPr lang="en-US"/>
          </a:p>
        </p:txBody>
      </p:sp>
      <p:sp>
        <p:nvSpPr>
          <p:cNvPr id="3" name="Дата 10"/>
          <p:cNvSpPr>
            <a:spLocks noGrp="1"/>
          </p:cNvSpPr>
          <p:nvPr>
            <p:ph type="dt" sz="half" idx="10"/>
          </p:nvPr>
        </p:nvSpPr>
        <p:spPr/>
        <p:txBody>
          <a:bodyPr/>
          <a:lstStyle>
            <a:lvl1pPr>
              <a:defRPr/>
            </a:lvl1pPr>
          </a:lstStyle>
          <a:p>
            <a:pPr>
              <a:defRPr/>
            </a:pPr>
            <a:fld id="{0C3225BB-1212-42C2-AD27-5BF7547D8424}" type="datetimeFigureOut">
              <a:rPr lang="ru-RU"/>
              <a:pPr>
                <a:defRPr/>
              </a:pPr>
              <a:t>06.10.2025</a:t>
            </a:fld>
            <a:endParaRPr lang="ru-RU"/>
          </a:p>
        </p:txBody>
      </p:sp>
      <p:sp>
        <p:nvSpPr>
          <p:cNvPr id="4" name="Нижний колонтитул 27"/>
          <p:cNvSpPr>
            <a:spLocks noGrp="1"/>
          </p:cNvSpPr>
          <p:nvPr>
            <p:ph type="ftr" sz="quarter" idx="11"/>
          </p:nvPr>
        </p:nvSpPr>
        <p:spPr/>
        <p:txBody>
          <a:bodyPr/>
          <a:lstStyle>
            <a:lvl1pPr>
              <a:defRPr/>
            </a:lvl1pPr>
          </a:lstStyle>
          <a:p>
            <a:pPr>
              <a:defRPr/>
            </a:pPr>
            <a:endParaRPr lang="ru-RU"/>
          </a:p>
        </p:txBody>
      </p:sp>
      <p:sp>
        <p:nvSpPr>
          <p:cNvPr id="5" name="Номер слайда 4"/>
          <p:cNvSpPr>
            <a:spLocks noGrp="1"/>
          </p:cNvSpPr>
          <p:nvPr>
            <p:ph type="sldNum" sz="quarter" idx="12"/>
          </p:nvPr>
        </p:nvSpPr>
        <p:spPr/>
        <p:txBody>
          <a:bodyPr/>
          <a:lstStyle>
            <a:lvl1pPr>
              <a:defRPr/>
            </a:lvl1pPr>
          </a:lstStyle>
          <a:p>
            <a:pPr>
              <a:defRPr/>
            </a:pPr>
            <a:fld id="{FD7281EC-1E7E-4E6A-B505-5E180AECE36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2"/>
          <p:cNvSpPr>
            <a:spLocks noGrp="1"/>
          </p:cNvSpPr>
          <p:nvPr>
            <p:ph type="dt" sz="half" idx="10"/>
          </p:nvPr>
        </p:nvSpPr>
        <p:spPr/>
        <p:txBody>
          <a:bodyPr/>
          <a:lstStyle>
            <a:lvl1pPr>
              <a:defRPr/>
            </a:lvl1pPr>
          </a:lstStyle>
          <a:p>
            <a:pPr>
              <a:defRPr/>
            </a:pPr>
            <a:fld id="{E09976D4-BAB0-4A0A-9F7B-FB89A2C8F9C7}" type="datetimeFigureOut">
              <a:rPr lang="ru-RU"/>
              <a:pPr>
                <a:defRPr/>
              </a:pPr>
              <a:t>06.10.2025</a:t>
            </a:fld>
            <a:endParaRPr lang="ru-RU"/>
          </a:p>
        </p:txBody>
      </p:sp>
      <p:sp>
        <p:nvSpPr>
          <p:cNvPr id="3" name="Нижний колонтитул 23"/>
          <p:cNvSpPr>
            <a:spLocks noGrp="1"/>
          </p:cNvSpPr>
          <p:nvPr>
            <p:ph type="ftr" sz="quarter" idx="11"/>
          </p:nvPr>
        </p:nvSpPr>
        <p:spPr/>
        <p:txBody>
          <a:bodyPr/>
          <a:lstStyle>
            <a:lvl1pPr>
              <a:defRPr/>
            </a:lvl1pPr>
          </a:lstStyle>
          <a:p>
            <a:pPr>
              <a:defRPr/>
            </a:pPr>
            <a:endParaRPr lang="ru-RU"/>
          </a:p>
        </p:txBody>
      </p:sp>
      <p:sp>
        <p:nvSpPr>
          <p:cNvPr id="4" name="Номер слайда 6"/>
          <p:cNvSpPr>
            <a:spLocks noGrp="1"/>
          </p:cNvSpPr>
          <p:nvPr>
            <p:ph type="sldNum" sz="quarter" idx="12"/>
          </p:nvPr>
        </p:nvSpPr>
        <p:spPr/>
        <p:txBody>
          <a:bodyPr/>
          <a:lstStyle>
            <a:lvl1pPr>
              <a:defRPr/>
            </a:lvl1pPr>
          </a:lstStyle>
          <a:p>
            <a:pPr>
              <a:defRPr/>
            </a:pPr>
            <a:fld id="{FAD28FCB-BF0F-40AB-9A55-C15125E5CE3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Заголовок 11"/>
          <p:cNvSpPr>
            <a:spLocks noGrp="1"/>
          </p:cNvSpPr>
          <p:nvPr>
            <p:ph type="title"/>
          </p:nvPr>
        </p:nvSpPr>
        <p:spPr>
          <a:xfrm>
            <a:off x="457200" y="5486400"/>
            <a:ext cx="8458200" cy="520700"/>
          </a:xfrm>
        </p:spPr>
        <p:txBody>
          <a:bodyPr/>
          <a:lstStyle>
            <a:lvl1pPr algn="l">
              <a:buNone/>
              <a:defRPr sz="2000" b="1"/>
            </a:lvl1pPr>
          </a:lstStyle>
          <a:p>
            <a:r>
              <a:rPr lang="ru-RU"/>
              <a:t>Образец заголовка</a:t>
            </a:r>
            <a:endParaRPr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Дата 24"/>
          <p:cNvSpPr>
            <a:spLocks noGrp="1"/>
          </p:cNvSpPr>
          <p:nvPr>
            <p:ph type="dt" sz="half" idx="10"/>
          </p:nvPr>
        </p:nvSpPr>
        <p:spPr/>
        <p:txBody>
          <a:bodyPr/>
          <a:lstStyle>
            <a:lvl1pPr>
              <a:defRPr/>
            </a:lvl1pPr>
          </a:lstStyle>
          <a:p>
            <a:pPr>
              <a:defRPr/>
            </a:pPr>
            <a:fld id="{607FDCE7-BEEE-4B98-A143-D52D7782FC96}" type="datetimeFigureOut">
              <a:rPr lang="ru-RU"/>
              <a:pPr>
                <a:defRPr/>
              </a:pPr>
              <a:t>06.10.2025</a:t>
            </a:fld>
            <a:endParaRPr lang="ru-RU"/>
          </a:p>
        </p:txBody>
      </p:sp>
      <p:sp>
        <p:nvSpPr>
          <p:cNvPr id="7" name="Нижний колонтитул 28"/>
          <p:cNvSpPr>
            <a:spLocks noGrp="1"/>
          </p:cNvSpPr>
          <p:nvPr>
            <p:ph type="ftr" sz="quarter" idx="11"/>
          </p:nvPr>
        </p:nvSpPr>
        <p:spPr/>
        <p:txBody>
          <a:bodyPr/>
          <a:lstStyle>
            <a:lvl1pPr>
              <a:defRPr/>
            </a:lvl1pPr>
          </a:lstStyle>
          <a:p>
            <a:pPr>
              <a:defRPr/>
            </a:pPr>
            <a:endParaRPr lang="ru-RU"/>
          </a:p>
        </p:txBody>
      </p:sp>
      <p:sp>
        <p:nvSpPr>
          <p:cNvPr id="8" name="Номер слайда 6"/>
          <p:cNvSpPr>
            <a:spLocks noGrp="1"/>
          </p:cNvSpPr>
          <p:nvPr>
            <p:ph type="sldNum" sz="quarter" idx="12"/>
          </p:nvPr>
        </p:nvSpPr>
        <p:spPr/>
        <p:txBody>
          <a:bodyPr/>
          <a:lstStyle>
            <a:lvl1pPr>
              <a:defRPr/>
            </a:lvl1pPr>
          </a:lstStyle>
          <a:p>
            <a:pPr>
              <a:defRPr/>
            </a:pPr>
            <a:fld id="{383E1D90-A869-4695-BC5E-E696E7A017C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ru-RU" noProof="0"/>
              <a:t>Вставка рисунка</a:t>
            </a:r>
            <a:endParaRPr lang="en-US" noProof="0" dirty="0"/>
          </a:p>
        </p:txBody>
      </p:sp>
      <p:sp>
        <p:nvSpPr>
          <p:cNvPr id="17" name="Заголовок 16"/>
          <p:cNvSpPr>
            <a:spLocks noGrp="1"/>
          </p:cNvSpPr>
          <p:nvPr>
            <p:ph type="title"/>
          </p:nvPr>
        </p:nvSpPr>
        <p:spPr>
          <a:xfrm>
            <a:off x="381000" y="4993760"/>
            <a:ext cx="5867400" cy="522288"/>
          </a:xfrm>
        </p:spPr>
        <p:txBody>
          <a:bodyPr/>
          <a:lstStyle>
            <a:lvl1pPr algn="l">
              <a:buNone/>
              <a:defRPr sz="2000" b="1"/>
            </a:lvl1pPr>
          </a:lstStyle>
          <a:p>
            <a:r>
              <a:rPr lang="ru-RU"/>
              <a:t>Образец заголовка</a:t>
            </a:r>
            <a:endParaRPr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ru-RU"/>
              <a:t>Образец текста</a:t>
            </a:r>
          </a:p>
        </p:txBody>
      </p:sp>
      <p:sp>
        <p:nvSpPr>
          <p:cNvPr id="5" name="Дата 6"/>
          <p:cNvSpPr>
            <a:spLocks noGrp="1"/>
          </p:cNvSpPr>
          <p:nvPr>
            <p:ph type="dt" sz="half" idx="10"/>
          </p:nvPr>
        </p:nvSpPr>
        <p:spPr/>
        <p:txBody>
          <a:bodyPr/>
          <a:lstStyle>
            <a:lvl1pPr>
              <a:defRPr/>
            </a:lvl1pPr>
          </a:lstStyle>
          <a:p>
            <a:pPr>
              <a:defRPr/>
            </a:pPr>
            <a:fld id="{AA26DF32-C269-4A86-8A60-D900C245BAA8}" type="datetimeFigureOut">
              <a:rPr lang="ru-RU"/>
              <a:pPr>
                <a:defRPr/>
              </a:pPr>
              <a:t>06.10.2025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30"/>
          <p:cNvSpPr>
            <a:spLocks noGrp="1"/>
          </p:cNvSpPr>
          <p:nvPr>
            <p:ph type="sldNum" sz="quarter" idx="12"/>
          </p:nvPr>
        </p:nvSpPr>
        <p:spPr/>
        <p:txBody>
          <a:bodyPr/>
          <a:lstStyle>
            <a:lvl1pPr>
              <a:defRPr/>
            </a:lvl1pPr>
          </a:lstStyle>
          <a:p>
            <a:pPr>
              <a:defRPr/>
            </a:pPr>
            <a:fld id="{70EFAA9E-624E-45C0-93DC-B5D99201822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10"/>
          <p:cNvSpPr>
            <a:spLocks noGrp="1"/>
          </p:cNvSpPr>
          <p:nvPr>
            <p:ph type="dt" sz="half" idx="10"/>
          </p:nvPr>
        </p:nvSpPr>
        <p:spPr/>
        <p:txBody>
          <a:bodyPr/>
          <a:lstStyle>
            <a:lvl1pPr>
              <a:defRPr/>
            </a:lvl1pPr>
          </a:lstStyle>
          <a:p>
            <a:pPr>
              <a:defRPr/>
            </a:pPr>
            <a:fld id="{ACF53D6E-8E79-4997-ACB0-20666B3C871D}" type="datetimeFigureOut">
              <a:rPr lang="ru-RU"/>
              <a:pPr>
                <a:defRPr/>
              </a:pPr>
              <a:t>06.10.2025</a:t>
            </a:fld>
            <a:endParaRPr lang="ru-RU"/>
          </a:p>
        </p:txBody>
      </p:sp>
      <p:sp>
        <p:nvSpPr>
          <p:cNvPr id="5" name="Нижний колонтитул 2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474CFD17-3101-4684-B1A3-FB11BCE78FF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EA780FD9-28EA-4A5C-9FEF-19216B1D6D26}" type="datetimeFigureOut">
              <a:rPr lang="ru-RU"/>
              <a:pPr>
                <a:defRPr/>
              </a:pPr>
              <a:t>06.10.2025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200DE7F-6FA9-4680-97F4-C406D72BE88E}"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pPr>
              <a:defRPr/>
            </a:pPr>
            <a:fld id="{0E14D834-2A1B-48F8-AF67-5DF4E5B76CCF}" type="datetimeFigureOut">
              <a:rPr lang="ru-RU" smtClean="0"/>
              <a:pPr>
                <a:defRPr/>
              </a:pPr>
              <a:t>06.10.2025</a:t>
            </a:fld>
            <a:endParaRPr lang="ru-RU"/>
          </a:p>
        </p:txBody>
      </p:sp>
      <p:sp>
        <p:nvSpPr>
          <p:cNvPr id="5" name="Footer Placeholder 4"/>
          <p:cNvSpPr>
            <a:spLocks noGrp="1"/>
          </p:cNvSpPr>
          <p:nvPr>
            <p:ph type="ftr" sz="quarter" idx="11"/>
          </p:nvPr>
        </p:nvSpPr>
        <p:spPr>
          <a:xfrm>
            <a:off x="1174044" y="5357592"/>
            <a:ext cx="5034845" cy="365125"/>
          </a:xfrm>
        </p:spPr>
        <p:txBody>
          <a:bodyPr/>
          <a:lstStyle/>
          <a:p>
            <a:pPr>
              <a:defRPr/>
            </a:pPr>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pPr>
              <a:defRPr/>
            </a:pPr>
            <a:fld id="{EE1A0EB4-7ACE-44BB-927B-6B481D34BA73}" type="slidenum">
              <a:rPr lang="ru-RU" smtClean="0"/>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44EBFB60-5CD0-49FA-A7A0-691FA124DD97}" type="datetimeFigureOut">
              <a:rPr lang="ru-RU" smtClean="0"/>
              <a:pPr>
                <a:defRPr/>
              </a:pPr>
              <a:t>06.10.2025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30422C09-B588-4332-98FB-A38AF798C994}" type="slidenum">
              <a:rPr lang="ru-RU" smtClean="0"/>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E566AF07-4D6F-4714-A5B6-230813EE1F3E}" type="datetimeFigureOut">
              <a:rPr lang="ru-RU" smtClean="0"/>
              <a:pPr>
                <a:defRPr/>
              </a:pPr>
              <a:t>06.10.2025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8F40BB4-04AC-420F-909F-EDB9524AD969}" type="slidenum">
              <a:rPr lang="ru-RU" smtClean="0"/>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fld id="{A1D6276D-7F4F-48AA-8CF3-D3FDC014E149}" type="datetimeFigureOut">
              <a:rPr lang="ru-RU" smtClean="0"/>
              <a:pPr>
                <a:defRPr/>
              </a:pPr>
              <a:t>06.10.2025</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05C74716-88ED-4709-BE54-E845BF0399CD}" type="slidenum">
              <a:rPr lang="ru-RU" smtClean="0"/>
              <a:pPr>
                <a:defRPr/>
              </a:pPr>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pPr>
              <a:defRPr/>
            </a:pPr>
            <a:fld id="{7837D9DB-03D5-4D8A-9EEF-E0095BFCACAF}" type="datetimeFigureOut">
              <a:rPr lang="ru-RU" smtClean="0"/>
              <a:pPr>
                <a:defRPr/>
              </a:pPr>
              <a:t>06.10.2025</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25149016-0FD7-476F-BA40-3188A2140CF3}" type="slidenum">
              <a:rPr lang="ru-RU" smtClean="0"/>
              <a:pPr>
                <a:defRPr/>
              </a:pPr>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fld id="{BF33DC0C-BF1C-423E-A3B1-169EE96DE75E}" type="datetimeFigureOut">
              <a:rPr lang="ru-RU" smtClean="0"/>
              <a:pPr>
                <a:defRPr/>
              </a:pPr>
              <a:t>06.10.2025</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DAD0E2A4-A53E-4260-9827-2FD6C8EAD908}" type="slidenum">
              <a:rPr lang="ru-RU" smtClean="0"/>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90BFF4-C2DE-4AFD-BD33-2219ECD6A681}" type="datetimeFigureOut">
              <a:rPr lang="ru-RU" smtClean="0"/>
              <a:pPr>
                <a:defRPr/>
              </a:pPr>
              <a:t>06.10.2025</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56EEE584-4596-4A9D-A403-83B4B0566BB0}" type="slidenum">
              <a:rPr lang="ru-RU" smtClean="0"/>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pPr>
              <a:defRPr/>
            </a:pPr>
            <a:fld id="{5723DB78-1527-46B4-8A3A-D77E5A0E29DD}" type="datetimeFigureOut">
              <a:rPr lang="ru-RU" smtClean="0"/>
              <a:pPr>
                <a:defRPr/>
              </a:pPr>
              <a:t>06.10.2025</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pPr>
              <a:defRPr/>
            </a:pPr>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pPr>
              <a:defRPr/>
            </a:pPr>
            <a:fld id="{06DA37A9-C160-4586-8D02-C8E8847C383B}" type="slidenum">
              <a:rPr lang="ru-RU" smtClean="0"/>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pPr>
              <a:defRPr/>
            </a:pPr>
            <a:fld id="{EED2C9D2-40E3-4A88-9834-6DC13F5F6566}" type="datetimeFigureOut">
              <a:rPr lang="ru-RU" smtClean="0"/>
              <a:pPr>
                <a:defRPr/>
              </a:pPr>
              <a:t>06.10.2025</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pPr>
              <a:defRPr/>
            </a:pPr>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pPr>
              <a:defRPr/>
            </a:pPr>
            <a:fld id="{DA80D4FA-DB36-4552-92DB-6F3B74DB96E2}" type="slidenum">
              <a:rPr lang="ru-RU" smtClean="0"/>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3560FB49-41EF-49FC-9D53-E8B0FAB0C3F9}" type="datetimeFigureOut">
              <a:rPr lang="ru-RU" smtClean="0"/>
              <a:pPr>
                <a:defRPr/>
              </a:pPr>
              <a:t>06.10.2025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6AA41A8F-AA41-47BB-A51C-84E5D51C71C1}" type="slidenum">
              <a:rPr lang="ru-RU" smtClean="0"/>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fld id="{A72CA9FB-281B-4C9A-88EB-8648D5582238}" type="datetimeFigureOut">
              <a:rPr lang="ru-RU" smtClean="0"/>
              <a:pPr>
                <a:defRPr/>
              </a:pPr>
              <a:t>06.10.2025</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46A3758A-2F9B-49B3-A32A-8371F385CB36}"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76805" name="Текст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fld id="{1FBFCEF3-46DD-4E48-BD1C-59ADF87E38AF}" type="datetimeFigureOut">
              <a:rPr lang="ru-RU"/>
              <a:pPr>
                <a:defRPr/>
              </a:pPr>
              <a:t>06.10.2025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cs typeface="+mn-cs"/>
              </a:defRPr>
            </a:lvl1pPr>
          </a:lstStyle>
          <a:p>
            <a:pPr>
              <a:defRPr/>
            </a:pPr>
            <a:fld id="{92E4EC29-6856-467F-AA56-45A25108ACCE}" type="slidenum">
              <a:rPr lang="ru-RU"/>
              <a:pPr>
                <a:defRPr/>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lang="ru-RU"/>
              <a:t>Образец заголовка</a:t>
            </a:r>
            <a:endParaRPr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870" r:id="rId4"/>
    <p:sldLayoutId id="2147483919" r:id="rId5"/>
    <p:sldLayoutId id="2147483871" r:id="rId6"/>
    <p:sldLayoutId id="2147483920" r:id="rId7"/>
    <p:sldLayoutId id="2147483921" r:id="rId8"/>
    <p:sldLayoutId id="2147483922" r:id="rId9"/>
    <p:sldLayoutId id="2147483872" r:id="rId10"/>
    <p:sldLayoutId id="2147483923"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pPr>
              <a:defRPr/>
            </a:pPr>
            <a:fld id="{1FBFCEF3-46DD-4E48-BD1C-59ADF87E38AF}" type="datetimeFigureOut">
              <a:rPr lang="ru-RU" smtClean="0"/>
              <a:pPr>
                <a:defRPr/>
              </a:pPr>
              <a:t>06.10.2025</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pPr>
              <a:defRPr/>
            </a:pPr>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a:defRPr/>
            </a:pPr>
            <a:fld id="{92E4EC29-6856-467F-AA56-45A25108ACCE}"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rima saptamana acasa cu bebelusul – ghid de supravietuire pentru proaspetii parint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141417"/>
            <a:ext cx="6624017" cy="442280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4077072"/>
            <a:ext cx="9144000" cy="2800767"/>
          </a:xfrm>
          <a:prstGeom prst="rect">
            <a:avLst/>
          </a:prstGeom>
          <a:noFill/>
        </p:spPr>
        <p:txBody>
          <a:bodyPr>
            <a:spAutoFit/>
          </a:bodyPr>
          <a:lstStyle/>
          <a:p>
            <a:pPr algn="ctr" fontAlgn="auto">
              <a:spcBef>
                <a:spcPts val="0"/>
              </a:spcBef>
              <a:spcAft>
                <a:spcPts val="0"/>
              </a:spcAft>
              <a:defRPr/>
            </a:pPr>
            <a:r>
              <a:rPr lang="en-US" sz="88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rPr>
              <a:t>Prote</a:t>
            </a:r>
            <a:r>
              <a:rPr lang="ru-RU" sz="8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rPr>
              <a:t>с</a:t>
            </a:r>
            <a:r>
              <a:rPr lang="ro-RO" sz="8800" b="1" i="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rPr>
              <a:t>ț</a:t>
            </a:r>
            <a:r>
              <a:rPr lang="ro-RO" sz="88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rPr>
              <a:t>ia</a:t>
            </a:r>
            <a:r>
              <a:rPr lang="ro-RO" sz="8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rPr>
              <a:t> socială a </a:t>
            </a:r>
          </a:p>
          <a:p>
            <a:pPr algn="ctr" fontAlgn="auto">
              <a:spcBef>
                <a:spcPts val="0"/>
              </a:spcBef>
              <a:spcAft>
                <a:spcPts val="0"/>
              </a:spcAft>
              <a:defRPr/>
            </a:pPr>
            <a:r>
              <a:rPr lang="ro-RO" sz="8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rPr>
              <a:t>Familiilor cu copii</a:t>
            </a:r>
            <a:endParaRPr lang="ru-RU" sz="8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onotype Corsiva" pitchFamily="66" charset="0"/>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900"/>
          </a:xfrm>
        </p:spPr>
        <p:txBody>
          <a:bodyPr>
            <a:noAutofit/>
          </a:bodyPr>
          <a:lstStyle/>
          <a:p>
            <a:pPr algn="ctr" eaLnBrk="1" fontAlgn="auto" hangingPunct="1">
              <a:spcAft>
                <a:spcPts val="0"/>
              </a:spcAft>
              <a:defRPr/>
            </a:pPr>
            <a:r>
              <a:rPr lang="ro-RO" sz="6000" b="1" dirty="0">
                <a:effectLst>
                  <a:outerShdw blurRad="38100" dist="38100" dir="2700000" algn="tl">
                    <a:srgbClr val="000000">
                      <a:alpha val="43137"/>
                    </a:srgbClr>
                  </a:outerShdw>
                  <a:reflection blurRad="12700" stA="48000" endA="300" endPos="55000" dir="5400000" sy="-90000" algn="bl" rotWithShape="0"/>
                </a:effectLst>
                <a:latin typeface="Algerian" pitchFamily="82" charset="0"/>
              </a:rPr>
              <a:t>Actele normative</a:t>
            </a:r>
            <a:endParaRPr lang="ru-RU" sz="6000"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114690" name="Содержимое 2"/>
          <p:cNvSpPr>
            <a:spLocks noGrp="1"/>
          </p:cNvSpPr>
          <p:nvPr>
            <p:ph idx="1"/>
          </p:nvPr>
        </p:nvSpPr>
        <p:spPr>
          <a:xfrm>
            <a:off x="755576" y="1196753"/>
            <a:ext cx="7632848" cy="5544616"/>
          </a:xfrm>
        </p:spPr>
        <p:txBody>
          <a:bodyPr>
            <a:normAutofit/>
          </a:bodyPr>
          <a:lstStyle/>
          <a:p>
            <a:pPr algn="just" eaLnBrk="1" hangingPunct="1">
              <a:lnSpc>
                <a:spcPct val="80000"/>
              </a:lnSpc>
              <a:buClr>
                <a:srgbClr val="C00000"/>
              </a:buClr>
              <a:buSzPct val="100000"/>
              <a:buFont typeface="Wingdings" pitchFamily="2" charset="2"/>
              <a:buChar char="v"/>
            </a:pPr>
            <a:endParaRPr lang="ro-RO" sz="1800" b="1" dirty="0">
              <a:latin typeface="Times New Roman" panose="02020603050405020304" pitchFamily="18" charset="0"/>
              <a:cs typeface="Times New Roman" panose="02020603050405020304" pitchFamily="18" charset="0"/>
            </a:endParaRPr>
          </a:p>
          <a:p>
            <a:pPr algn="just">
              <a:lnSpc>
                <a:spcPct val="80000"/>
              </a:lnSpc>
              <a:buClr>
                <a:srgbClr val="C00000"/>
              </a:buClr>
              <a:buSzPct val="100000"/>
              <a:buFont typeface="Wingdings" pitchFamily="2" charset="2"/>
              <a:buChar char="v"/>
            </a:pPr>
            <a:r>
              <a:rPr lang="ro-RO" sz="2000" b="1" dirty="0">
                <a:latin typeface="Times New Roman" panose="02020603050405020304" pitchFamily="18" charset="0"/>
                <a:cs typeface="Times New Roman" panose="02020603050405020304" pitchFamily="18" charset="0"/>
              </a:rPr>
              <a:t>Legea nr. 289/2004, privind indemnizațiile pentru incapacitatea temporară de muncă și alte prestații de asigurări sociale</a:t>
            </a:r>
            <a:r>
              <a:rPr lang="ro-RO" sz="2000" b="1" i="1" dirty="0">
                <a:latin typeface="Times New Roman" panose="02020603050405020304" pitchFamily="18" charset="0"/>
                <a:cs typeface="Times New Roman" panose="02020603050405020304" pitchFamily="18" charset="0"/>
              </a:rPr>
              <a:t>modificată prin Legea nr.241 din 31.07.2023 şi 454/2023 pentru modificarea unor acte normative</a:t>
            </a:r>
            <a:endParaRPr lang="en-US" sz="2000" b="1" dirty="0">
              <a:latin typeface="Times New Roman" panose="02020603050405020304" pitchFamily="18" charset="0"/>
              <a:cs typeface="Times New Roman" panose="02020603050405020304" pitchFamily="18" charset="0"/>
            </a:endParaRPr>
          </a:p>
          <a:p>
            <a:pPr algn="just" eaLnBrk="1" hangingPunct="1">
              <a:lnSpc>
                <a:spcPct val="80000"/>
              </a:lnSpc>
              <a:buClr>
                <a:srgbClr val="C00000"/>
              </a:buClr>
              <a:buSzPct val="100000"/>
              <a:buFont typeface="Wingdings" pitchFamily="2" charset="2"/>
              <a:buChar char="v"/>
            </a:pPr>
            <a:r>
              <a:rPr lang="ro-RO" sz="2000" b="1" dirty="0">
                <a:latin typeface="Times New Roman" panose="02020603050405020304" pitchFamily="18" charset="0"/>
                <a:cs typeface="Times New Roman" panose="02020603050405020304" pitchFamily="18" charset="0"/>
              </a:rPr>
              <a:t>Legea nr. 315/2016 privind prestaţiile sociale pentru copii;</a:t>
            </a:r>
          </a:p>
          <a:p>
            <a:pPr algn="just" eaLnBrk="1" hangingPunct="1">
              <a:lnSpc>
                <a:spcPct val="80000"/>
              </a:lnSpc>
              <a:buClr>
                <a:srgbClr val="C00000"/>
              </a:buClr>
              <a:buSzPct val="100000"/>
              <a:buFont typeface="Wingdings" pitchFamily="2" charset="2"/>
              <a:buChar char="v"/>
            </a:pPr>
            <a:r>
              <a:rPr lang="ro-RO" sz="2000" b="1" dirty="0">
                <a:latin typeface="Times New Roman" panose="02020603050405020304" pitchFamily="18" charset="0"/>
                <a:cs typeface="Times New Roman" panose="02020603050405020304" pitchFamily="18" charset="0"/>
              </a:rPr>
              <a:t>Regulamentul cu privire la modul de stabilire şi plată a indemnizaţiilor adresate familiilor cu copii, aprobat prin </a:t>
            </a:r>
            <a:r>
              <a:rPr lang="ro-RO" sz="2000" b="1" dirty="0" err="1">
                <a:latin typeface="Times New Roman" panose="02020603050405020304" pitchFamily="18" charset="0"/>
                <a:cs typeface="Times New Roman" panose="02020603050405020304" pitchFamily="18" charset="0"/>
              </a:rPr>
              <a:t>Hotărîrea</a:t>
            </a:r>
            <a:r>
              <a:rPr lang="ro-RO" sz="2000" b="1" dirty="0">
                <a:latin typeface="Times New Roman" panose="02020603050405020304" pitchFamily="18" charset="0"/>
                <a:cs typeface="Times New Roman" panose="02020603050405020304" pitchFamily="18" charset="0"/>
              </a:rPr>
              <a:t> Guvernului nr. 1478/2002, cu modificările şi completările ulterioare;</a:t>
            </a:r>
          </a:p>
          <a:p>
            <a:pPr algn="just" eaLnBrk="1" hangingPunct="1">
              <a:lnSpc>
                <a:spcPct val="80000"/>
              </a:lnSpc>
              <a:buClr>
                <a:srgbClr val="C00000"/>
              </a:buClr>
              <a:buSzPct val="100000"/>
              <a:buFont typeface="Wingdings" pitchFamily="2" charset="2"/>
              <a:buChar char="v"/>
            </a:pPr>
            <a:r>
              <a:rPr lang="ro-RO" sz="2000" b="1" dirty="0">
                <a:latin typeface="Times New Roman" panose="02020603050405020304" pitchFamily="18" charset="0"/>
                <a:cs typeface="Times New Roman" panose="02020603050405020304" pitchFamily="18" charset="0"/>
              </a:rPr>
              <a:t>Regulamentul cu privire la condiţiile de stabilire, modul de calcul şi de plată a indemnizaţiei paternale, aprobat prin </a:t>
            </a:r>
            <a:r>
              <a:rPr lang="ro-RO" sz="2000" b="1" dirty="0" err="1">
                <a:latin typeface="Times New Roman" panose="02020603050405020304" pitchFamily="18" charset="0"/>
                <a:cs typeface="Times New Roman" panose="02020603050405020304" pitchFamily="18" charset="0"/>
              </a:rPr>
              <a:t>Hotărîrea</a:t>
            </a:r>
            <a:r>
              <a:rPr lang="ro-RO" sz="2000" b="1" dirty="0">
                <a:latin typeface="Times New Roman" panose="02020603050405020304" pitchFamily="18" charset="0"/>
                <a:cs typeface="Times New Roman" panose="02020603050405020304" pitchFamily="18" charset="0"/>
              </a:rPr>
              <a:t> Guvernului nr. 1245/2016, cu modificările şi completările ulterioare;</a:t>
            </a:r>
          </a:p>
          <a:p>
            <a:pPr algn="just" eaLnBrk="1" hangingPunct="1">
              <a:lnSpc>
                <a:spcPct val="80000"/>
              </a:lnSpc>
              <a:buClr>
                <a:srgbClr val="C00000"/>
              </a:buClr>
              <a:buSzPct val="100000"/>
              <a:buFont typeface="Wingdings" pitchFamily="2" charset="2"/>
              <a:buChar char="v"/>
            </a:pPr>
            <a:r>
              <a:rPr lang="ro-RO" sz="2000" b="1" dirty="0" err="1">
                <a:latin typeface="Times New Roman" panose="02020603050405020304" pitchFamily="18" charset="0"/>
                <a:cs typeface="Times New Roman" panose="02020603050405020304" pitchFamily="18" charset="0"/>
              </a:rPr>
              <a:t>Hotărîrea</a:t>
            </a:r>
            <a:r>
              <a:rPr lang="ro-RO" sz="2000" b="1" dirty="0">
                <a:latin typeface="Times New Roman" panose="02020603050405020304" pitchFamily="18" charset="0"/>
                <a:cs typeface="Times New Roman" panose="02020603050405020304" pitchFamily="18" charset="0"/>
              </a:rPr>
              <a:t> Guvernului nr. 108/2005 privind aprobarea Regulamentului cu privire la condițiile de stabilire, modul de calcul și de plată a indemnizațiilor pentru incapacitatea temporară de muncă și altor prestații de asigurări sociale”.</a:t>
            </a:r>
          </a:p>
          <a:p>
            <a:pPr algn="just" eaLnBrk="1" hangingPunct="1">
              <a:lnSpc>
                <a:spcPct val="80000"/>
              </a:lnSpc>
              <a:buClr>
                <a:srgbClr val="C00000"/>
              </a:buClr>
              <a:buSzPct val="100000"/>
              <a:buNone/>
            </a:pPr>
            <a:endParaRPr lang="ru-RU" dirty="0">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2478" y="349551"/>
            <a:ext cx="7761620" cy="989021"/>
          </a:xfrm>
        </p:spPr>
        <p:txBody>
          <a:bodyPr rtlCol="0">
            <a:noAutofit/>
          </a:bodyPr>
          <a:lstStyle/>
          <a:p>
            <a:pPr>
              <a:defRPr/>
            </a:pPr>
            <a:r>
              <a:rPr lang="vi-VN" sz="3600" b="1" dirty="0"/>
              <a:t>Familiile cu copii beneficiază de următoarele tipuri de indemnizații</a:t>
            </a:r>
            <a:endParaRPr lang="ru-RU"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endParaRPr>
          </a:p>
        </p:txBody>
      </p:sp>
      <p:sp>
        <p:nvSpPr>
          <p:cNvPr id="117764" name="Rectangle 5"/>
          <p:cNvSpPr>
            <a:spLocks noGrp="1"/>
          </p:cNvSpPr>
          <p:nvPr>
            <p:ph idx="1"/>
          </p:nvPr>
        </p:nvSpPr>
        <p:spPr>
          <a:xfrm>
            <a:off x="899592" y="1772817"/>
            <a:ext cx="7172300" cy="3456384"/>
          </a:xfrm>
        </p:spPr>
        <p:txBody>
          <a:bodyPr>
            <a:normAutofit/>
          </a:bodyPr>
          <a:lstStyle/>
          <a:p>
            <a:pPr marL="0" indent="0">
              <a:lnSpc>
                <a:spcPct val="90000"/>
              </a:lnSpc>
            </a:pPr>
            <a:r>
              <a:rPr lang="en-US" b="1" dirty="0">
                <a:latin typeface="Arial" charset="0"/>
              </a:rPr>
              <a:t>     </a:t>
            </a:r>
            <a:r>
              <a:rPr lang="ro-RO" b="1" dirty="0">
                <a:latin typeface="Times New Roman" panose="02020603050405020304" pitchFamily="18" charset="0"/>
                <a:cs typeface="Times New Roman" panose="02020603050405020304" pitchFamily="18" charset="0"/>
              </a:rPr>
              <a:t>Indemnizația unică la nașterea copilului;</a:t>
            </a:r>
            <a:endParaRPr lang="en-US" b="1" dirty="0">
              <a:latin typeface="Times New Roman" panose="02020603050405020304" pitchFamily="18" charset="0"/>
              <a:cs typeface="Times New Roman" panose="02020603050405020304" pitchFamily="18" charset="0"/>
            </a:endParaRPr>
          </a:p>
          <a:p>
            <a:pPr marL="0" indent="0">
              <a:lnSpc>
                <a:spcPct val="90000"/>
              </a:lnSpc>
            </a:pPr>
            <a:r>
              <a:rPr lang="en-US" b="1" dirty="0">
                <a:latin typeface="Times New Roman" panose="02020603050405020304" pitchFamily="18" charset="0"/>
                <a:cs typeface="Times New Roman" panose="02020603050405020304" pitchFamily="18" charset="0"/>
              </a:rPr>
              <a:t> </a:t>
            </a:r>
            <a:r>
              <a:rPr lang="vi-VN" b="1" dirty="0">
                <a:latin typeface="Times New Roman" panose="02020603050405020304" pitchFamily="18" charset="0"/>
                <a:cs typeface="Times New Roman" panose="02020603050405020304" pitchFamily="18" charset="0"/>
              </a:rPr>
              <a:t>indemnizația lunară pentru îngrijirea copilului până la vârsta de 2 ani;</a:t>
            </a:r>
            <a:endParaRPr lang="en-US" b="1" dirty="0">
              <a:latin typeface="Times New Roman" panose="02020603050405020304" pitchFamily="18" charset="0"/>
              <a:cs typeface="Times New Roman" panose="02020603050405020304" pitchFamily="18" charset="0"/>
            </a:endParaRPr>
          </a:p>
          <a:p>
            <a:pPr marL="0" indent="0">
              <a:lnSpc>
                <a:spcPct val="90000"/>
              </a:lnSpc>
            </a:pPr>
            <a:r>
              <a:rPr lang="ro-RO" b="1" dirty="0">
                <a:latin typeface="Times New Roman" panose="02020603050405020304" pitchFamily="18" charset="0"/>
                <a:cs typeface="Times New Roman" panose="02020603050405020304" pitchFamily="18" charset="0"/>
              </a:rPr>
              <a:t>Indemnizația lunară de suport pentru creșterea pînă la 3 ani a copiilor gemeni sau mai multor copii</a:t>
            </a:r>
            <a:endParaRPr lang="en-US" b="1" dirty="0">
              <a:latin typeface="Times New Roman" panose="02020603050405020304" pitchFamily="18" charset="0"/>
              <a:cs typeface="Times New Roman" panose="02020603050405020304" pitchFamily="18" charset="0"/>
            </a:endParaRPr>
          </a:p>
          <a:p>
            <a:pPr marL="0" indent="0">
              <a:lnSpc>
                <a:spcPct val="90000"/>
              </a:lnSpc>
              <a:buNone/>
            </a:pPr>
            <a:r>
              <a:rPr lang="ro-RO" b="1" dirty="0">
                <a:latin typeface="Times New Roman" panose="02020603050405020304" pitchFamily="18" charset="0"/>
                <a:cs typeface="Times New Roman" panose="02020603050405020304" pitchFamily="18" charset="0"/>
              </a:rPr>
              <a:t> născuți dintr-o singură sarcină;</a:t>
            </a:r>
            <a:endParaRPr lang="en-US" b="1" dirty="0">
              <a:latin typeface="Times New Roman" panose="02020603050405020304" pitchFamily="18" charset="0"/>
              <a:cs typeface="Times New Roman" panose="02020603050405020304" pitchFamily="18" charset="0"/>
            </a:endParaRPr>
          </a:p>
          <a:p>
            <a:pPr marL="0" indent="0">
              <a:lnSpc>
                <a:spcPct val="90000"/>
              </a:lnSpc>
            </a:pPr>
            <a:r>
              <a:rPr lang="ro-RO" b="1" dirty="0">
                <a:latin typeface="Times New Roman" panose="02020603050405020304" pitchFamily="18" charset="0"/>
                <a:cs typeface="Times New Roman" panose="02020603050405020304" pitchFamily="18" charset="0"/>
              </a:rPr>
              <a:t> </a:t>
            </a:r>
            <a:r>
              <a:rPr lang="pt-BR" b="1" dirty="0">
                <a:latin typeface="Times New Roman" panose="02020603050405020304" pitchFamily="18" charset="0"/>
                <a:cs typeface="Times New Roman" panose="02020603050405020304" pitchFamily="18" charset="0"/>
              </a:rPr>
              <a:t>indemnizația lunară pentru creșterea copilului, conform opțiunilor – în cazul persoanelor asigurate;</a:t>
            </a:r>
            <a:r>
              <a:rPr lang="ro-RO" b="1"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pPr marL="0" indent="0">
              <a:lnSpc>
                <a:spcPct val="90000"/>
              </a:lnSpc>
            </a:pPr>
            <a:r>
              <a:rPr lang="ro-RO" b="1" dirty="0">
                <a:latin typeface="Times New Roman" panose="02020603050405020304" pitchFamily="18" charset="0"/>
                <a:cs typeface="Times New Roman" panose="02020603050405020304" pitchFamily="18" charset="0"/>
              </a:rPr>
              <a:t>  indemnizaţia paternală</a:t>
            </a:r>
            <a:r>
              <a:rPr lang="ro-RO" b="1" dirty="0">
                <a:latin typeface="Arial" charset="0"/>
              </a:rPr>
              <a:t>.</a:t>
            </a:r>
          </a:p>
          <a:p>
            <a:pPr marL="0" indent="0" algn="ctr">
              <a:lnSpc>
                <a:spcPct val="90000"/>
              </a:lnSpc>
              <a:buFontTx/>
              <a:buChar char="-"/>
            </a:pPr>
            <a:endParaRPr lang="en-US" sz="2800" b="1" dirty="0">
              <a:latin typeface="Arial" charset="0"/>
            </a:endParaRP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lstStyle/>
          <a:p>
            <a:pPr algn="ctr"/>
            <a:r>
              <a:rPr lang="ro-MD" dirty="0"/>
              <a:t>Incepînd cu 01.01.2024</a:t>
            </a:r>
            <a:r>
              <a:rPr lang="en-US" dirty="0"/>
              <a:t>:</a:t>
            </a:r>
          </a:p>
        </p:txBody>
      </p:sp>
      <p:sp>
        <p:nvSpPr>
          <p:cNvPr id="3" name="Content Placeholder 2"/>
          <p:cNvSpPr>
            <a:spLocks noGrp="1"/>
          </p:cNvSpPr>
          <p:nvPr>
            <p:ph idx="1"/>
          </p:nvPr>
        </p:nvSpPr>
        <p:spPr>
          <a:xfrm>
            <a:off x="827584" y="1628800"/>
            <a:ext cx="7560840" cy="4680520"/>
          </a:xfrm>
        </p:spPr>
        <p:txBody>
          <a:bodyPr>
            <a:normAutofit fontScale="92500" lnSpcReduction="10000"/>
          </a:bodyPr>
          <a:lstStyle/>
          <a:p>
            <a:pPr algn="just">
              <a:buNone/>
            </a:pPr>
            <a:r>
              <a:rPr lang="ro-MD" b="1" dirty="0">
                <a:latin typeface="Times New Roman" pitchFamily="18" charset="0"/>
                <a:cs typeface="Times New Roman" pitchFamily="18" charset="0"/>
              </a:rPr>
              <a:t>  		</a:t>
            </a:r>
          </a:p>
          <a:p>
            <a:pPr marL="0" indent="0">
              <a:lnSpc>
                <a:spcPct val="90000"/>
              </a:lnSpc>
            </a:pPr>
            <a:r>
              <a:rPr lang="ro-RO" b="1" dirty="0">
                <a:latin typeface="Times New Roman" panose="02020603050405020304" pitchFamily="18" charset="0"/>
                <a:cs typeface="Times New Roman" panose="02020603050405020304" pitchFamily="18" charset="0"/>
              </a:rPr>
              <a:t>Indemnizația unică la nașterea copilului;</a:t>
            </a:r>
          </a:p>
          <a:p>
            <a:pPr marL="0" indent="0">
              <a:lnSpc>
                <a:spcPct val="90000"/>
              </a:lnSpc>
            </a:pPr>
            <a:r>
              <a:rPr lang="vi-VN" b="1" dirty="0">
                <a:latin typeface="Times New Roman" panose="02020603050405020304" pitchFamily="18" charset="0"/>
                <a:cs typeface="Times New Roman" panose="02020603050405020304" pitchFamily="18" charset="0"/>
              </a:rPr>
              <a:t>indemnizația lunară pentru îngrijirea copilului până la vârsta de 2 ani;</a:t>
            </a:r>
            <a:endParaRPr lang="en-US" b="1" dirty="0">
              <a:latin typeface="Times New Roman" panose="02020603050405020304" pitchFamily="18" charset="0"/>
              <a:cs typeface="Times New Roman" panose="02020603050405020304" pitchFamily="18" charset="0"/>
            </a:endParaRPr>
          </a:p>
          <a:p>
            <a:pPr marL="0" indent="0">
              <a:lnSpc>
                <a:spcPct val="90000"/>
              </a:lnSpc>
            </a:pPr>
            <a:r>
              <a:rPr lang="ro-RO" b="1" dirty="0">
                <a:latin typeface="Times New Roman" panose="02020603050405020304" pitchFamily="18" charset="0"/>
                <a:cs typeface="Times New Roman" panose="02020603050405020304" pitchFamily="18" charset="0"/>
              </a:rPr>
              <a:t>     Indemnizația lunară de suport pentru creșterea pînă la 3 ani a copiilor gemeni sau mai multor copii născuți dintr-o singură sarcină</a:t>
            </a:r>
            <a:r>
              <a:rPr lang="en-US" b="1" dirty="0">
                <a:latin typeface="Times New Roman" panose="02020603050405020304" pitchFamily="18" charset="0"/>
                <a:cs typeface="Times New Roman" panose="02020603050405020304" pitchFamily="18" charset="0"/>
              </a:rPr>
              <a:t> -  Casa Na</a:t>
            </a:r>
            <a:r>
              <a:rPr lang="ro-RO" b="1" dirty="0" err="1">
                <a:latin typeface="Times New Roman" pitchFamily="18" charset="0"/>
                <a:cs typeface="Times New Roman" pitchFamily="18" charset="0"/>
              </a:rPr>
              <a:t>ţională</a:t>
            </a:r>
            <a:r>
              <a:rPr lang="vi-VN" b="1" dirty="0">
                <a:latin typeface="Times New Roman" pitchFamily="18" charset="0"/>
                <a:cs typeface="Times New Roman" pitchFamily="18" charset="0"/>
              </a:rPr>
              <a:t> de </a:t>
            </a:r>
            <a:r>
              <a:rPr lang="ro-RO" b="1" dirty="0">
                <a:latin typeface="Times New Roman" pitchFamily="18" charset="0"/>
                <a:cs typeface="Times New Roman" pitchFamily="18" charset="0"/>
              </a:rPr>
              <a:t>A</a:t>
            </a:r>
            <a:r>
              <a:rPr lang="vi-VN" b="1" dirty="0">
                <a:latin typeface="Times New Roman" pitchFamily="18" charset="0"/>
                <a:cs typeface="Times New Roman" pitchFamily="18" charset="0"/>
              </a:rPr>
              <a:t>sigurări </a:t>
            </a:r>
            <a:r>
              <a:rPr lang="ro-RO" b="1" dirty="0">
                <a:latin typeface="Times New Roman" pitchFamily="18" charset="0"/>
                <a:cs typeface="Times New Roman" pitchFamily="18" charset="0"/>
              </a:rPr>
              <a:t>S</a:t>
            </a:r>
            <a:r>
              <a:rPr lang="vi-VN" b="1" dirty="0">
                <a:latin typeface="Times New Roman" pitchFamily="18" charset="0"/>
                <a:cs typeface="Times New Roman" pitchFamily="18" charset="0"/>
              </a:rPr>
              <a:t>ociale,</a:t>
            </a:r>
            <a:r>
              <a:rPr lang="ro-MD" b="1" dirty="0">
                <a:latin typeface="Times New Roman" pitchFamily="18" charset="0"/>
                <a:cs typeface="Times New Roman" pitchFamily="18" charset="0"/>
              </a:rPr>
              <a:t> acordă:</a:t>
            </a:r>
            <a:endParaRPr lang="ro-RO" b="1" dirty="0">
              <a:latin typeface="Times New Roman" panose="02020603050405020304" pitchFamily="18" charset="0"/>
              <a:cs typeface="Times New Roman" panose="02020603050405020304" pitchFamily="18" charset="0"/>
            </a:endParaRPr>
          </a:p>
          <a:p>
            <a:pPr algn="just">
              <a:buNone/>
            </a:pPr>
            <a:r>
              <a:rPr lang="ro-MD" b="1" dirty="0">
                <a:latin typeface="Times New Roman" pitchFamily="18" charset="0"/>
                <a:cs typeface="Times New Roman" pitchFamily="18" charset="0"/>
              </a:rPr>
              <a:t>    </a:t>
            </a:r>
            <a:r>
              <a:rPr lang="vi-VN" b="1" dirty="0">
                <a:latin typeface="Times New Roman" pitchFamily="18" charset="0"/>
                <a:cs typeface="Times New Roman" pitchFamily="18" charset="0"/>
              </a:rPr>
              <a:t>mamei, iar în cazul în care mama nu îndeplinește condițiile de acordare a indemnizației </a:t>
            </a:r>
            <a:r>
              <a:rPr lang="ro-RO" b="1" dirty="0">
                <a:latin typeface="Times New Roman" pitchFamily="18" charset="0"/>
                <a:cs typeface="Times New Roman" pitchFamily="18" charset="0"/>
              </a:rPr>
              <a:t>menţionate</a:t>
            </a:r>
            <a:r>
              <a:rPr lang="vi-VN" b="1" dirty="0">
                <a:latin typeface="Times New Roman" pitchFamily="18" charset="0"/>
                <a:cs typeface="Times New Roman" pitchFamily="18" charset="0"/>
              </a:rPr>
              <a:t>, tatălui, din oficiu, în baza datelor disponibile în resursele informaționale de stat, consumate prin intermediul platformei de interoperabilitate. </a:t>
            </a:r>
            <a:endParaRPr lang="ro-RO" b="1" dirty="0">
              <a:latin typeface="Times New Roman" pitchFamily="18" charset="0"/>
              <a:cs typeface="Times New Roman" pitchFamily="18" charset="0"/>
            </a:endParaRPr>
          </a:p>
          <a:p>
            <a:pPr algn="just">
              <a:buNone/>
            </a:pPr>
            <a:r>
              <a:rPr lang="ro-RO" b="1" dirty="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816777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opil.jpg"/>
          <p:cNvPicPr>
            <a:picLocks noChangeAspect="1"/>
          </p:cNvPicPr>
          <p:nvPr/>
        </p:nvPicPr>
        <p:blipFill>
          <a:blip r:embed="rId3" cstate="print"/>
          <a:stretch>
            <a:fillRect/>
          </a:stretch>
        </p:blipFill>
        <p:spPr>
          <a:xfrm>
            <a:off x="0" y="0"/>
            <a:ext cx="9144000" cy="6858000"/>
          </a:xfrm>
          <a:prstGeom prst="rect">
            <a:avLst/>
          </a:prstGeom>
          <a:ln>
            <a:noFill/>
          </a:ln>
          <a:effectLst>
            <a:softEdge rad="112500"/>
          </a:effectLst>
        </p:spPr>
      </p:pic>
      <p:sp>
        <p:nvSpPr>
          <p:cNvPr id="2" name="Заголовок 1"/>
          <p:cNvSpPr>
            <a:spLocks noGrp="1"/>
          </p:cNvSpPr>
          <p:nvPr>
            <p:ph type="title" idx="4294967295"/>
          </p:nvPr>
        </p:nvSpPr>
        <p:spPr>
          <a:xfrm>
            <a:off x="0" y="0"/>
            <a:ext cx="9144000" cy="1295400"/>
          </a:xfrm>
        </p:spPr>
        <p:txBody>
          <a:bodyPr>
            <a:noAutofit/>
          </a:bodyPr>
          <a:lstStyle/>
          <a:p>
            <a:pPr algn="ctr"/>
            <a:r>
              <a:rPr lang="ro-RO" sz="4800" b="1" dirty="0">
                <a:solidFill>
                  <a:srgbClr val="00B050"/>
                </a:solidFill>
                <a:effectLst>
                  <a:outerShdw blurRad="38100" dist="38100" dir="2700000" algn="tl">
                    <a:srgbClr val="C0C0C0"/>
                  </a:outerShdw>
                </a:effectLst>
                <a:latin typeface="Algerian" pitchFamily="82" charset="0"/>
              </a:rPr>
              <a:t>INDEMNIZAȚIA UNICĂ LA NAȘTERE</a:t>
            </a:r>
            <a:endParaRPr lang="ru-RU" sz="4800" b="1" dirty="0">
              <a:solidFill>
                <a:srgbClr val="00B050"/>
              </a:solidFill>
              <a:effectLst>
                <a:outerShdw blurRad="38100" dist="38100" dir="2700000" algn="tl">
                  <a:srgbClr val="C0C0C0"/>
                </a:outerShdw>
              </a:effectLst>
            </a:endParaRPr>
          </a:p>
        </p:txBody>
      </p:sp>
      <p:sp>
        <p:nvSpPr>
          <p:cNvPr id="3" name="Содержимое 2"/>
          <p:cNvSpPr>
            <a:spLocks noGrp="1"/>
          </p:cNvSpPr>
          <p:nvPr>
            <p:ph idx="4294967295"/>
          </p:nvPr>
        </p:nvSpPr>
        <p:spPr>
          <a:xfrm>
            <a:off x="250825" y="1554163"/>
            <a:ext cx="8497888" cy="5043487"/>
          </a:xfrm>
        </p:spPr>
        <p:txBody>
          <a:bodyPr>
            <a:normAutofit/>
          </a:bodyPr>
          <a:lstStyle/>
          <a:p>
            <a:r>
              <a:rPr lang="ro-RO" b="1" dirty="0">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E</a:t>
            </a:r>
            <a:r>
              <a:rPr lang="vi-VN" b="1" dirty="0">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ste o plată unică care se acordă pentru fiecare copil născut viu.</a:t>
            </a:r>
            <a:r>
              <a:rPr lang="vi-VN" b="1" dirty="0">
                <a:latin typeface="Times New Roman" panose="02020603050405020304" pitchFamily="18" charset="0"/>
                <a:cs typeface="Times New Roman" panose="02020603050405020304" pitchFamily="18" charset="0"/>
              </a:rPr>
              <a:t> </a:t>
            </a:r>
            <a:r>
              <a:rPr lang="en-US"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lang="vi-VN"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 stabileşte în mărimea în vigoare la data naşterii copilului.</a:t>
            </a:r>
            <a:endParaRPr lang="ro-RO"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buFontTx/>
              <a:buNone/>
            </a:pPr>
            <a:r>
              <a:rPr lang="ro-RO" sz="3000" b="1" dirty="0">
                <a:solidFill>
                  <a:schemeClr val="tx1"/>
                </a:solidFill>
                <a:effectLst>
                  <a:outerShdw blurRad="38100" dist="38100" dir="2700000" algn="tl">
                    <a:srgbClr val="C0C0C0"/>
                  </a:outerShdw>
                </a:effectLst>
                <a:latin typeface="Tahoma" pitchFamily="34" charset="0"/>
                <a:cs typeface="Tahoma" pitchFamily="34" charset="0"/>
              </a:rPr>
              <a:t>Pentru copii născuţi </a:t>
            </a:r>
            <a:r>
              <a:rPr lang="ro-RO" sz="3000" b="1" dirty="0" err="1">
                <a:solidFill>
                  <a:schemeClr val="tx1"/>
                </a:solidFill>
                <a:effectLst>
                  <a:outerShdw blurRad="38100" dist="38100" dir="2700000" algn="tl">
                    <a:srgbClr val="C0C0C0"/>
                  </a:outerShdw>
                </a:effectLst>
                <a:latin typeface="Tahoma" pitchFamily="34" charset="0"/>
                <a:cs typeface="Tahoma" pitchFamily="34" charset="0"/>
              </a:rPr>
              <a:t>începînd</a:t>
            </a:r>
            <a:r>
              <a:rPr lang="ro-RO" sz="3000" b="1" dirty="0">
                <a:solidFill>
                  <a:schemeClr val="tx1"/>
                </a:solidFill>
                <a:effectLst>
                  <a:outerShdw blurRad="38100" dist="38100" dir="2700000" algn="tl">
                    <a:srgbClr val="C0C0C0"/>
                  </a:outerShdw>
                </a:effectLst>
                <a:latin typeface="Tahoma" pitchFamily="34" charset="0"/>
                <a:cs typeface="Tahoma" pitchFamily="34" charset="0"/>
              </a:rPr>
              <a:t> cu:</a:t>
            </a:r>
          </a:p>
          <a:p>
            <a:pPr algn="ctr">
              <a:buFontTx/>
              <a:buNone/>
            </a:pPr>
            <a:r>
              <a:rPr lang="ro-RO" sz="3000" b="1" dirty="0">
                <a:solidFill>
                  <a:schemeClr val="tx1"/>
                </a:solidFill>
                <a:effectLst>
                  <a:outerShdw blurRad="38100" dist="38100" dir="2700000" algn="tl">
                    <a:srgbClr val="C0C0C0"/>
                  </a:outerShdw>
                </a:effectLst>
                <a:latin typeface="Tahoma" pitchFamily="34" charset="0"/>
                <a:cs typeface="Tahoma" pitchFamily="34" charset="0"/>
              </a:rPr>
              <a:t>01.01.20</a:t>
            </a:r>
            <a:r>
              <a:rPr lang="ru-RU" sz="3000" b="1" dirty="0">
                <a:solidFill>
                  <a:schemeClr val="tx1"/>
                </a:solidFill>
                <a:effectLst>
                  <a:outerShdw blurRad="38100" dist="38100" dir="2700000" algn="tl">
                    <a:srgbClr val="C0C0C0"/>
                  </a:outerShdw>
                </a:effectLst>
                <a:latin typeface="Tahoma" pitchFamily="34" charset="0"/>
                <a:cs typeface="Tahoma" pitchFamily="34" charset="0"/>
              </a:rPr>
              <a:t>22</a:t>
            </a:r>
            <a:r>
              <a:rPr lang="ro-RO" sz="3000" b="1" dirty="0">
                <a:solidFill>
                  <a:schemeClr val="tx1"/>
                </a:solidFill>
                <a:effectLst>
                  <a:outerShdw blurRad="38100" dist="38100" dir="2700000" algn="tl">
                    <a:srgbClr val="C0C0C0"/>
                  </a:outerShdw>
                </a:effectLst>
                <a:latin typeface="Tahoma" pitchFamily="34" charset="0"/>
                <a:cs typeface="Tahoma" pitchFamily="34" charset="0"/>
              </a:rPr>
              <a:t>- </a:t>
            </a:r>
            <a:r>
              <a:rPr lang="en-US" sz="3000" b="1" dirty="0">
                <a:solidFill>
                  <a:schemeClr val="tx1"/>
                </a:solidFill>
                <a:effectLst>
                  <a:outerShdw blurRad="38100" dist="38100" dir="2700000" algn="tl">
                    <a:srgbClr val="C0C0C0"/>
                  </a:outerShdw>
                </a:effectLst>
                <a:latin typeface="Tahoma" pitchFamily="34" charset="0"/>
                <a:cs typeface="Tahoma" pitchFamily="34" charset="0"/>
              </a:rPr>
              <a:t>10068 </a:t>
            </a:r>
            <a:r>
              <a:rPr lang="ro-RO" sz="3000" b="1" dirty="0">
                <a:solidFill>
                  <a:schemeClr val="tx1"/>
                </a:solidFill>
                <a:effectLst>
                  <a:outerShdw blurRad="38100" dist="38100" dir="2700000" algn="tl">
                    <a:srgbClr val="C0C0C0"/>
                  </a:outerShdw>
                </a:effectLst>
                <a:latin typeface="Tahoma" pitchFamily="34" charset="0"/>
                <a:cs typeface="Tahoma" pitchFamily="34" charset="0"/>
              </a:rPr>
              <a:t>lei</a:t>
            </a:r>
          </a:p>
          <a:p>
            <a:pPr algn="ctr">
              <a:buFontTx/>
              <a:buNone/>
            </a:pPr>
            <a:r>
              <a:rPr lang="ro-RO" sz="3000" b="1" dirty="0">
                <a:solidFill>
                  <a:schemeClr val="tx1"/>
                </a:solidFill>
                <a:effectLst>
                  <a:outerShdw blurRad="38100" dist="38100" dir="2700000" algn="tl">
                    <a:srgbClr val="C0C0C0"/>
                  </a:outerShdw>
                </a:effectLst>
                <a:latin typeface="Tahoma" pitchFamily="34" charset="0"/>
                <a:cs typeface="Tahoma" pitchFamily="34" charset="0"/>
              </a:rPr>
              <a:t>01.01.20</a:t>
            </a:r>
            <a:r>
              <a:rPr lang="ru-RU" sz="3000" b="1" dirty="0">
                <a:solidFill>
                  <a:schemeClr val="tx1"/>
                </a:solidFill>
                <a:effectLst>
                  <a:outerShdw blurRad="38100" dist="38100" dir="2700000" algn="tl">
                    <a:srgbClr val="C0C0C0"/>
                  </a:outerShdw>
                </a:effectLst>
                <a:latin typeface="Tahoma" pitchFamily="34" charset="0"/>
                <a:cs typeface="Tahoma" pitchFamily="34" charset="0"/>
              </a:rPr>
              <a:t>23</a:t>
            </a:r>
            <a:r>
              <a:rPr lang="ro-RO" sz="3000" b="1" dirty="0">
                <a:solidFill>
                  <a:schemeClr val="tx1"/>
                </a:solidFill>
                <a:effectLst>
                  <a:outerShdw blurRad="38100" dist="38100" dir="2700000" algn="tl">
                    <a:srgbClr val="C0C0C0"/>
                  </a:outerShdw>
                </a:effectLst>
                <a:latin typeface="Tahoma" pitchFamily="34" charset="0"/>
                <a:cs typeface="Tahoma" pitchFamily="34" charset="0"/>
              </a:rPr>
              <a:t>- </a:t>
            </a:r>
            <a:r>
              <a:rPr lang="en-US" sz="3000" b="1" dirty="0">
                <a:solidFill>
                  <a:schemeClr val="tx1"/>
                </a:solidFill>
                <a:effectLst>
                  <a:outerShdw blurRad="38100" dist="38100" dir="2700000" algn="tl">
                    <a:srgbClr val="C0C0C0"/>
                  </a:outerShdw>
                </a:effectLst>
                <a:latin typeface="Tahoma" pitchFamily="34" charset="0"/>
                <a:cs typeface="Tahoma" pitchFamily="34" charset="0"/>
              </a:rPr>
              <a:t>10932</a:t>
            </a:r>
            <a:r>
              <a:rPr lang="ro-RO" sz="3000" b="1" dirty="0">
                <a:solidFill>
                  <a:schemeClr val="tx1"/>
                </a:solidFill>
                <a:effectLst>
                  <a:outerShdw blurRad="38100" dist="38100" dir="2700000" algn="tl">
                    <a:srgbClr val="C0C0C0"/>
                  </a:outerShdw>
                </a:effectLst>
                <a:latin typeface="Tahoma" pitchFamily="34" charset="0"/>
                <a:cs typeface="Tahoma" pitchFamily="34" charset="0"/>
              </a:rPr>
              <a:t> lei</a:t>
            </a:r>
          </a:p>
          <a:p>
            <a:pPr algn="ctr">
              <a:buFontTx/>
              <a:buNone/>
            </a:pPr>
            <a:r>
              <a:rPr lang="ro-RO" sz="3000" b="1" dirty="0">
                <a:solidFill>
                  <a:schemeClr val="tx1"/>
                </a:solidFill>
                <a:effectLst>
                  <a:outerShdw blurRad="38100" dist="38100" dir="2700000" algn="tl">
                    <a:srgbClr val="C0C0C0"/>
                  </a:outerShdw>
                </a:effectLst>
                <a:latin typeface="Tahoma" pitchFamily="34" charset="0"/>
                <a:cs typeface="Tahoma" pitchFamily="34" charset="0"/>
              </a:rPr>
              <a:t>01.01.202</a:t>
            </a:r>
            <a:r>
              <a:rPr lang="ru-RU" sz="3000" b="1" dirty="0">
                <a:solidFill>
                  <a:schemeClr val="tx1"/>
                </a:solidFill>
                <a:effectLst>
                  <a:outerShdw blurRad="38100" dist="38100" dir="2700000" algn="tl">
                    <a:srgbClr val="C0C0C0"/>
                  </a:outerShdw>
                </a:effectLst>
                <a:latin typeface="Tahoma" pitchFamily="34" charset="0"/>
                <a:cs typeface="Tahoma" pitchFamily="34" charset="0"/>
              </a:rPr>
              <a:t>4</a:t>
            </a:r>
            <a:r>
              <a:rPr lang="ro-RO" sz="3000" b="1" dirty="0">
                <a:solidFill>
                  <a:schemeClr val="tx1"/>
                </a:solidFill>
                <a:effectLst>
                  <a:outerShdw blurRad="38100" dist="38100" dir="2700000" algn="tl">
                    <a:srgbClr val="C0C0C0"/>
                  </a:outerShdw>
                </a:effectLst>
                <a:latin typeface="Tahoma" pitchFamily="34" charset="0"/>
                <a:cs typeface="Tahoma" pitchFamily="34" charset="0"/>
              </a:rPr>
              <a:t>-</a:t>
            </a:r>
            <a:r>
              <a:rPr lang="ru-RU" sz="3000" b="1" dirty="0">
                <a:solidFill>
                  <a:schemeClr val="tx1"/>
                </a:solidFill>
                <a:effectLst>
                  <a:outerShdw blurRad="38100" dist="38100" dir="2700000" algn="tl">
                    <a:srgbClr val="C0C0C0"/>
                  </a:outerShdw>
                </a:effectLst>
                <a:latin typeface="Tahoma" pitchFamily="34" charset="0"/>
                <a:cs typeface="Tahoma" pitchFamily="34" charset="0"/>
              </a:rPr>
              <a:t>20000</a:t>
            </a:r>
            <a:r>
              <a:rPr lang="ro-RO" sz="3000" b="1" dirty="0">
                <a:solidFill>
                  <a:schemeClr val="tx1"/>
                </a:solidFill>
                <a:effectLst>
                  <a:outerShdw blurRad="38100" dist="38100" dir="2700000" algn="tl">
                    <a:srgbClr val="C0C0C0"/>
                  </a:outerShdw>
                </a:effectLst>
                <a:latin typeface="Tahoma" pitchFamily="34" charset="0"/>
                <a:cs typeface="Tahoma" pitchFamily="34" charset="0"/>
              </a:rPr>
              <a:t> lei</a:t>
            </a:r>
            <a:endParaRPr lang="en-US" sz="3000" b="1" dirty="0">
              <a:solidFill>
                <a:schemeClr val="tx1"/>
              </a:solidFill>
              <a:effectLst>
                <a:outerShdw blurRad="38100" dist="38100" dir="2700000" algn="tl">
                  <a:srgbClr val="C0C0C0"/>
                </a:outerShdw>
              </a:effectLst>
              <a:latin typeface="Tahoma" pitchFamily="34" charset="0"/>
              <a:cs typeface="Tahoma" pitchFamily="34" charset="0"/>
            </a:endParaRPr>
          </a:p>
          <a:p>
            <a:pPr algn="ctr">
              <a:buFontTx/>
              <a:buNone/>
            </a:pPr>
            <a:r>
              <a:rPr lang="en-US" sz="3000" b="1" dirty="0">
                <a:solidFill>
                  <a:schemeClr val="tx1"/>
                </a:solidFill>
                <a:effectLst>
                  <a:outerShdw blurRad="38100" dist="38100" dir="2700000" algn="tl">
                    <a:srgbClr val="C0C0C0"/>
                  </a:outerShdw>
                </a:effectLst>
                <a:latin typeface="Tahoma" pitchFamily="34" charset="0"/>
                <a:cs typeface="Tahoma" pitchFamily="34" charset="0"/>
              </a:rPr>
              <a:t>01.01.2025-21350 lei</a:t>
            </a:r>
          </a:p>
          <a:p>
            <a:pPr algn="ctr">
              <a:buFontTx/>
              <a:buNone/>
            </a:pPr>
            <a:r>
              <a:rPr lang="en-US" sz="3000" b="1" dirty="0">
                <a:solidFill>
                  <a:schemeClr val="tx1"/>
                </a:solidFill>
                <a:effectLst>
                  <a:outerShdw blurRad="38100" dist="38100" dir="2700000" algn="tl">
                    <a:srgbClr val="C0C0C0"/>
                  </a:outerShdw>
                </a:effectLst>
                <a:latin typeface="Tahoma" pitchFamily="34" charset="0"/>
                <a:cs typeface="Tahoma" pitchFamily="34" charset="0"/>
              </a:rPr>
              <a:t> </a:t>
            </a:r>
          </a:p>
          <a:p>
            <a:pPr algn="ctr">
              <a:buFontTx/>
              <a:buNone/>
            </a:pPr>
            <a:endParaRPr lang="en-US" sz="3000" b="1" dirty="0">
              <a:solidFill>
                <a:schemeClr val="tx1"/>
              </a:solidFill>
              <a:effectLst>
                <a:outerShdw blurRad="38100" dist="38100" dir="2700000" algn="tl">
                  <a:srgbClr val="C0C0C0"/>
                </a:outerShdw>
              </a:effectLst>
              <a:latin typeface="Tahoma" pitchFamily="34" charset="0"/>
              <a:cs typeface="Tahoma" pitchFamily="34" charset="0"/>
            </a:endParaRPr>
          </a:p>
          <a:p>
            <a:pPr algn="ctr">
              <a:buFontTx/>
              <a:buNone/>
            </a:pPr>
            <a:endParaRPr lang="en-US" sz="3000" b="1" dirty="0">
              <a:solidFill>
                <a:schemeClr val="tx1"/>
              </a:solidFill>
              <a:effectLst>
                <a:outerShdw blurRad="38100" dist="38100" dir="2700000" algn="tl">
                  <a:srgbClr val="C0C0C0"/>
                </a:outerShdw>
              </a:effectLst>
              <a:latin typeface="Tahoma" pitchFamily="34" charset="0"/>
              <a:cs typeface="Tahoma" pitchFamily="34" charset="0"/>
            </a:endParaRPr>
          </a:p>
          <a:p>
            <a:pPr algn="ctr">
              <a:buFontTx/>
              <a:buNone/>
            </a:pPr>
            <a:endParaRPr lang="en-US" sz="3000" b="1" dirty="0">
              <a:solidFill>
                <a:schemeClr val="tx1"/>
              </a:solidFill>
              <a:effectLst>
                <a:outerShdw blurRad="38100" dist="38100" dir="2700000" algn="tl">
                  <a:srgbClr val="C0C0C0"/>
                </a:outerShdw>
              </a:effectLst>
              <a:latin typeface="Tahoma" pitchFamily="34" charset="0"/>
              <a:cs typeface="Tahoma" pitchFamily="34" charset="0"/>
            </a:endParaRPr>
          </a:p>
          <a:p>
            <a:pPr algn="ctr">
              <a:buFontTx/>
              <a:buNone/>
            </a:pPr>
            <a:endParaRPr lang="en-US" sz="3000" b="1" dirty="0">
              <a:solidFill>
                <a:srgbClr val="FF0000"/>
              </a:solidFill>
              <a:effectLst>
                <a:outerShdw blurRad="38100" dist="38100" dir="2700000" algn="tl">
                  <a:srgbClr val="C0C0C0"/>
                </a:outerShdw>
              </a:effectLst>
              <a:latin typeface="Tahoma" pitchFamily="34" charset="0"/>
              <a:cs typeface="Tahom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a:t>I</a:t>
            </a:r>
            <a:r>
              <a:rPr lang="en-US" dirty="0" err="1"/>
              <a:t>ndemnizaţia</a:t>
            </a:r>
            <a:r>
              <a:rPr lang="en-US" dirty="0"/>
              <a:t> </a:t>
            </a:r>
            <a:r>
              <a:rPr lang="en-US" dirty="0" err="1"/>
              <a:t>unică</a:t>
            </a:r>
            <a:r>
              <a:rPr lang="en-US" dirty="0"/>
              <a:t> la </a:t>
            </a:r>
            <a:r>
              <a:rPr lang="en-US" dirty="0" err="1"/>
              <a:t>naşterea</a:t>
            </a:r>
            <a:r>
              <a:rPr lang="en-US" dirty="0"/>
              <a:t> </a:t>
            </a:r>
            <a:r>
              <a:rPr lang="en-US" dirty="0" err="1"/>
              <a:t>copilului</a:t>
            </a:r>
            <a:r>
              <a:rPr lang="en-US" dirty="0"/>
              <a:t> se </a:t>
            </a:r>
            <a:r>
              <a:rPr lang="en-US" dirty="0" err="1"/>
              <a:t>stabileşte</a:t>
            </a:r>
            <a:r>
              <a:rPr lang="en-US" dirty="0"/>
              <a:t>:</a:t>
            </a:r>
            <a:endParaRPr lang="ru-RU" dirty="0"/>
          </a:p>
        </p:txBody>
      </p:sp>
      <p:sp>
        <p:nvSpPr>
          <p:cNvPr id="3" name="Content Placeholder 2"/>
          <p:cNvSpPr>
            <a:spLocks noGrp="1"/>
          </p:cNvSpPr>
          <p:nvPr>
            <p:ph idx="1"/>
          </p:nvPr>
        </p:nvSpPr>
        <p:spPr>
          <a:xfrm>
            <a:off x="827584" y="2060848"/>
            <a:ext cx="7344816" cy="4032448"/>
          </a:xfrm>
        </p:spPr>
        <p:txBody>
          <a:bodyPr/>
          <a:lstStyle/>
          <a:p>
            <a:pPr marL="0" indent="0">
              <a:buNone/>
            </a:pPr>
            <a:endParaRPr lang="ro-RO" dirty="0"/>
          </a:p>
          <a:p>
            <a:r>
              <a:rPr lang="en-US" dirty="0" err="1"/>
              <a:t>pentru</a:t>
            </a:r>
            <a:r>
              <a:rPr lang="en-US" dirty="0"/>
              <a:t> </a:t>
            </a:r>
            <a:r>
              <a:rPr lang="en-US" dirty="0" err="1"/>
              <a:t>fiecare</a:t>
            </a:r>
            <a:r>
              <a:rPr lang="en-US" dirty="0"/>
              <a:t> </a:t>
            </a:r>
            <a:r>
              <a:rPr lang="en-US" dirty="0" err="1"/>
              <a:t>copil</a:t>
            </a:r>
            <a:r>
              <a:rPr lang="en-US" dirty="0"/>
              <a:t> </a:t>
            </a:r>
            <a:r>
              <a:rPr lang="en-US" dirty="0" err="1"/>
              <a:t>născut</a:t>
            </a:r>
            <a:r>
              <a:rPr lang="en-US" dirty="0"/>
              <a:t> </a:t>
            </a:r>
            <a:r>
              <a:rPr lang="en-US" dirty="0" err="1"/>
              <a:t>viu</a:t>
            </a:r>
            <a:r>
              <a:rPr lang="en-US" dirty="0"/>
              <a:t>, </a:t>
            </a:r>
            <a:r>
              <a:rPr lang="en-US" dirty="0" err="1"/>
              <a:t>inclusiv</a:t>
            </a:r>
            <a:r>
              <a:rPr lang="en-US" dirty="0"/>
              <a:t> </a:t>
            </a:r>
            <a:r>
              <a:rPr lang="en-US" dirty="0" err="1"/>
              <a:t>în</a:t>
            </a:r>
            <a:r>
              <a:rPr lang="en-US" dirty="0"/>
              <a:t> </a:t>
            </a:r>
            <a:r>
              <a:rPr lang="en-US" dirty="0" err="1"/>
              <a:t>cazul</a:t>
            </a:r>
            <a:r>
              <a:rPr lang="en-US" dirty="0"/>
              <a:t> </a:t>
            </a:r>
            <a:r>
              <a:rPr lang="en-US" dirty="0" err="1"/>
              <a:t>gemenilor</a:t>
            </a:r>
            <a:r>
              <a:rPr lang="en-US" dirty="0"/>
              <a:t>;</a:t>
            </a:r>
            <a:endParaRPr lang="ro-RO" dirty="0"/>
          </a:p>
          <a:p>
            <a:r>
              <a:rPr lang="en-US" dirty="0"/>
              <a:t> cu </a:t>
            </a:r>
            <a:r>
              <a:rPr lang="en-US" dirty="0" err="1"/>
              <a:t>condiţia</a:t>
            </a:r>
            <a:r>
              <a:rPr lang="en-US" dirty="0"/>
              <a:t> </a:t>
            </a:r>
            <a:r>
              <a:rPr lang="en-US" dirty="0" err="1"/>
              <a:t>că</a:t>
            </a:r>
            <a:r>
              <a:rPr lang="en-US" dirty="0"/>
              <a:t> </a:t>
            </a:r>
            <a:r>
              <a:rPr lang="en-US" dirty="0" err="1"/>
              <a:t>copilul</a:t>
            </a:r>
            <a:r>
              <a:rPr lang="en-US" dirty="0"/>
              <a:t> a </a:t>
            </a:r>
            <a:r>
              <a:rPr lang="en-US" dirty="0" err="1"/>
              <a:t>fost</a:t>
            </a:r>
            <a:r>
              <a:rPr lang="en-US" dirty="0"/>
              <a:t> </a:t>
            </a:r>
            <a:r>
              <a:rPr lang="en-US" dirty="0" err="1"/>
              <a:t>înregistrat</a:t>
            </a:r>
            <a:r>
              <a:rPr lang="en-US" dirty="0"/>
              <a:t> la </a:t>
            </a:r>
            <a:r>
              <a:rPr lang="en-US" dirty="0" err="1"/>
              <a:t>oficiul</a:t>
            </a:r>
            <a:r>
              <a:rPr lang="en-US" dirty="0"/>
              <a:t> </a:t>
            </a:r>
            <a:r>
              <a:rPr lang="en-US" dirty="0" err="1"/>
              <a:t>stării</a:t>
            </a:r>
            <a:r>
              <a:rPr lang="en-US" dirty="0"/>
              <a:t> </a:t>
            </a:r>
            <a:r>
              <a:rPr lang="en-US" dirty="0" err="1"/>
              <a:t>civile</a:t>
            </a:r>
            <a:r>
              <a:rPr lang="ro-RO" dirty="0"/>
              <a:t> Republica Moldova (certificat de naştere )</a:t>
            </a:r>
            <a:r>
              <a:rPr lang="en-US" dirty="0"/>
              <a:t>;</a:t>
            </a:r>
            <a:endParaRPr lang="ro-RO" dirty="0"/>
          </a:p>
          <a:p>
            <a:r>
              <a:rPr lang="en-US" dirty="0"/>
              <a:t> cu </a:t>
            </a:r>
            <a:r>
              <a:rPr lang="en-US" dirty="0" err="1"/>
              <a:t>condiţia</a:t>
            </a:r>
            <a:r>
              <a:rPr lang="en-US" dirty="0"/>
              <a:t> </a:t>
            </a:r>
            <a:r>
              <a:rPr lang="en-US" dirty="0" err="1"/>
              <a:t>că</a:t>
            </a:r>
            <a:r>
              <a:rPr lang="en-US" dirty="0"/>
              <a:t> a </a:t>
            </a:r>
            <a:r>
              <a:rPr lang="en-US" dirty="0" err="1"/>
              <a:t>fost</a:t>
            </a:r>
            <a:r>
              <a:rPr lang="en-US" dirty="0"/>
              <a:t> </a:t>
            </a:r>
            <a:r>
              <a:rPr lang="en-US" dirty="0" err="1"/>
              <a:t>solicitată</a:t>
            </a:r>
            <a:r>
              <a:rPr lang="en-US" dirty="0"/>
              <a:t> </a:t>
            </a:r>
            <a:r>
              <a:rPr lang="en-US" dirty="0" err="1"/>
              <a:t>cel</a:t>
            </a:r>
            <a:r>
              <a:rPr lang="en-US" dirty="0"/>
              <a:t> </a:t>
            </a:r>
            <a:r>
              <a:rPr lang="en-US" dirty="0" err="1"/>
              <a:t>tîrziu</a:t>
            </a:r>
            <a:r>
              <a:rPr lang="en-US" dirty="0"/>
              <a:t> </a:t>
            </a:r>
            <a:r>
              <a:rPr lang="en-US" dirty="0" err="1"/>
              <a:t>în</a:t>
            </a:r>
            <a:r>
              <a:rPr lang="en-US" dirty="0"/>
              <a:t> </a:t>
            </a:r>
            <a:r>
              <a:rPr lang="en-US" dirty="0" err="1"/>
              <a:t>termen</a:t>
            </a:r>
            <a:r>
              <a:rPr lang="en-US" dirty="0"/>
              <a:t> de 12 </a:t>
            </a:r>
            <a:r>
              <a:rPr lang="en-US" dirty="0" err="1"/>
              <a:t>luni</a:t>
            </a:r>
            <a:r>
              <a:rPr lang="en-US" dirty="0"/>
              <a:t> de la </a:t>
            </a:r>
            <a:r>
              <a:rPr lang="en-US" dirty="0" err="1"/>
              <a:t>naşterea</a:t>
            </a:r>
            <a:r>
              <a:rPr lang="en-US" dirty="0"/>
              <a:t> </a:t>
            </a:r>
            <a:r>
              <a:rPr lang="en-US" dirty="0" err="1"/>
              <a:t>copilului</a:t>
            </a:r>
            <a:r>
              <a:rPr lang="en-US" dirty="0"/>
              <a:t>;</a:t>
            </a:r>
            <a:endParaRPr lang="ru-RU" dirty="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Содержимое 3" descr="copil mama.jpg"/>
          <p:cNvPicPr>
            <a:picLocks noGrp="1" noChangeAspect="1"/>
          </p:cNvPicPr>
          <p:nvPr>
            <p:ph idx="1"/>
          </p:nvPr>
        </p:nvPicPr>
        <p:blipFill>
          <a:blip r:embed="rId2" cstate="print"/>
          <a:srcRect/>
          <a:stretch>
            <a:fillRect/>
          </a:stretch>
        </p:blipFill>
        <p:spPr>
          <a:xfrm>
            <a:off x="1043608" y="2492896"/>
            <a:ext cx="7344816" cy="4320480"/>
          </a:xfrm>
        </p:spPr>
      </p:pic>
      <p:sp>
        <p:nvSpPr>
          <p:cNvPr id="2" name="Заголовок 1"/>
          <p:cNvSpPr>
            <a:spLocks noGrp="1"/>
          </p:cNvSpPr>
          <p:nvPr>
            <p:ph type="title"/>
          </p:nvPr>
        </p:nvSpPr>
        <p:spPr>
          <a:xfrm>
            <a:off x="0" y="2393504"/>
            <a:ext cx="9144000" cy="4464496"/>
          </a:xfrm>
        </p:spPr>
        <p:txBody>
          <a:bodyPr rtlCol="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o-RO" sz="8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    </a:t>
            </a:r>
            <a:br>
              <a:rPr lang="ro-RO" sz="8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br>
            <a:endParaRPr lang="ru-RU"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endParaRPr>
          </a:p>
        </p:txBody>
      </p:sp>
      <p:sp>
        <p:nvSpPr>
          <p:cNvPr id="3" name="Прямоугольник 2"/>
          <p:cNvSpPr/>
          <p:nvPr/>
        </p:nvSpPr>
        <p:spPr>
          <a:xfrm>
            <a:off x="1259632" y="1052736"/>
            <a:ext cx="6624736" cy="1588127"/>
          </a:xfrm>
          <a:prstGeom prst="rect">
            <a:avLst/>
          </a:prstGeom>
        </p:spPr>
        <p:txBody>
          <a:bodyPr wrap="square">
            <a:spAutoFit/>
          </a:bodyPr>
          <a:lstStyle/>
          <a:p>
            <a:pPr marL="0" indent="0" algn="ctr">
              <a:lnSpc>
                <a:spcPct val="90000"/>
              </a:lnSpc>
            </a:pPr>
            <a:r>
              <a:rPr lang="ro-MD" sz="3600" b="1" dirty="0">
                <a:latin typeface="Times New Roman" panose="02020603050405020304" pitchFamily="18" charset="0"/>
                <a:cs typeface="Times New Roman" panose="02020603050405020304" pitchFamily="18" charset="0"/>
              </a:rPr>
              <a:t>I</a:t>
            </a:r>
            <a:r>
              <a:rPr lang="vi-VN" sz="3600" b="1" dirty="0">
                <a:latin typeface="Times New Roman" panose="02020603050405020304" pitchFamily="18" charset="0"/>
                <a:cs typeface="Times New Roman" panose="02020603050405020304" pitchFamily="18" charset="0"/>
              </a:rPr>
              <a:t>ndemnizația lunară pentru îngrijirea copilului până la vârsta de 2 ani;</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388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5023" y="817583"/>
            <a:ext cx="6965245" cy="667202"/>
          </a:xfrm>
        </p:spPr>
        <p:txBody>
          <a:bodyPr>
            <a:normAutofit fontScale="90000"/>
          </a:bodyPr>
          <a:lstStyle/>
          <a:p>
            <a:r>
              <a:rPr lang="ro-MD" dirty="0"/>
              <a:t>Condițiile de acordare</a:t>
            </a:r>
            <a:endParaRPr lang="ru-RU" dirty="0"/>
          </a:p>
        </p:txBody>
      </p:sp>
      <p:sp>
        <p:nvSpPr>
          <p:cNvPr id="3" name="Объект 2"/>
          <p:cNvSpPr>
            <a:spLocks noGrp="1"/>
          </p:cNvSpPr>
          <p:nvPr>
            <p:ph idx="1"/>
          </p:nvPr>
        </p:nvSpPr>
        <p:spPr>
          <a:xfrm>
            <a:off x="755576" y="1412776"/>
            <a:ext cx="7632848" cy="4824535"/>
          </a:xfrm>
        </p:spPr>
        <p:txBody>
          <a:bodyPr>
            <a:normAutofit fontScale="70000" lnSpcReduction="20000"/>
          </a:bodyPr>
          <a:lstStyle/>
          <a:p>
            <a:r>
              <a:rPr lang="vi-VN" sz="2500" dirty="0"/>
              <a:t>pentru fiecare copil născut viu, inclusiv în cazul gemenilor sau al mai multor copii născuți dintr-o singură sarcină, în același cuantum, de la data nașterii copilului;</a:t>
            </a:r>
          </a:p>
          <a:p>
            <a:r>
              <a:rPr lang="vi-VN" sz="2500" dirty="0"/>
              <a:t> cu condiția că copilul a fost înregistrat la subdiviziunea competentă a Agenției Servicii Publice;</a:t>
            </a:r>
          </a:p>
          <a:p>
            <a:r>
              <a:rPr lang="vi-VN" sz="2500"/>
              <a:t>,  </a:t>
            </a:r>
            <a:r>
              <a:rPr lang="vi-VN" sz="2500" dirty="0"/>
              <a:t>unuia dintre reprezentanții legali ai copilului, care se ocupă nemijlocit de îngrijirea copilului, indiferent dacă aceștia desfășoară activitate;</a:t>
            </a:r>
          </a:p>
          <a:p>
            <a:r>
              <a:rPr lang="vi-VN" sz="2500" dirty="0"/>
              <a:t> cu condiția că a fost solicitată în termen de 12 luni de la nașterea copilului. În cazul în care indemnizația respectivă a fost solicitată mai târziu de termenul indicat, aceasta se stabilește retroactiv, dar nu mai mult decât pentru 12 luni premergătoare datei adresării, cu condiția că a fost solicitată în termen de 2 ani de la data nașterii copilului;</a:t>
            </a:r>
          </a:p>
          <a:p>
            <a:r>
              <a:rPr lang="vi-VN" sz="2500" dirty="0"/>
              <a:t>în cazul adopției sau plasării copilului în serviciul de tutelă/curatelă – de la data devenirii irevocabile a hotărârii instanței de judecată privind încuviințarea adopției, respectiv, de la data emiterii dispoziției privind plasamentul copilului în serviciul de tutelă/curatelă;</a:t>
            </a:r>
          </a:p>
          <a:p>
            <a:r>
              <a:rPr lang="vi-VN" sz="2500" dirty="0"/>
              <a:t> o singură indemnizație pentru unul și același copil;</a:t>
            </a:r>
          </a:p>
          <a:p>
            <a:endParaRPr lang="ru-RU" dirty="0"/>
          </a:p>
        </p:txBody>
      </p:sp>
    </p:spTree>
    <p:extLst>
      <p:ext uri="{BB962C8B-B14F-4D97-AF65-F5344CB8AC3E}">
        <p14:creationId xmlns:p14="http://schemas.microsoft.com/office/powerpoint/2010/main" val="195006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amaplu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2852936"/>
            <a:ext cx="6551290" cy="30963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br>
              <a:rPr lang="ro-RO" sz="3200" dirty="0">
                <a:solidFill>
                  <a:schemeClr val="tx1"/>
                </a:solidFill>
                <a:effectLst>
                  <a:outerShdw blurRad="38100" dist="38100" dir="2700000" algn="tl">
                    <a:srgbClr val="000000">
                      <a:alpha val="43137"/>
                    </a:srgbClr>
                  </a:outerShdw>
                </a:effectLst>
              </a:rPr>
            </a:br>
            <a:br>
              <a:rPr lang="ro-RO" sz="3200" dirty="0">
                <a:solidFill>
                  <a:schemeClr val="tx1"/>
                </a:solidFill>
                <a:effectLst>
                  <a:outerShdw blurRad="38100" dist="38100" dir="2700000" algn="tl">
                    <a:srgbClr val="000000">
                      <a:alpha val="43137"/>
                    </a:srgbClr>
                  </a:outerShdw>
                </a:effectLst>
              </a:rPr>
            </a:br>
            <a:r>
              <a:rPr lang="en-US" sz="3200" dirty="0" err="1">
                <a:solidFill>
                  <a:schemeClr val="tx1"/>
                </a:solidFill>
                <a:effectLst>
                  <a:outerShdw blurRad="38100" dist="38100" dir="2700000" algn="tl">
                    <a:srgbClr val="000000">
                      <a:alpha val="43137"/>
                    </a:srgbClr>
                  </a:outerShdw>
                </a:effectLst>
              </a:rPr>
              <a:t>Indemnizaţia</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lunară</a:t>
            </a:r>
            <a:r>
              <a:rPr lang="en-US" sz="3200" dirty="0">
                <a:solidFill>
                  <a:schemeClr val="tx1"/>
                </a:solidFill>
                <a:effectLst>
                  <a:outerShdw blurRad="38100" dist="38100" dir="2700000" algn="tl">
                    <a:srgbClr val="000000">
                      <a:alpha val="43137"/>
                    </a:srgbClr>
                  </a:outerShdw>
                </a:effectLst>
              </a:rPr>
              <a:t> de support </a:t>
            </a:r>
            <a:r>
              <a:rPr lang="en-US" sz="3200" dirty="0" err="1">
                <a:solidFill>
                  <a:schemeClr val="tx1"/>
                </a:solidFill>
                <a:effectLst>
                  <a:outerShdw blurRad="38100" dist="38100" dir="2700000" algn="tl">
                    <a:srgbClr val="000000">
                      <a:alpha val="43137"/>
                    </a:srgbClr>
                  </a:outerShdw>
                </a:effectLst>
              </a:rPr>
              <a:t>pentru</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creşterea</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pîna</a:t>
            </a:r>
            <a:r>
              <a:rPr lang="en-US" sz="3200" dirty="0">
                <a:solidFill>
                  <a:schemeClr val="tx1"/>
                </a:solidFill>
                <a:effectLst>
                  <a:outerShdw blurRad="38100" dist="38100" dir="2700000" algn="tl">
                    <a:srgbClr val="000000">
                      <a:alpha val="43137"/>
                    </a:srgbClr>
                  </a:outerShdw>
                </a:effectLst>
              </a:rPr>
              <a:t> la </a:t>
            </a:r>
            <a:r>
              <a:rPr lang="en-US" sz="3200" dirty="0" err="1">
                <a:solidFill>
                  <a:schemeClr val="tx1"/>
                </a:solidFill>
                <a:effectLst>
                  <a:outerShdw blurRad="38100" dist="38100" dir="2700000" algn="tl">
                    <a:srgbClr val="000000">
                      <a:alpha val="43137"/>
                    </a:srgbClr>
                  </a:outerShdw>
                </a:effectLst>
              </a:rPr>
              <a:t>vîrsta</a:t>
            </a:r>
            <a:r>
              <a:rPr lang="en-US" sz="3200" dirty="0">
                <a:solidFill>
                  <a:schemeClr val="tx1"/>
                </a:solidFill>
                <a:effectLst>
                  <a:outerShdw blurRad="38100" dist="38100" dir="2700000" algn="tl">
                    <a:srgbClr val="000000">
                      <a:alpha val="43137"/>
                    </a:srgbClr>
                  </a:outerShdw>
                </a:effectLst>
              </a:rPr>
              <a:t> de 3 </a:t>
            </a:r>
            <a:r>
              <a:rPr lang="en-US" sz="3200" dirty="0" err="1">
                <a:solidFill>
                  <a:schemeClr val="tx1"/>
                </a:solidFill>
                <a:effectLst>
                  <a:outerShdw blurRad="38100" dist="38100" dir="2700000" algn="tl">
                    <a:srgbClr val="000000">
                      <a:alpha val="43137"/>
                    </a:srgbClr>
                  </a:outerShdw>
                </a:effectLst>
              </a:rPr>
              <a:t>ani</a:t>
            </a:r>
            <a:r>
              <a:rPr lang="en-US" sz="3200" dirty="0">
                <a:solidFill>
                  <a:schemeClr val="tx1"/>
                </a:solidFill>
                <a:effectLst>
                  <a:outerShdw blurRad="38100" dist="38100" dir="2700000" algn="tl">
                    <a:srgbClr val="000000">
                      <a:alpha val="43137"/>
                    </a:srgbClr>
                  </a:outerShdw>
                </a:effectLst>
              </a:rPr>
              <a:t> a </a:t>
            </a:r>
            <a:r>
              <a:rPr lang="en-US" sz="3200" dirty="0" err="1">
                <a:solidFill>
                  <a:schemeClr val="tx1"/>
                </a:solidFill>
                <a:effectLst>
                  <a:outerShdw blurRad="38100" dist="38100" dir="2700000" algn="tl">
                    <a:srgbClr val="000000">
                      <a:alpha val="43137"/>
                    </a:srgbClr>
                  </a:outerShdw>
                </a:effectLst>
              </a:rPr>
              <a:t>copiilor</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gemeni</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sau</a:t>
            </a:r>
            <a:r>
              <a:rPr lang="en-US" sz="3200" dirty="0">
                <a:solidFill>
                  <a:schemeClr val="tx1"/>
                </a:solidFill>
                <a:effectLst>
                  <a:outerShdw blurRad="38100" dist="38100" dir="2700000" algn="tl">
                    <a:srgbClr val="000000">
                      <a:alpha val="43137"/>
                    </a:srgbClr>
                  </a:outerShdw>
                </a:effectLst>
              </a:rPr>
              <a:t> a </a:t>
            </a:r>
            <a:r>
              <a:rPr lang="en-US" sz="3200" dirty="0" err="1">
                <a:solidFill>
                  <a:schemeClr val="tx1"/>
                </a:solidFill>
                <a:effectLst>
                  <a:outerShdw blurRad="38100" dist="38100" dir="2700000" algn="tl">
                    <a:srgbClr val="000000">
                      <a:alpha val="43137"/>
                    </a:srgbClr>
                  </a:outerShdw>
                </a:effectLst>
              </a:rPr>
              <a:t>mai</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multor</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copii</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născuţi</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dintr</a:t>
            </a:r>
            <a:r>
              <a:rPr lang="en-US" sz="3200" dirty="0">
                <a:solidFill>
                  <a:schemeClr val="tx1"/>
                </a:solidFill>
                <a:effectLst>
                  <a:outerShdw blurRad="38100" dist="38100" dir="2700000" algn="tl">
                    <a:srgbClr val="000000">
                      <a:alpha val="43137"/>
                    </a:srgbClr>
                  </a:outerShdw>
                </a:effectLst>
              </a:rPr>
              <a:t>-o </a:t>
            </a:r>
            <a:r>
              <a:rPr lang="en-US" sz="3200" dirty="0" err="1">
                <a:solidFill>
                  <a:schemeClr val="tx1"/>
                </a:solidFill>
                <a:effectLst>
                  <a:outerShdw blurRad="38100" dist="38100" dir="2700000" algn="tl">
                    <a:srgbClr val="000000">
                      <a:alpha val="43137"/>
                    </a:srgbClr>
                  </a:outerShdw>
                </a:effectLst>
              </a:rPr>
              <a:t>singură</a:t>
            </a:r>
            <a:r>
              <a:rPr lang="en-US" sz="3200" dirty="0">
                <a:solidFill>
                  <a:schemeClr val="tx1"/>
                </a:solidFill>
                <a:effectLst>
                  <a:outerShdw blurRad="38100" dist="38100" dir="2700000" algn="tl">
                    <a:srgbClr val="000000">
                      <a:alpha val="43137"/>
                    </a:srgbClr>
                  </a:outerShdw>
                </a:effectLst>
              </a:rPr>
              <a:t> </a:t>
            </a:r>
            <a:r>
              <a:rPr lang="en-US" sz="3200" dirty="0" err="1">
                <a:solidFill>
                  <a:schemeClr val="tx1"/>
                </a:solidFill>
                <a:effectLst>
                  <a:outerShdw blurRad="38100" dist="38100" dir="2700000" algn="tl">
                    <a:srgbClr val="000000">
                      <a:alpha val="43137"/>
                    </a:srgbClr>
                  </a:outerShdw>
                </a:effectLst>
              </a:rPr>
              <a:t>sarcină</a:t>
            </a:r>
            <a:endParaRPr lang="ru-RU" sz="3200" dirty="0">
              <a:effectLst>
                <a:outerShdw blurRad="38100" dist="38100" dir="2700000" algn="tl">
                  <a:srgbClr val="000000">
                    <a:alpha val="43137"/>
                  </a:srgbClr>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404664"/>
            <a:ext cx="6840760" cy="595444"/>
          </a:xfrm>
        </p:spPr>
        <p:txBody>
          <a:bodyPr>
            <a:normAutofit fontScale="90000"/>
          </a:bodyPr>
          <a:lstStyle/>
          <a:p>
            <a:r>
              <a:rPr lang="ro-RO" dirty="0"/>
              <a:t>Condiţii de acordare:</a:t>
            </a:r>
            <a:endParaRPr lang="ru-RU" dirty="0"/>
          </a:p>
        </p:txBody>
      </p:sp>
      <p:sp>
        <p:nvSpPr>
          <p:cNvPr id="3" name="Content Placeholder 2"/>
          <p:cNvSpPr>
            <a:spLocks noGrp="1"/>
          </p:cNvSpPr>
          <p:nvPr>
            <p:ph idx="1"/>
          </p:nvPr>
        </p:nvSpPr>
        <p:spPr>
          <a:xfrm>
            <a:off x="755576" y="1052736"/>
            <a:ext cx="7632848" cy="5090908"/>
          </a:xfrm>
        </p:spPr>
        <p:txBody>
          <a:bodyPr>
            <a:normAutofit fontScale="85000" lnSpcReduction="20000"/>
          </a:bodyPr>
          <a:lstStyle/>
          <a:p>
            <a:r>
              <a:rPr lang="vi-VN" dirty="0"/>
              <a:t>în cazul în care dintr-o singură sarcină în familie s-au născut cel puțin doi copii vii;</a:t>
            </a:r>
          </a:p>
          <a:p>
            <a:r>
              <a:rPr lang="vi-VN" dirty="0"/>
              <a:t>cu condiția că copiii au fost înregistrați la subdiviziunea competentă a Agenției Servicii Publice;</a:t>
            </a:r>
          </a:p>
          <a:p>
            <a:r>
              <a:rPr lang="vi-VN" dirty="0"/>
              <a:t> în cazul adopției sau plasării copiilor în serviciul de tutelă/curatelă – de la data devenirii irevocabile a hotărârii instanței de judecată privind încuviințarea adopției, respectiv, de la data emiterii dispoziției privind plasamentul copiilor în serviciul de tutelă/curatelă;</a:t>
            </a:r>
          </a:p>
          <a:p>
            <a:r>
              <a:rPr lang="vi-VN" dirty="0"/>
              <a:t>pentru fiecare copil născut viu, în același cuantum;</a:t>
            </a:r>
          </a:p>
          <a:p>
            <a:r>
              <a:rPr lang="vi-VN" dirty="0"/>
              <a:t>indiferent dacă persoana care solicită indemnizația desfășoară activitatea de muncă;</a:t>
            </a:r>
          </a:p>
          <a:p>
            <a:r>
              <a:rPr lang="vi-VN" dirty="0"/>
              <a:t>cu condiția că a fost solicitată în termen de 12 luni de la data nașterii copiilor. În cazul în care indemnizația respectivă a fost solicitată mai târziu de termenul indicat, aceasta se stabilește retroactiv, dar nu mai mult decât pentru 12 luni premergătoare datei adresării, cu condiția că a fost solicitată în termen de 3 ani de la data nașterii copiilor;</a:t>
            </a:r>
          </a:p>
          <a:p>
            <a:pPr>
              <a:buNone/>
            </a:pPr>
            <a:endParaRPr lang="ru-RU" dirty="0"/>
          </a:p>
        </p:txBody>
      </p:sp>
    </p:spTree>
    <p:extLst>
      <p:ext uri="{BB962C8B-B14F-4D97-AF65-F5344CB8AC3E}">
        <p14:creationId xmlns:p14="http://schemas.microsoft.com/office/powerpoint/2010/main" val="11035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vi-VN" dirty="0"/>
              <a:t>Cuantumul</a:t>
            </a:r>
            <a:endParaRPr lang="ru-RU" dirty="0"/>
          </a:p>
        </p:txBody>
      </p:sp>
      <p:sp>
        <p:nvSpPr>
          <p:cNvPr id="3" name="Объект 2"/>
          <p:cNvSpPr>
            <a:spLocks noGrp="1"/>
          </p:cNvSpPr>
          <p:nvPr>
            <p:ph idx="1"/>
          </p:nvPr>
        </p:nvSpPr>
        <p:spPr>
          <a:xfrm>
            <a:off x="683568" y="2132856"/>
            <a:ext cx="7632848" cy="3960439"/>
          </a:xfrm>
        </p:spPr>
        <p:txBody>
          <a:bodyPr>
            <a:normAutofit/>
          </a:bodyPr>
          <a:lstStyle/>
          <a:p>
            <a:pPr algn="just"/>
            <a:r>
              <a:rPr lang="ro-RO" b="1" dirty="0">
                <a:latin typeface="Times New Roman" pitchFamily="18" charset="0"/>
                <a:cs typeface="Times New Roman" pitchFamily="18" charset="0"/>
              </a:rPr>
              <a:t>Cuantumul indemnizației lunare pentru îngrijirea copilului până la vârsta de 2 ani </a:t>
            </a:r>
            <a:r>
              <a:rPr lang="ro-MD" b="1" dirty="0">
                <a:latin typeface="Times New Roman" pitchFamily="18" charset="0"/>
                <a:cs typeface="Times New Roman" pitchFamily="18" charset="0"/>
              </a:rPr>
              <a:t>constituie 1000 lei</a:t>
            </a:r>
            <a:r>
              <a:rPr lang="en-US" b="1" dirty="0">
                <a:latin typeface="Times New Roman" pitchFamily="18" charset="0"/>
                <a:cs typeface="Times New Roman" pitchFamily="18" charset="0"/>
              </a:rPr>
              <a:t> /</a:t>
            </a:r>
            <a:r>
              <a:rPr lang="ro-MD" b="1" dirty="0">
                <a:latin typeface="Times New Roman" pitchFamily="18" charset="0"/>
                <a:cs typeface="Times New Roman" pitchFamily="18" charset="0"/>
              </a:rPr>
              <a:t> lunar;</a:t>
            </a:r>
          </a:p>
          <a:p>
            <a:pPr algn="just"/>
            <a:r>
              <a:rPr lang="ro-RO" b="1" dirty="0">
                <a:latin typeface="Times New Roman" pitchFamily="18" charset="0"/>
                <a:cs typeface="Times New Roman" pitchFamily="18" charset="0"/>
              </a:rPr>
              <a:t>Cuantumul indemnizației lunare de suport pentru creșterea pînă la vîrsta de 3 ani a copiilor gemeni sau a mai mulți copii născuți dintr-o singură sarcină constituie 500 lei pentru fiecare copil </a:t>
            </a:r>
            <a:r>
              <a:rPr lang="en-US" b="1" dirty="0">
                <a:latin typeface="Times New Roman" pitchFamily="18" charset="0"/>
                <a:cs typeface="Times New Roman" pitchFamily="18" charset="0"/>
              </a:rPr>
              <a:t>/</a:t>
            </a:r>
            <a:r>
              <a:rPr lang="ro-RO" b="1" dirty="0">
                <a:latin typeface="Times New Roman" pitchFamily="18" charset="0"/>
                <a:cs typeface="Times New Roman" pitchFamily="18" charset="0"/>
              </a:rPr>
              <a:t>lunar</a:t>
            </a:r>
            <a:endParaRPr lang="ru-RU" dirty="0">
              <a:latin typeface="Times New Roman" pitchFamily="18" charset="0"/>
              <a:cs typeface="Times New Roman" pitchFamily="18" charset="0"/>
            </a:endParaRPr>
          </a:p>
          <a:p>
            <a:endParaRPr lang="ru-RU" dirty="0"/>
          </a:p>
          <a:p>
            <a:endParaRPr lang="vi-VN" dirty="0"/>
          </a:p>
        </p:txBody>
      </p:sp>
    </p:spTree>
    <p:extLst>
      <p:ext uri="{BB962C8B-B14F-4D97-AF65-F5344CB8AC3E}">
        <p14:creationId xmlns:p14="http://schemas.microsoft.com/office/powerpoint/2010/main" val="2719043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Рисунок 3" descr="should_mother_of_surrogate_child_be_entitled_to_maternity_leave.jpg"/>
          <p:cNvPicPr>
            <a:picLocks noChangeAspect="1"/>
          </p:cNvPicPr>
          <p:nvPr/>
        </p:nvPicPr>
        <p:blipFill>
          <a:blip r:embed="rId2" cstate="print"/>
          <a:srcRect/>
          <a:stretch>
            <a:fillRect/>
          </a:stretch>
        </p:blipFill>
        <p:spPr bwMode="auto">
          <a:xfrm>
            <a:off x="1187624" y="1844824"/>
            <a:ext cx="6877162" cy="3966861"/>
          </a:xfrm>
          <a:prstGeom prst="rect">
            <a:avLst/>
          </a:prstGeom>
          <a:noFill/>
          <a:ln w="9525">
            <a:noFill/>
            <a:miter lim="800000"/>
            <a:headEnd/>
            <a:tailEnd/>
          </a:ln>
        </p:spPr>
      </p:pic>
      <p:sp>
        <p:nvSpPr>
          <p:cNvPr id="126978" name="Содержимое 2"/>
          <p:cNvSpPr>
            <a:spLocks noGrp="1"/>
          </p:cNvSpPr>
          <p:nvPr>
            <p:ph idx="1"/>
          </p:nvPr>
        </p:nvSpPr>
        <p:spPr>
          <a:xfrm>
            <a:off x="928662" y="285728"/>
            <a:ext cx="7715304" cy="2643206"/>
          </a:xfrm>
        </p:spPr>
        <p:txBody>
          <a:bodyPr/>
          <a:lstStyle/>
          <a:p>
            <a:pPr marL="0" indent="0" algn="ctr">
              <a:lnSpc>
                <a:spcPct val="90000"/>
              </a:lnSpc>
              <a:buNone/>
            </a:pPr>
            <a:r>
              <a:rPr lang="pt-BR"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0" indent="0" algn="ctr">
              <a:lnSpc>
                <a:spcPct val="90000"/>
              </a:lnSpc>
              <a:buNone/>
            </a:pPr>
            <a:r>
              <a:rPr lang="pt-BR"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Indemnizația lunară pentru creșterea copilului, conform opțiunilor – în cazul persoanelor asigurate</a:t>
            </a:r>
            <a:r>
              <a:rPr lang="ro-RO"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o-RO" sz="2800" b="1" dirty="0">
              <a:solidFill>
                <a:schemeClr val="accent2">
                  <a:lumMod val="50000"/>
                </a:schemeClr>
              </a:solidFill>
              <a:effectLst>
                <a:outerShdw blurRad="38100" dist="38100" dir="2700000" algn="tl">
                  <a:srgbClr val="000000">
                    <a:alpha val="43137"/>
                  </a:srgbClr>
                </a:outerShdw>
              </a:effectLst>
              <a:latin typeface="Arial Narrow" pitchFamily="34" charset="0"/>
            </a:endParaRPr>
          </a:p>
        </p:txBody>
      </p:sp>
      <p:sp>
        <p:nvSpPr>
          <p:cNvPr id="2" name="AutoShape 2" descr="5 super-frici ale fiecarei mamici | Frica de mamic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5023" y="817582"/>
            <a:ext cx="7005369" cy="451178"/>
          </a:xfrm>
        </p:spPr>
        <p:txBody>
          <a:bodyPr>
            <a:noAutofit/>
          </a:bodyPr>
          <a:lstStyle/>
          <a:p>
            <a:r>
              <a:rPr lang="vi-VN" sz="4000" b="1" dirty="0">
                <a:latin typeface="Times New Roman" panose="02020603050405020304" pitchFamily="18" charset="0"/>
                <a:cs typeface="Times New Roman" panose="02020603050405020304" pitchFamily="18" charset="0"/>
              </a:rPr>
              <a:t>Opțiuni</a:t>
            </a:r>
            <a:r>
              <a:rPr lang="en-US" sz="4000" b="1" dirty="0">
                <a:latin typeface="Times New Roman" panose="02020603050405020304" pitchFamily="18" charset="0"/>
                <a:cs typeface="Times New Roman" panose="02020603050405020304" pitchFamily="18" charset="0"/>
              </a:rPr>
              <a:t> de </a:t>
            </a:r>
            <a:r>
              <a:rPr lang="en-US" sz="4000" b="1" dirty="0" err="1">
                <a:latin typeface="Times New Roman" panose="02020603050405020304" pitchFamily="18" charset="0"/>
                <a:cs typeface="Times New Roman" panose="02020603050405020304" pitchFamily="18" charset="0"/>
              </a:rPr>
              <a:t>stabilire</a:t>
            </a:r>
            <a:r>
              <a:rPr lang="en-US" sz="4000" b="1" dirty="0">
                <a:latin typeface="Times New Roman" panose="02020603050405020304" pitchFamily="18" charset="0"/>
                <a:cs typeface="Times New Roman" panose="02020603050405020304" pitchFamily="18" charset="0"/>
              </a:rPr>
              <a:t>:</a:t>
            </a:r>
            <a:endParaRPr lang="ru-RU" sz="4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27584" y="1268760"/>
            <a:ext cx="7488832" cy="4968551"/>
          </a:xfrm>
        </p:spPr>
        <p:txBody>
          <a:bodyPr>
            <a:normAutofit fontScale="85000" lnSpcReduction="20000"/>
          </a:bodyPr>
          <a:lstStyle/>
          <a:p>
            <a:r>
              <a:rPr lang="vi-VN" b="1" dirty="0">
                <a:latin typeface="Times New Roman" panose="02020603050405020304" pitchFamily="18" charset="0"/>
                <a:cs typeface="Times New Roman" panose="02020603050405020304" pitchFamily="18" charset="0"/>
              </a:rPr>
              <a:t>Unu</a:t>
            </a:r>
            <a:r>
              <a:rPr lang="en-US" b="1" dirty="0" err="1">
                <a:latin typeface="Times New Roman" panose="02020603050405020304" pitchFamily="18" charset="0"/>
                <a:cs typeface="Times New Roman" panose="02020603050405020304" pitchFamily="18" charset="0"/>
              </a:rPr>
              <a:t>ia</a:t>
            </a:r>
            <a:r>
              <a:rPr lang="vi-VN" b="1" dirty="0">
                <a:latin typeface="Times New Roman" panose="02020603050405020304" pitchFamily="18" charset="0"/>
                <a:cs typeface="Times New Roman" panose="02020603050405020304" pitchFamily="18" charset="0"/>
              </a:rPr>
              <a:t> dintre părinți asigurați</a:t>
            </a:r>
            <a:r>
              <a:rPr lang="en-US" b="1" dirty="0">
                <a:latin typeface="Times New Roman" panose="02020603050405020304" pitchFamily="18" charset="0"/>
                <a:cs typeface="Times New Roman" panose="02020603050405020304" pitchFamily="18" charset="0"/>
              </a:rPr>
              <a:t>,</a:t>
            </a:r>
            <a:r>
              <a:rPr lang="vi-VN" dirty="0">
                <a:latin typeface="Times New Roman" panose="02020603050405020304" pitchFamily="18" charset="0"/>
                <a:cs typeface="Times New Roman" panose="02020603050405020304" pitchFamily="18" charset="0"/>
              </a:rPr>
              <a:t> care îndeplinește condițiile de realizare a stagiului de cotizare are dreptul la indemnizație lunară pentru creșterea copilului până la împlinirea vârstei de 3 ani conform următoarelor opțiuni:</a:t>
            </a:r>
          </a:p>
          <a:p>
            <a:r>
              <a:rPr lang="vi-VN" dirty="0">
                <a:latin typeface="Times New Roman" panose="02020603050405020304" pitchFamily="18" charset="0"/>
                <a:cs typeface="Times New Roman" panose="02020603050405020304" pitchFamily="18" charset="0"/>
              </a:rPr>
              <a:t>a) din ziua următoare datei expirării concediului de maternitate și până la data împlinirii vârstei de 3 ani a copilului;</a:t>
            </a:r>
          </a:p>
          <a:p>
            <a:r>
              <a:rPr lang="vi-VN" dirty="0">
                <a:latin typeface="Times New Roman" panose="02020603050405020304" pitchFamily="18" charset="0"/>
                <a:cs typeface="Times New Roman" panose="02020603050405020304" pitchFamily="18" charset="0"/>
              </a:rPr>
              <a:t>b) din ziua următoare datei expirării concediului de maternitate pentru </a:t>
            </a:r>
            <a:r>
              <a:rPr lang="ru-RU" dirty="0">
                <a:latin typeface="Times New Roman" panose="02020603050405020304" pitchFamily="18" charset="0"/>
                <a:cs typeface="Times New Roman" panose="02020603050405020304" pitchFamily="18" charset="0"/>
              </a:rPr>
              <a:t>о </a:t>
            </a:r>
            <a:r>
              <a:rPr lang="vi-VN" dirty="0">
                <a:latin typeface="Times New Roman" panose="02020603050405020304" pitchFamily="18" charset="0"/>
                <a:cs typeface="Times New Roman" panose="02020603050405020304" pitchFamily="18" charset="0"/>
              </a:rPr>
              <a:t>perioadă de 24 de luni. Pentru perioada după expirarea celor 24 de luni și până la împlinirea vârstei de 3 ani a copilului, indemnizația lunară pentru creșterea copilului nu se acordă;</a:t>
            </a:r>
          </a:p>
          <a:p>
            <a:r>
              <a:rPr lang="vi-VN" dirty="0">
                <a:latin typeface="Times New Roman" panose="02020603050405020304" pitchFamily="18" charset="0"/>
                <a:cs typeface="Times New Roman" panose="02020603050405020304" pitchFamily="18" charset="0"/>
              </a:rPr>
              <a:t>c) din ziua următoare datei expirării concediului de maternitate pentru </a:t>
            </a:r>
            <a:r>
              <a:rPr lang="ru-RU" dirty="0">
                <a:latin typeface="Times New Roman" panose="02020603050405020304" pitchFamily="18" charset="0"/>
                <a:cs typeface="Times New Roman" panose="02020603050405020304" pitchFamily="18" charset="0"/>
              </a:rPr>
              <a:t>о </a:t>
            </a:r>
            <a:r>
              <a:rPr lang="vi-VN" dirty="0">
                <a:latin typeface="Times New Roman" panose="02020603050405020304" pitchFamily="18" charset="0"/>
                <a:cs typeface="Times New Roman" panose="02020603050405020304" pitchFamily="18" charset="0"/>
              </a:rPr>
              <a:t>perioadă de 12 luni. Pentru perioada după expirarea celor 12 luni și până la împlinirea vârstei de 3 ani a copilului, indemnizația lunară pentru creșterea copilului nu se acordă.</a:t>
            </a:r>
          </a:p>
          <a:p>
            <a:r>
              <a:rPr lang="en-US" b="1" dirty="0">
                <a:latin typeface="Times New Roman" panose="02020603050405020304" pitchFamily="18" charset="0"/>
                <a:cs typeface="Times New Roman" panose="02020603050405020304" pitchFamily="18" charset="0"/>
              </a:rPr>
              <a:t>!!!</a:t>
            </a:r>
            <a:r>
              <a:rPr lang="vi-VN" dirty="0">
                <a:latin typeface="Times New Roman" panose="02020603050405020304" pitchFamily="18" charset="0"/>
                <a:cs typeface="Times New Roman" panose="02020603050405020304" pitchFamily="18" charset="0"/>
              </a:rPr>
              <a:t>În cazul în care femeia asigurată nu beneficiază de indemnizație de maternitate, indemnizația lunară pentru creșterea copilului se stabilește de la data nașterii copilului</a:t>
            </a:r>
            <a:r>
              <a:rPr lang="vi-VN" dirty="0"/>
              <a:t>.</a:t>
            </a:r>
          </a:p>
          <a:p>
            <a:pPr marL="0" indent="0">
              <a:buNone/>
            </a:pPr>
            <a:endParaRPr lang="ro-RO" dirty="0">
              <a:latin typeface="Arial Narrow" pitchFamily="34" charset="0"/>
            </a:endParaRPr>
          </a:p>
        </p:txBody>
      </p:sp>
    </p:spTree>
    <p:extLst>
      <p:ext uri="{BB962C8B-B14F-4D97-AF65-F5344CB8AC3E}">
        <p14:creationId xmlns:p14="http://schemas.microsoft.com/office/powerpoint/2010/main" val="3431322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811218"/>
          </a:xfrm>
        </p:spPr>
        <p:txBody>
          <a:bodyPr/>
          <a:lstStyle/>
          <a:p>
            <a:pPr algn="ctr"/>
            <a:r>
              <a:rPr lang="ro-MD" dirty="0"/>
              <a:t>Incepînd cu 01.01.2024</a:t>
            </a:r>
            <a:r>
              <a:rPr lang="en-US" dirty="0"/>
              <a:t>:</a:t>
            </a:r>
          </a:p>
        </p:txBody>
      </p:sp>
      <p:sp>
        <p:nvSpPr>
          <p:cNvPr id="3" name="Content Placeholder 2"/>
          <p:cNvSpPr>
            <a:spLocks noGrp="1"/>
          </p:cNvSpPr>
          <p:nvPr>
            <p:ph idx="1"/>
          </p:nvPr>
        </p:nvSpPr>
        <p:spPr>
          <a:xfrm>
            <a:off x="683568" y="1628800"/>
            <a:ext cx="7704856" cy="4680520"/>
          </a:xfrm>
        </p:spPr>
        <p:txBody>
          <a:bodyPr>
            <a:normAutofit fontScale="92500" lnSpcReduction="10000"/>
          </a:bodyPr>
          <a:lstStyle/>
          <a:p>
            <a:pPr algn="just">
              <a:buNone/>
            </a:pPr>
            <a:r>
              <a:rPr lang="ro-MD" b="1" dirty="0">
                <a:latin typeface="Times New Roman" pitchFamily="18" charset="0"/>
                <a:cs typeface="Times New Roman" pitchFamily="18" charset="0"/>
              </a:rPr>
              <a:t>  		</a:t>
            </a:r>
            <a:r>
              <a:rPr lang="vi-VN" b="1" dirty="0">
                <a:latin typeface="Times New Roman" pitchFamily="18" charset="0"/>
                <a:cs typeface="Times New Roman" pitchFamily="18" charset="0"/>
              </a:rPr>
              <a:t> </a:t>
            </a:r>
            <a:r>
              <a:rPr lang="en-US" b="1" dirty="0">
                <a:latin typeface="Times New Roman" pitchFamily="18" charset="0"/>
                <a:cs typeface="Times New Roman" pitchFamily="18" charset="0"/>
              </a:rPr>
              <a:t>Casa Na</a:t>
            </a:r>
            <a:r>
              <a:rPr lang="ro-RO" b="1" dirty="0" err="1">
                <a:latin typeface="Times New Roman" pitchFamily="18" charset="0"/>
                <a:cs typeface="Times New Roman" pitchFamily="18" charset="0"/>
              </a:rPr>
              <a:t>ţională</a:t>
            </a:r>
            <a:r>
              <a:rPr lang="vi-VN" b="1" dirty="0">
                <a:latin typeface="Times New Roman" pitchFamily="18" charset="0"/>
                <a:cs typeface="Times New Roman" pitchFamily="18" charset="0"/>
              </a:rPr>
              <a:t> de </a:t>
            </a:r>
            <a:r>
              <a:rPr lang="ro-RO" b="1" dirty="0">
                <a:latin typeface="Times New Roman" pitchFamily="18" charset="0"/>
                <a:cs typeface="Times New Roman" pitchFamily="18" charset="0"/>
              </a:rPr>
              <a:t>A</a:t>
            </a:r>
            <a:r>
              <a:rPr lang="vi-VN" b="1" dirty="0">
                <a:latin typeface="Times New Roman" pitchFamily="18" charset="0"/>
                <a:cs typeface="Times New Roman" pitchFamily="18" charset="0"/>
              </a:rPr>
              <a:t>sigurări </a:t>
            </a:r>
            <a:r>
              <a:rPr lang="ro-RO" b="1" dirty="0">
                <a:latin typeface="Times New Roman" pitchFamily="18" charset="0"/>
                <a:cs typeface="Times New Roman" pitchFamily="18" charset="0"/>
              </a:rPr>
              <a:t>S</a:t>
            </a:r>
            <a:r>
              <a:rPr lang="vi-VN" b="1" dirty="0">
                <a:latin typeface="Times New Roman" pitchFamily="18" charset="0"/>
                <a:cs typeface="Times New Roman" pitchFamily="18" charset="0"/>
              </a:rPr>
              <a:t>ociale,</a:t>
            </a:r>
            <a:r>
              <a:rPr lang="ro-MD" b="1" dirty="0">
                <a:latin typeface="Times New Roman" pitchFamily="18" charset="0"/>
                <a:cs typeface="Times New Roman" pitchFamily="18" charset="0"/>
              </a:rPr>
              <a:t> acordă</a:t>
            </a:r>
            <a:r>
              <a:rPr lang="vi-VN" b="1" dirty="0">
                <a:latin typeface="Times New Roman" pitchFamily="18" charset="0"/>
                <a:cs typeface="Times New Roman" pitchFamily="18" charset="0"/>
              </a:rPr>
              <a:t> </a:t>
            </a:r>
            <a:r>
              <a:rPr lang="ro-MD" b="1" dirty="0">
                <a:latin typeface="Times New Roman" pitchFamily="18" charset="0"/>
                <a:cs typeface="Times New Roman" pitchFamily="18" charset="0"/>
              </a:rPr>
              <a:t>i</a:t>
            </a:r>
            <a:r>
              <a:rPr lang="vi-VN" b="1" dirty="0">
                <a:latin typeface="Times New Roman" pitchFamily="18" charset="0"/>
                <a:cs typeface="Times New Roman" pitchFamily="18" charset="0"/>
              </a:rPr>
              <a:t>ndemnizația lunară pentru creșterea copilului</a:t>
            </a:r>
            <a:r>
              <a:rPr lang="ro-MD" b="1" dirty="0">
                <a:latin typeface="Times New Roman" pitchFamily="18" charset="0"/>
                <a:cs typeface="Times New Roman" pitchFamily="18" charset="0"/>
              </a:rPr>
              <a:t> pînă la vîrsta de 3 ani</a:t>
            </a:r>
            <a:r>
              <a:rPr lang="vi-VN" b="1" dirty="0">
                <a:latin typeface="Times New Roman" pitchFamily="18" charset="0"/>
                <a:cs typeface="Times New Roman" pitchFamily="18" charset="0"/>
              </a:rPr>
              <a:t>, mamei asigurate, iar în cazul în care mama nu îndeplinește condițiile de acordare a indemnizației </a:t>
            </a:r>
            <a:r>
              <a:rPr lang="ro-RO" b="1" dirty="0">
                <a:latin typeface="Times New Roman" pitchFamily="18" charset="0"/>
                <a:cs typeface="Times New Roman" pitchFamily="18" charset="0"/>
              </a:rPr>
              <a:t>menţionate</a:t>
            </a:r>
            <a:r>
              <a:rPr lang="vi-VN" b="1" dirty="0">
                <a:latin typeface="Times New Roman" pitchFamily="18" charset="0"/>
                <a:cs typeface="Times New Roman" pitchFamily="18" charset="0"/>
              </a:rPr>
              <a:t>, tatălui asigurat, din oficiu, în baza datelor disponibile în resursele informaționale de stat, consumate prin intermediul platformei de interoperabilitate. </a:t>
            </a:r>
            <a:endParaRPr lang="ro-RO" b="1" dirty="0">
              <a:latin typeface="Times New Roman" pitchFamily="18" charset="0"/>
              <a:cs typeface="Times New Roman" pitchFamily="18" charset="0"/>
            </a:endParaRPr>
          </a:p>
          <a:p>
            <a:pPr algn="just">
              <a:buNone/>
            </a:pPr>
            <a:r>
              <a:rPr lang="ro-RO" b="1" dirty="0">
                <a:latin typeface="Times New Roman" pitchFamily="18" charset="0"/>
                <a:cs typeface="Times New Roman" pitchFamily="18" charset="0"/>
              </a:rPr>
              <a:t>   		  </a:t>
            </a:r>
            <a:r>
              <a:rPr lang="vi-VN" b="1" dirty="0">
                <a:latin typeface="Times New Roman" pitchFamily="18" charset="0"/>
                <a:cs typeface="Times New Roman" pitchFamily="18" charset="0"/>
              </a:rPr>
              <a:t>Opțiunea stabilită din oficiu poate fi modificată o dată</a:t>
            </a:r>
            <a:r>
              <a:rPr lang="ro-RO" b="1" dirty="0">
                <a:latin typeface="Times New Roman" pitchFamily="18" charset="0"/>
                <a:cs typeface="Times New Roman" pitchFamily="18" charset="0"/>
              </a:rPr>
              <a:t>,</a:t>
            </a:r>
            <a:r>
              <a:rPr lang="vi-VN" b="1" dirty="0">
                <a:latin typeface="Times New Roman" pitchFamily="18" charset="0"/>
                <a:cs typeface="Times New Roman" pitchFamily="18" charset="0"/>
              </a:rPr>
              <a:t> la cererea beneficiarului</a:t>
            </a:r>
            <a:r>
              <a:rPr lang="ro-RO" b="1" dirty="0">
                <a:latin typeface="Times New Roman" pitchFamily="18" charset="0"/>
                <a:cs typeface="Times New Roman" pitchFamily="18" charset="0"/>
              </a:rPr>
              <a:t>,</a:t>
            </a:r>
            <a:r>
              <a:rPr lang="vi-VN" b="1" dirty="0">
                <a:latin typeface="Times New Roman" pitchFamily="18" charset="0"/>
                <a:cs typeface="Times New Roman" pitchFamily="18" charset="0"/>
              </a:rPr>
              <a:t> depusă pînă la data </a:t>
            </a:r>
            <a:r>
              <a:rPr lang="ro-RO" b="1" dirty="0">
                <a:latin typeface="Times New Roman" pitchFamily="18" charset="0"/>
                <a:cs typeface="Times New Roman" pitchFamily="18" charset="0"/>
              </a:rPr>
              <a:t>la care copilul </a:t>
            </a:r>
            <a:r>
              <a:rPr lang="vi-VN" b="1" dirty="0">
                <a:latin typeface="Times New Roman" pitchFamily="18" charset="0"/>
                <a:cs typeface="Times New Roman" pitchFamily="18" charset="0"/>
              </a:rPr>
              <a:t>împlin</a:t>
            </a:r>
            <a:r>
              <a:rPr lang="ro-RO" b="1" dirty="0" err="1">
                <a:latin typeface="Times New Roman" pitchFamily="18" charset="0"/>
                <a:cs typeface="Times New Roman" pitchFamily="18" charset="0"/>
              </a:rPr>
              <a:t>eşte</a:t>
            </a:r>
            <a:r>
              <a:rPr lang="vi-VN" b="1" dirty="0">
                <a:latin typeface="Times New Roman" pitchFamily="18" charset="0"/>
                <a:cs typeface="Times New Roman" pitchFamily="18" charset="0"/>
              </a:rPr>
              <a:t> vârst</a:t>
            </a:r>
            <a:r>
              <a:rPr lang="ro-RO" b="1" dirty="0">
                <a:latin typeface="Times New Roman" pitchFamily="18" charset="0"/>
                <a:cs typeface="Times New Roman" pitchFamily="18" charset="0"/>
              </a:rPr>
              <a:t>a</a:t>
            </a:r>
            <a:r>
              <a:rPr lang="vi-VN" b="1" dirty="0">
                <a:latin typeface="Times New Roman" pitchFamily="18" charset="0"/>
                <a:cs typeface="Times New Roman" pitchFamily="18" charset="0"/>
              </a:rPr>
              <a:t> de un an. </a:t>
            </a:r>
            <a:endParaRPr lang="ro-RO" b="1" dirty="0">
              <a:latin typeface="Times New Roman" pitchFamily="18" charset="0"/>
              <a:cs typeface="Times New Roman" pitchFamily="18" charset="0"/>
            </a:endParaRPr>
          </a:p>
          <a:p>
            <a:pPr algn="just">
              <a:buNone/>
            </a:pPr>
            <a:r>
              <a:rPr lang="ro-RO" b="1" dirty="0">
                <a:latin typeface="Times New Roman" pitchFamily="18" charset="0"/>
                <a:cs typeface="Times New Roman" pitchFamily="18" charset="0"/>
              </a:rPr>
              <a:t>    	 Î</a:t>
            </a:r>
            <a:r>
              <a:rPr lang="vi-VN" b="1" dirty="0">
                <a:latin typeface="Times New Roman" pitchFamily="18" charset="0"/>
                <a:cs typeface="Times New Roman" pitchFamily="18" charset="0"/>
              </a:rPr>
              <a:t>n cazul în care indemnizația lunară pentru creșterea copilului stabilită </a:t>
            </a:r>
            <a:r>
              <a:rPr lang="ro-RO" b="1" dirty="0">
                <a:latin typeface="Times New Roman" pitchFamily="18" charset="0"/>
                <a:cs typeface="Times New Roman" pitchFamily="18" charset="0"/>
              </a:rPr>
              <a:t>pentru un </a:t>
            </a:r>
            <a:r>
              <a:rPr lang="vi-VN" b="1" dirty="0">
                <a:latin typeface="Times New Roman" pitchFamily="18" charset="0"/>
                <a:cs typeface="Times New Roman" pitchFamily="18" charset="0"/>
              </a:rPr>
              <a:t>beneficiar a fost suspendată și</a:t>
            </a:r>
            <a:r>
              <a:rPr lang="ro-RO" b="1" dirty="0">
                <a:latin typeface="Times New Roman" pitchFamily="18" charset="0"/>
                <a:cs typeface="Times New Roman" pitchFamily="18" charset="0"/>
              </a:rPr>
              <a:t>,</a:t>
            </a:r>
            <a:r>
              <a:rPr lang="vi-VN" b="1" dirty="0">
                <a:latin typeface="Times New Roman" pitchFamily="18" charset="0"/>
                <a:cs typeface="Times New Roman" pitchFamily="18" charset="0"/>
              </a:rPr>
              <a:t> ulterior</a:t>
            </a:r>
            <a:r>
              <a:rPr lang="ro-RO" b="1" dirty="0">
                <a:latin typeface="Times New Roman" pitchFamily="18" charset="0"/>
                <a:cs typeface="Times New Roman" pitchFamily="18" charset="0"/>
              </a:rPr>
              <a:t>,</a:t>
            </a:r>
            <a:r>
              <a:rPr lang="vi-VN" b="1" dirty="0">
                <a:latin typeface="Times New Roman" pitchFamily="18" charset="0"/>
                <a:cs typeface="Times New Roman" pitchFamily="18" charset="0"/>
              </a:rPr>
              <a:t> acordată altei persoane asigurate menționate la alin. (2), opțiunea stabilită din oficiu nu se modifică</a:t>
            </a:r>
            <a:r>
              <a:rPr lang="en-US" b="1" dirty="0">
                <a:latin typeface="Times New Roman" pitchFamily="18" charset="0"/>
                <a:cs typeface="Times New Roman" pitchFamily="18" charset="0"/>
              </a:rPr>
              <a:t>.</a:t>
            </a:r>
          </a:p>
        </p:txBody>
      </p:sp>
    </p:spTree>
    <p:extLst>
      <p:ext uri="{BB962C8B-B14F-4D97-AF65-F5344CB8AC3E}">
        <p14:creationId xmlns:p14="http://schemas.microsoft.com/office/powerpoint/2010/main" val="1963722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908720"/>
            <a:ext cx="6965245" cy="1202485"/>
          </a:xfrm>
        </p:spPr>
        <p:txBody>
          <a:bodyPr>
            <a:normAutofit/>
          </a:bodyPr>
          <a:lstStyle/>
          <a:p>
            <a:r>
              <a:rPr lang="en-US" sz="3600" dirty="0">
                <a:latin typeface="Times New Roman" pitchFamily="18" charset="0"/>
                <a:cs typeface="Times New Roman" pitchFamily="18" charset="0"/>
              </a:rPr>
              <a:t>Important! </a:t>
            </a:r>
            <a:r>
              <a:rPr lang="ro-RO" sz="3600" dirty="0">
                <a:latin typeface="Times New Roman" pitchFamily="18" charset="0"/>
                <a:cs typeface="Times New Roman" pitchFamily="18" charset="0"/>
              </a:rPr>
              <a:t>În cazul în care </a:t>
            </a:r>
            <a:r>
              <a:rPr lang="ro-MD" sz="3600" dirty="0">
                <a:latin typeface="Times New Roman" pitchFamily="18" charset="0"/>
                <a:cs typeface="Times New Roman" pitchFamily="18" charset="0"/>
              </a:rPr>
              <a:t>părinții copilului sunt </a:t>
            </a:r>
            <a:r>
              <a:rPr lang="vi-VN" sz="3600" dirty="0">
                <a:latin typeface="Times New Roman" pitchFamily="18" charset="0"/>
                <a:cs typeface="Times New Roman" pitchFamily="18" charset="0"/>
              </a:rPr>
              <a:t>persoane asigurate</a:t>
            </a:r>
            <a:endParaRPr lang="ru-RU" sz="3600" dirty="0"/>
          </a:p>
        </p:txBody>
      </p:sp>
      <p:sp>
        <p:nvSpPr>
          <p:cNvPr id="3" name="Объект 2"/>
          <p:cNvSpPr>
            <a:spLocks noGrp="1"/>
          </p:cNvSpPr>
          <p:nvPr>
            <p:ph idx="1"/>
          </p:nvPr>
        </p:nvSpPr>
        <p:spPr/>
        <p:txBody>
          <a:bodyPr>
            <a:normAutofit/>
          </a:bodyPr>
          <a:lstStyle/>
          <a:p>
            <a:pPr algn="just">
              <a:buNone/>
            </a:pPr>
            <a:r>
              <a:rPr lang="ro-MD" dirty="0">
                <a:latin typeface="Times New Roman" pitchFamily="18" charset="0"/>
                <a:cs typeface="Times New Roman" pitchFamily="18" charset="0"/>
              </a:rPr>
              <a:t>		</a:t>
            </a:r>
          </a:p>
          <a:p>
            <a:pPr algn="just">
              <a:buNone/>
            </a:pPr>
            <a:r>
              <a:rPr lang="ro-MD" b="1" dirty="0">
                <a:latin typeface="Times New Roman" pitchFamily="18" charset="0"/>
                <a:cs typeface="Times New Roman" pitchFamily="18" charset="0"/>
              </a:rPr>
              <a:t>		</a:t>
            </a:r>
            <a:r>
              <a:rPr lang="en-US" dirty="0">
                <a:latin typeface="Times New Roman" pitchFamily="18" charset="0"/>
                <a:cs typeface="Times New Roman" pitchFamily="18" charset="0"/>
              </a:rPr>
              <a:t>I</a:t>
            </a:r>
            <a:r>
              <a:rPr lang="vi-VN" dirty="0">
                <a:latin typeface="Times New Roman" pitchFamily="18" charset="0"/>
                <a:cs typeface="Times New Roman" pitchFamily="18" charset="0"/>
              </a:rPr>
              <a:t>ndemnizația lunară pentru creșterea </a:t>
            </a:r>
            <a:r>
              <a:rPr lang="vi-VN" dirty="0" err="1">
                <a:latin typeface="Times New Roman" pitchFamily="18" charset="0"/>
                <a:cs typeface="Times New Roman" pitchFamily="18" charset="0"/>
              </a:rPr>
              <a:t>copilului</a:t>
            </a:r>
            <a:r>
              <a:rPr lang="vi-VN">
                <a:latin typeface="Times New Roman" pitchFamily="18" charset="0"/>
                <a:cs typeface="Times New Roman" pitchFamily="18" charset="0"/>
              </a:rPr>
              <a:t>  </a:t>
            </a:r>
            <a:r>
              <a:rPr lang="vi-VN" dirty="0">
                <a:latin typeface="Times New Roman" pitchFamily="18" charset="0"/>
                <a:cs typeface="Times New Roman" pitchFamily="18" charset="0"/>
              </a:rPr>
              <a:t>până la împlinirea vârstei de 3 ani se</a:t>
            </a:r>
            <a:r>
              <a:rPr lang="ro-MD" dirty="0">
                <a:latin typeface="Times New Roman" pitchFamily="18" charset="0"/>
                <a:cs typeface="Times New Roman" pitchFamily="18" charset="0"/>
              </a:rPr>
              <a:t> </a:t>
            </a:r>
            <a:r>
              <a:rPr lang="vi-VN" dirty="0">
                <a:latin typeface="Times New Roman" pitchFamily="18" charset="0"/>
                <a:cs typeface="Times New Roman" pitchFamily="18" charset="0"/>
              </a:rPr>
              <a:t> calculează</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din venitul asigurat al unuia dintre soți, care va determina un cuantum mai mare al indemnizației lunare pentru creșterea copilului. </a:t>
            </a:r>
            <a:endParaRPr lang="ro-RO" dirty="0">
              <a:latin typeface="Times New Roman" pitchFamily="18" charset="0"/>
              <a:cs typeface="Times New Roman" pitchFamily="18" charset="0"/>
            </a:endParaRPr>
          </a:p>
          <a:p>
            <a:pPr algn="just">
              <a:buNone/>
            </a:pPr>
            <a:r>
              <a:rPr lang="ro-RO"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7212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548679"/>
            <a:ext cx="7416824" cy="5544617"/>
          </a:xfrm>
        </p:spPr>
        <p:txBody>
          <a:bodyPr>
            <a:noAutofit/>
          </a:bodyPr>
          <a:lstStyle/>
          <a:p>
            <a:pPr marL="457200" indent="-457200" algn="just">
              <a:buNone/>
            </a:pPr>
            <a:r>
              <a:rPr lang="en-US" sz="2000" dirty="0">
                <a:latin typeface="Times New Roman" pitchFamily="18" charset="0"/>
                <a:cs typeface="Times New Roman" pitchFamily="18" charset="0"/>
              </a:rPr>
              <a:t>	</a:t>
            </a:r>
            <a:r>
              <a:rPr lang="en-US" sz="2000" b="1" dirty="0">
                <a:latin typeface="Times New Roman" panose="02020603050405020304" pitchFamily="18" charset="0"/>
                <a:cs typeface="Times New Roman" panose="02020603050405020304" pitchFamily="18" charset="0"/>
              </a:rPr>
              <a:t> </a:t>
            </a:r>
          </a:p>
          <a:p>
            <a:pPr marL="457200" indent="-457200" algn="just">
              <a:buNone/>
            </a:pPr>
            <a:r>
              <a:rPr lang="en-US" sz="2000" b="1" dirty="0">
                <a:latin typeface="Times New Roman" panose="02020603050405020304" pitchFamily="18" charset="0"/>
                <a:cs typeface="Times New Roman" panose="02020603050405020304" pitchFamily="18" charset="0"/>
              </a:rPr>
              <a:t>		 </a:t>
            </a:r>
            <a:r>
              <a:rPr lang="ro-MD" sz="2000" b="1" dirty="0">
                <a:latin typeface="Times New Roman" panose="02020603050405020304" pitchFamily="18" charset="0"/>
                <a:cs typeface="Times New Roman" panose="02020603050405020304" pitchFamily="18" charset="0"/>
              </a:rPr>
              <a:t>La solicitare personală altei p</a:t>
            </a:r>
            <a:r>
              <a:rPr lang="ro-RO" sz="2000" b="1" dirty="0">
                <a:latin typeface="Times New Roman" panose="02020603050405020304" pitchFamily="18" charset="0"/>
                <a:cs typeface="Times New Roman" panose="02020603050405020304" pitchFamily="18" charset="0"/>
              </a:rPr>
              <a:t>ersoane a</a:t>
            </a:r>
            <a:r>
              <a:rPr lang="vi-VN" sz="2000" b="1" dirty="0">
                <a:latin typeface="Times New Roman" pitchFamily="18" charset="0"/>
                <a:cs typeface="Times New Roman" pitchFamily="18" charset="0"/>
              </a:rPr>
              <a:t>sigurat</a:t>
            </a:r>
            <a:r>
              <a:rPr lang="ro-RO" sz="2000" b="1" dirty="0">
                <a:latin typeface="Times New Roman" pitchFamily="18" charset="0"/>
                <a:cs typeface="Times New Roman" pitchFamily="18" charset="0"/>
              </a:rPr>
              <a:t>e</a:t>
            </a:r>
            <a:r>
              <a:rPr lang="vi-VN" sz="2000" b="1" dirty="0">
                <a:latin typeface="Times New Roman" pitchFamily="18" charset="0"/>
                <a:cs typeface="Times New Roman" pitchFamily="18" charset="0"/>
              </a:rPr>
              <a:t> (bun</a:t>
            </a:r>
            <a:r>
              <a:rPr lang="ro-RO" sz="2000" b="1" dirty="0">
                <a:latin typeface="Times New Roman" pitchFamily="18" charset="0"/>
                <a:cs typeface="Times New Roman" pitchFamily="18" charset="0"/>
              </a:rPr>
              <a:t>icul</a:t>
            </a:r>
            <a:r>
              <a:rPr lang="vi-VN" sz="2000" b="1" dirty="0">
                <a:latin typeface="Times New Roman" pitchFamily="18" charset="0"/>
                <a:cs typeface="Times New Roman" pitchFamily="18" charset="0"/>
              </a:rPr>
              <a:t>, bunic</a:t>
            </a:r>
            <a:r>
              <a:rPr lang="ro-RO" sz="2000" b="1" dirty="0">
                <a:latin typeface="Times New Roman" pitchFamily="18" charset="0"/>
                <a:cs typeface="Times New Roman" pitchFamily="18" charset="0"/>
              </a:rPr>
              <a:t>a sau o </a:t>
            </a:r>
            <a:r>
              <a:rPr lang="vi-VN" sz="2000" b="1" dirty="0">
                <a:latin typeface="Times New Roman" pitchFamily="18" charset="0"/>
                <a:cs typeface="Times New Roman" pitchFamily="18" charset="0"/>
              </a:rPr>
              <a:t>altă rudă care se ocupă nemijlocit de îngrijirea</a:t>
            </a:r>
            <a:r>
              <a:rPr lang="en-US" sz="2000" b="1" dirty="0">
                <a:latin typeface="Times New Roman" pitchFamily="18" charset="0"/>
                <a:cs typeface="Times New Roman" pitchFamily="18" charset="0"/>
              </a:rPr>
              <a:t> </a:t>
            </a:r>
            <a:r>
              <a:rPr lang="vi-VN" sz="2000" b="1" dirty="0">
                <a:latin typeface="Times New Roman" pitchFamily="18" charset="0"/>
                <a:cs typeface="Times New Roman" pitchFamily="18" charset="0"/>
              </a:rPr>
              <a:t>copilului) care îndeplinește condițiile de realizare a stagiului de cotizare</a:t>
            </a:r>
            <a:r>
              <a:rPr lang="en-US" sz="2000" b="1" dirty="0">
                <a:latin typeface="Times New Roman" pitchFamily="18" charset="0"/>
                <a:cs typeface="Times New Roman" pitchFamily="18" charset="0"/>
              </a:rPr>
              <a:t> </a:t>
            </a:r>
            <a:r>
              <a:rPr lang="vi-VN" sz="2000" b="1" dirty="0">
                <a:latin typeface="Times New Roman" pitchFamily="18" charset="0"/>
                <a:cs typeface="Times New Roman" pitchFamily="18" charset="0"/>
              </a:rPr>
              <a:t>și se află în concediul pentru îngrijirea copilului până la împlinirea vârstei de 3 ani la toate unitățile în care desfășoară activități are dreptul, la cerere, la indemnizație lunară pentru creșterea copilului până la împlinirea vârstei de 3 ani conform următoarelor opțiuni: </a:t>
            </a:r>
            <a:endParaRPr lang="ro-MD" sz="2000" b="1" dirty="0">
              <a:latin typeface="Times New Roman" pitchFamily="18" charset="0"/>
              <a:cs typeface="Times New Roman" pitchFamily="18" charset="0"/>
            </a:endParaRPr>
          </a:p>
          <a:p>
            <a:pPr algn="just">
              <a:buFont typeface="Wingdings" panose="05000000000000000000" pitchFamily="2" charset="2"/>
              <a:buChar char="v"/>
            </a:pPr>
            <a:r>
              <a:rPr lang="ro-MD" sz="2000" b="1" dirty="0">
                <a:latin typeface="Times New Roman" pitchFamily="18" charset="0"/>
                <a:cs typeface="Times New Roman" pitchFamily="18" charset="0"/>
              </a:rPr>
              <a:t>     </a:t>
            </a:r>
            <a:r>
              <a:rPr lang="vi-VN" sz="2000" b="1" dirty="0">
                <a:latin typeface="Times New Roman" pitchFamily="18" charset="0"/>
                <a:cs typeface="Times New Roman" pitchFamily="18" charset="0"/>
              </a:rPr>
              <a:t>de la data acordării concediului pentru îngrijirea copilului și până la data împlinirii vârstei de 3 ani a copilului; </a:t>
            </a:r>
            <a:endParaRPr lang="ro-MD" sz="2000" b="1" dirty="0">
              <a:latin typeface="Times New Roman" pitchFamily="18" charset="0"/>
              <a:cs typeface="Times New Roman" pitchFamily="18" charset="0"/>
            </a:endParaRPr>
          </a:p>
          <a:p>
            <a:pPr algn="just">
              <a:buFont typeface="Wingdings" panose="05000000000000000000" pitchFamily="2" charset="2"/>
              <a:buChar char="v"/>
            </a:pPr>
            <a:r>
              <a:rPr lang="vi-VN" sz="2000" b="1" dirty="0">
                <a:latin typeface="Times New Roman" pitchFamily="18" charset="0"/>
                <a:cs typeface="Times New Roman" pitchFamily="18" charset="0"/>
              </a:rPr>
              <a:t>de la data acordării concediului pentru îngrijirea copilului pentru o perioadă de 24 de luni. </a:t>
            </a:r>
            <a:endParaRPr lang="ro-MD" sz="2000" b="1" dirty="0">
              <a:latin typeface="Times New Roman" pitchFamily="18" charset="0"/>
              <a:cs typeface="Times New Roman" pitchFamily="18" charset="0"/>
            </a:endParaRPr>
          </a:p>
          <a:p>
            <a:pPr algn="just">
              <a:buFont typeface="Wingdings" panose="05000000000000000000" pitchFamily="2" charset="2"/>
              <a:buChar char="v"/>
            </a:pPr>
            <a:r>
              <a:rPr lang="vi-VN" sz="2000" b="1" dirty="0">
                <a:latin typeface="Times New Roman" pitchFamily="18" charset="0"/>
                <a:cs typeface="Times New Roman" pitchFamily="18" charset="0"/>
              </a:rPr>
              <a:t>de la data acordării concediului pentru îngrijirea copilului pentru o perioadă de 12 luni. </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4233747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692696"/>
          </a:xfrm>
        </p:spPr>
        <p:txBody>
          <a:bodyPr>
            <a:noAutofit/>
          </a:bodyPr>
          <a:lstStyle/>
          <a:p>
            <a:pPr algn="ctr"/>
            <a:r>
              <a:rPr lang="ro-RO" sz="2800" b="1" dirty="0">
                <a:latin typeface="Times New Roman" panose="02020603050405020304" pitchFamily="18" charset="0"/>
                <a:cs typeface="Times New Roman" panose="02020603050405020304" pitchFamily="18" charset="0"/>
              </a:rPr>
              <a:t>Baza de calcul</a:t>
            </a:r>
            <a:endParaRPr lang="en-US" sz="2800" dirty="0"/>
          </a:p>
        </p:txBody>
      </p:sp>
      <p:sp>
        <p:nvSpPr>
          <p:cNvPr id="3" name="Content Placeholder 2"/>
          <p:cNvSpPr>
            <a:spLocks noGrp="1"/>
          </p:cNvSpPr>
          <p:nvPr>
            <p:ph idx="1"/>
          </p:nvPr>
        </p:nvSpPr>
        <p:spPr>
          <a:xfrm>
            <a:off x="683568" y="1052736"/>
            <a:ext cx="7776864" cy="5472608"/>
          </a:xfrm>
        </p:spPr>
        <p:txBody>
          <a:bodyPr>
            <a:noAutofit/>
          </a:bodyPr>
          <a:lstStyle/>
          <a:p>
            <a:pPr marL="0" indent="0" algn="just">
              <a:buNone/>
            </a:pPr>
            <a:r>
              <a:rPr lang="ro-RO"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cazul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care </a:t>
            </a:r>
            <a:r>
              <a:rPr lang="ro-RO" sz="2800" b="1" dirty="0">
                <a:latin typeface="Times New Roman" panose="02020603050405020304" pitchFamily="18" charset="0"/>
                <a:cs typeface="Times New Roman" panose="02020603050405020304" pitchFamily="18" charset="0"/>
              </a:rPr>
              <a:t>persoana </a:t>
            </a:r>
            <a:r>
              <a:rPr lang="en-US" sz="2800" b="1" dirty="0" err="1">
                <a:latin typeface="Times New Roman" panose="02020603050405020304" pitchFamily="18" charset="0"/>
                <a:cs typeface="Times New Roman" panose="02020603050405020304" pitchFamily="18" charset="0"/>
              </a:rPr>
              <a:t>asigur</a:t>
            </a:r>
            <a:r>
              <a:rPr lang="ro-RO" sz="2800" b="1" dirty="0" err="1">
                <a:latin typeface="Times New Roman" panose="02020603050405020304" pitchFamily="18" charset="0"/>
                <a:cs typeface="Times New Roman" panose="02020603050405020304" pitchFamily="18" charset="0"/>
              </a:rPr>
              <a:t>ată</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parcursul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celor</a:t>
            </a:r>
            <a:r>
              <a:rPr lang="en-US" sz="2800" b="1" dirty="0">
                <a:latin typeface="Times New Roman" panose="02020603050405020304" pitchFamily="18" charset="0"/>
                <a:cs typeface="Times New Roman" panose="02020603050405020304" pitchFamily="18" charset="0"/>
              </a:rPr>
              <a:t> 12 </a:t>
            </a:r>
            <a:r>
              <a:rPr lang="en-US" sz="2800" b="1" dirty="0" err="1">
                <a:latin typeface="Times New Roman" panose="02020603050405020304" pitchFamily="18" charset="0"/>
                <a:cs typeface="Times New Roman" panose="02020603050405020304" pitchFamily="18" charset="0"/>
              </a:rPr>
              <a:t>luni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calendaristice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premergătoare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lunii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survenirii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riscului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asigurat</a:t>
            </a:r>
            <a:r>
              <a:rPr lang="en-US" sz="2800" b="1" dirty="0">
                <a:latin typeface="Times New Roman" panose="02020603050405020304" pitchFamily="18" charset="0"/>
                <a:cs typeface="Times New Roman" panose="02020603050405020304" pitchFamily="18" charset="0"/>
              </a:rPr>
              <a:t> nu a </a:t>
            </a:r>
            <a:r>
              <a:rPr lang="en-US" sz="2800" b="1" dirty="0" err="1">
                <a:latin typeface="Times New Roman" panose="02020603050405020304" pitchFamily="18" charset="0"/>
                <a:cs typeface="Times New Roman" panose="02020603050405020304" pitchFamily="18" charset="0"/>
              </a:rPr>
              <a:t>realizat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venit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asigurat</a:t>
            </a:r>
            <a:r>
              <a:rPr lang="en-US" sz="2800" b="1" dirty="0">
                <a:latin typeface="Times New Roman" panose="02020603050405020304" pitchFamily="18" charset="0"/>
                <a:cs typeface="Times New Roman" panose="02020603050405020304" pitchFamily="18" charset="0"/>
              </a:rPr>
              <a:t> din </a:t>
            </a:r>
            <a:r>
              <a:rPr lang="en-US" sz="2800" b="1" dirty="0" err="1">
                <a:latin typeface="Times New Roman" panose="02020603050405020304" pitchFamily="18" charset="0"/>
                <a:cs typeface="Times New Roman" panose="02020603050405020304" pitchFamily="18" charset="0"/>
              </a:rPr>
              <a:t>motiv</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concediu</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maternitate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şi</a:t>
            </a:r>
            <a:r>
              <a:rPr lang="en-US" sz="2800" b="1" dirty="0">
                <a:latin typeface="Times New Roman" panose="02020603050405020304" pitchFamily="18" charset="0"/>
                <a:cs typeface="Times New Roman" panose="02020603050405020304" pitchFamily="18" charset="0"/>
              </a:rPr>
              <a:t>/</a:t>
            </a:r>
            <a:r>
              <a:rPr lang="en-US" sz="2800" b="1" dirty="0" err="1">
                <a:latin typeface="Times New Roman" panose="02020603050405020304" pitchFamily="18" charset="0"/>
                <a:cs typeface="Times New Roman" panose="02020603050405020304" pitchFamily="18" charset="0"/>
              </a:rPr>
              <a:t>sau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concediu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pentru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îngrijirea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copilului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până</a:t>
            </a:r>
            <a:r>
              <a:rPr lang="en-US" sz="2800" b="1" dirty="0">
                <a:latin typeface="Times New Roman" panose="02020603050405020304" pitchFamily="18" charset="0"/>
                <a:cs typeface="Times New Roman" panose="02020603050405020304" pitchFamily="18" charset="0"/>
              </a:rPr>
              <a:t> la </a:t>
            </a:r>
            <a:r>
              <a:rPr lang="en-US" sz="2800" b="1" dirty="0" err="1">
                <a:latin typeface="Times New Roman" panose="02020603050405020304" pitchFamily="18" charset="0"/>
                <a:cs typeface="Times New Roman" panose="02020603050405020304" pitchFamily="18" charset="0"/>
              </a:rPr>
              <a:t>împlinirea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vârstei</a:t>
            </a:r>
            <a:r>
              <a:rPr lang="en-US" sz="2800" b="1" dirty="0">
                <a:latin typeface="Times New Roman" panose="02020603050405020304" pitchFamily="18" charset="0"/>
                <a:cs typeface="Times New Roman" panose="02020603050405020304" pitchFamily="18" charset="0"/>
              </a:rPr>
              <a:t> de 3 </a:t>
            </a:r>
            <a:r>
              <a:rPr lang="en-US" sz="2800" b="1" dirty="0" err="1">
                <a:latin typeface="Times New Roman" panose="02020603050405020304" pitchFamily="18" charset="0"/>
                <a:cs typeface="Times New Roman" panose="02020603050405020304" pitchFamily="18" charset="0"/>
              </a:rPr>
              <a:t>ani</a:t>
            </a:r>
            <a:r>
              <a:rPr lang="en-US" sz="2800" b="1" dirty="0">
                <a:latin typeface="Times New Roman" panose="02020603050405020304" pitchFamily="18" charset="0"/>
                <a:cs typeface="Times New Roman" panose="02020603050405020304" pitchFamily="18" charset="0"/>
              </a:rPr>
              <a:t>, </a:t>
            </a:r>
            <a:r>
              <a:rPr lang="ro-RO" sz="2800" b="1" dirty="0">
                <a:latin typeface="Times New Roman" panose="02020603050405020304" pitchFamily="18" charset="0"/>
                <a:cs typeface="Times New Roman" panose="02020603050405020304" pitchFamily="18" charset="0"/>
              </a:rPr>
              <a:t>şi/sau de concedii prevăzute la art. 127 din Codul Muncii nr. 154/2003, </a:t>
            </a:r>
            <a:r>
              <a:rPr lang="en-US" sz="2800" b="1" dirty="0" err="1">
                <a:latin typeface="Times New Roman" panose="02020603050405020304" pitchFamily="18" charset="0"/>
                <a:cs typeface="Times New Roman" panose="02020603050405020304" pitchFamily="18" charset="0"/>
              </a:rPr>
              <a:t>cuantumul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indemnizaţi</a:t>
            </a:r>
            <a:r>
              <a:rPr lang="ro-RO" sz="2800" b="1" dirty="0">
                <a:latin typeface="Times New Roman" panose="02020603050405020304" pitchFamily="18" charset="0"/>
                <a:cs typeface="Times New Roman" panose="02020603050405020304" pitchFamily="18" charset="0"/>
              </a:rPr>
              <a:t>lor</a:t>
            </a:r>
            <a:r>
              <a:rPr lang="en-US" sz="2800" b="1" dirty="0">
                <a:latin typeface="Times New Roman" panose="02020603050405020304" pitchFamily="18" charset="0"/>
                <a:cs typeface="Times New Roman" panose="02020603050405020304" pitchFamily="18" charset="0"/>
              </a:rPr>
              <a:t> </a:t>
            </a:r>
            <a:r>
              <a:rPr lang="ro-RO" sz="2800" b="1" dirty="0">
                <a:latin typeface="Times New Roman" panose="02020603050405020304" pitchFamily="18" charset="0"/>
                <a:cs typeface="Times New Roman" panose="02020603050405020304" pitchFamily="18" charset="0"/>
              </a:rPr>
              <a:t>se </a:t>
            </a:r>
            <a:r>
              <a:rPr lang="en-US" sz="2800" b="1" dirty="0" err="1">
                <a:latin typeface="Times New Roman" panose="02020603050405020304" pitchFamily="18" charset="0"/>
                <a:cs typeface="Times New Roman" panose="02020603050405020304" pitchFamily="18" charset="0"/>
              </a:rPr>
              <a:t>stabileşte</a:t>
            </a:r>
            <a:r>
              <a:rPr lang="en-US" sz="2800" b="1" dirty="0">
                <a:latin typeface="Times New Roman" panose="02020603050405020304" pitchFamily="18" charset="0"/>
                <a:cs typeface="Times New Roman" panose="02020603050405020304" pitchFamily="18" charset="0"/>
              </a:rPr>
              <a:t> din </a:t>
            </a:r>
            <a:r>
              <a:rPr lang="en-US" sz="2800" b="1" dirty="0" err="1">
                <a:latin typeface="Times New Roman" panose="02020603050405020304" pitchFamily="18" charset="0"/>
                <a:cs typeface="Times New Roman" panose="02020603050405020304" pitchFamily="18" charset="0"/>
              </a:rPr>
              <a:t>baza</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calcul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al </a:t>
            </a:r>
            <a:r>
              <a:rPr lang="en-US" sz="2800" b="1" dirty="0" err="1">
                <a:latin typeface="Times New Roman" panose="02020603050405020304" pitchFamily="18" charset="0"/>
                <a:cs typeface="Times New Roman" panose="02020603050405020304" pitchFamily="18" charset="0"/>
              </a:rPr>
              <a:t>cărei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temei</a:t>
            </a:r>
            <a:r>
              <a:rPr lang="en-US" sz="2800" b="1" dirty="0">
                <a:latin typeface="Times New Roman" panose="02020603050405020304" pitchFamily="18" charset="0"/>
                <a:cs typeface="Times New Roman" panose="02020603050405020304" pitchFamily="18" charset="0"/>
              </a:rPr>
              <a:t> s-au </a:t>
            </a:r>
            <a:r>
              <a:rPr lang="en-US" sz="2800" b="1" dirty="0" err="1">
                <a:latin typeface="Times New Roman" panose="02020603050405020304" pitchFamily="18" charset="0"/>
                <a:cs typeface="Times New Roman" panose="02020603050405020304" pitchFamily="18" charset="0"/>
              </a:rPr>
              <a:t>calculat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aceste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indemnizaţii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pentru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copilul</a:t>
            </a:r>
            <a:r>
              <a:rPr lang="en-US" sz="2800" b="1" dirty="0">
                <a:latin typeface="Times New Roman" panose="02020603050405020304" pitchFamily="18" charset="0"/>
                <a:cs typeface="Times New Roman" panose="02020603050405020304" pitchFamily="18" charset="0"/>
              </a:rPr>
              <a:t> precedent </a:t>
            </a:r>
            <a:r>
              <a:rPr lang="en-US" sz="2800" b="1" dirty="0" err="1">
                <a:latin typeface="Times New Roman" panose="02020603050405020304" pitchFamily="18" charset="0"/>
                <a:cs typeface="Times New Roman" panose="02020603050405020304" pitchFamily="18" charset="0"/>
              </a:rPr>
              <a:t>sau</a:t>
            </a:r>
            <a:r>
              <a:rPr lang="en-US" sz="2800" b="1" dirty="0">
                <a:latin typeface="Times New Roman" panose="02020603050405020304" pitchFamily="18" charset="0"/>
                <a:cs typeface="Times New Roman" panose="02020603050405020304" pitchFamily="18" charset="0"/>
              </a:rPr>
              <a:t> din </a:t>
            </a:r>
            <a:r>
              <a:rPr lang="en-US" sz="2800" b="1" dirty="0" err="1">
                <a:latin typeface="Times New Roman" panose="02020603050405020304" pitchFamily="18" charset="0"/>
                <a:cs typeface="Times New Roman" panose="02020603050405020304" pitchFamily="18" charset="0"/>
              </a:rPr>
              <a:t>baza</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calcul</a:t>
            </a:r>
            <a:r>
              <a:rPr lang="en-US" sz="2800" b="1" dirty="0">
                <a:latin typeface="Times New Roman" panose="02020603050405020304" pitchFamily="18" charset="0"/>
                <a:cs typeface="Times New Roman" panose="02020603050405020304" pitchFamily="18" charset="0"/>
              </a:rPr>
              <a:t> al </a:t>
            </a:r>
            <a:r>
              <a:rPr lang="en-US" sz="2800" b="1" dirty="0" err="1">
                <a:latin typeface="Times New Roman" panose="02020603050405020304" pitchFamily="18" charset="0"/>
                <a:cs typeface="Times New Roman" panose="02020603050405020304" pitchFamily="18" charset="0"/>
              </a:rPr>
              <a:t>celuilalt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soţ</a:t>
            </a:r>
            <a:r>
              <a:rPr lang="en-US" sz="2800" b="1" dirty="0">
                <a:latin typeface="Times New Roman" panose="02020603050405020304" pitchFamily="18" charset="0"/>
                <a:cs typeface="Times New Roman" panose="02020603050405020304" pitchFamily="18" charset="0"/>
              </a:rPr>
              <a:t>. </a:t>
            </a:r>
            <a:endParaRPr lang="ro-MD"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1088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764704"/>
            <a:ext cx="7632848" cy="5544616"/>
          </a:xfrm>
        </p:spPr>
        <p:txBody>
          <a:bodyPr>
            <a:noAutofit/>
          </a:bodyPr>
          <a:lstStyle/>
          <a:p>
            <a:pPr>
              <a:buNone/>
            </a:pPr>
            <a:r>
              <a:rPr lang="ro-RO" sz="2200" dirty="0">
                <a:latin typeface="Times New Roman" panose="02020603050405020304" pitchFamily="18" charset="0"/>
                <a:cs typeface="Times New Roman" panose="02020603050405020304" pitchFamily="18" charset="0"/>
              </a:rPr>
              <a:t>        </a:t>
            </a:r>
            <a:r>
              <a:rPr lang="ro-RO" sz="2000" dirty="0">
                <a:latin typeface="Times New Roman" panose="02020603050405020304" pitchFamily="18" charset="0"/>
                <a:cs typeface="Times New Roman" panose="02020603050405020304" pitchFamily="18" charset="0"/>
              </a:rPr>
              <a:t>    </a:t>
            </a:r>
            <a:r>
              <a:rPr lang="ro-RO"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cazul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care liber-</a:t>
            </a:r>
            <a:r>
              <a:rPr lang="en-US" sz="2800" b="1" dirty="0" err="1">
                <a:latin typeface="Times New Roman" panose="02020603050405020304" pitchFamily="18" charset="0"/>
                <a:cs typeface="Times New Roman" panose="02020603050405020304" pitchFamily="18" charset="0"/>
              </a:rPr>
              <a:t>profesionistul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practică</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activitate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sectorul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justiţiei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parcursul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celor</a:t>
            </a:r>
            <a:r>
              <a:rPr lang="en-US" sz="2800" b="1" dirty="0">
                <a:latin typeface="Times New Roman" panose="02020603050405020304" pitchFamily="18" charset="0"/>
                <a:cs typeface="Times New Roman" panose="02020603050405020304" pitchFamily="18" charset="0"/>
              </a:rPr>
              <a:t> 12 </a:t>
            </a:r>
            <a:r>
              <a:rPr lang="en-US" sz="2800" b="1" dirty="0" err="1">
                <a:latin typeface="Times New Roman" panose="02020603050405020304" pitchFamily="18" charset="0"/>
                <a:cs typeface="Times New Roman" panose="02020603050405020304" pitchFamily="18" charset="0"/>
              </a:rPr>
              <a:t>luni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calendaristice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premergătoare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lunii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survenirii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riscului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asigurat</a:t>
            </a:r>
            <a:r>
              <a:rPr lang="en-US" sz="2800" b="1" dirty="0">
                <a:latin typeface="Times New Roman" panose="02020603050405020304" pitchFamily="18" charset="0"/>
                <a:cs typeface="Times New Roman" panose="02020603050405020304" pitchFamily="18" charset="0"/>
              </a:rPr>
              <a:t> </a:t>
            </a:r>
            <a:r>
              <a:rPr lang="en-US" sz="2800" b="1" u="sng" dirty="0">
                <a:latin typeface="Times New Roman" panose="02020603050405020304" pitchFamily="18" charset="0"/>
                <a:cs typeface="Times New Roman" panose="02020603050405020304" pitchFamily="18" charset="0"/>
              </a:rPr>
              <a:t>nu a </a:t>
            </a:r>
            <a:r>
              <a:rPr lang="en-US" sz="2800" b="1" u="sng" dirty="0" err="1">
                <a:latin typeface="Times New Roman" panose="02020603050405020304" pitchFamily="18" charset="0"/>
                <a:cs typeface="Times New Roman" panose="02020603050405020304" pitchFamily="18" charset="0"/>
              </a:rPr>
              <a:t>achitat</a:t>
            </a:r>
            <a:r>
              <a:rPr lang="en-US" sz="2800" b="1" u="sng"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taxa </a:t>
            </a:r>
            <a:r>
              <a:rPr lang="en-US" sz="2800" b="1" dirty="0" err="1">
                <a:latin typeface="Times New Roman" panose="02020603050405020304" pitchFamily="18" charset="0"/>
                <a:cs typeface="Times New Roman" panose="02020603050405020304" pitchFamily="18" charset="0"/>
              </a:rPr>
              <a:t>fixă</a:t>
            </a:r>
            <a:r>
              <a:rPr lang="en-US" sz="2800" b="1" dirty="0">
                <a:latin typeface="Times New Roman" panose="02020603050405020304" pitchFamily="18" charset="0"/>
                <a:cs typeface="Times New Roman" panose="02020603050405020304" pitchFamily="18" charset="0"/>
              </a:rPr>
              <a:t> a </a:t>
            </a:r>
            <a:r>
              <a:rPr lang="en-US" sz="2800" b="1" dirty="0" err="1">
                <a:latin typeface="Times New Roman" panose="02020603050405020304" pitchFamily="18" charset="0"/>
                <a:cs typeface="Times New Roman" panose="02020603050405020304" pitchFamily="18" charset="0"/>
              </a:rPr>
              <a:t>contribuţiilor</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asigurări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sociale</a:t>
            </a:r>
            <a:r>
              <a:rPr lang="en-US" sz="2800" b="1" dirty="0">
                <a:latin typeface="Times New Roman" panose="02020603050405020304" pitchFamily="18" charset="0"/>
                <a:cs typeface="Times New Roman" panose="02020603050405020304" pitchFamily="18" charset="0"/>
              </a:rPr>
              <a:t> de stat </a:t>
            </a:r>
            <a:r>
              <a:rPr lang="en-US" sz="2800" b="1" dirty="0" err="1">
                <a:latin typeface="Times New Roman" panose="02020603050405020304" pitchFamily="18" charset="0"/>
                <a:cs typeface="Times New Roman" panose="02020603050405020304" pitchFamily="18" charset="0"/>
              </a:rPr>
              <a:t>obligatorii</a:t>
            </a:r>
            <a:r>
              <a:rPr lang="en-US" sz="2800" b="1" dirty="0">
                <a:latin typeface="Times New Roman" panose="02020603050405020304" pitchFamily="18" charset="0"/>
                <a:cs typeface="Times New Roman" panose="02020603050405020304" pitchFamily="18" charset="0"/>
              </a:rPr>
              <a:t> din </a:t>
            </a:r>
            <a:r>
              <a:rPr lang="en-US" sz="2800" b="1" dirty="0" err="1">
                <a:latin typeface="Times New Roman" panose="02020603050405020304" pitchFamily="18" charset="0"/>
                <a:cs typeface="Times New Roman" panose="02020603050405020304" pitchFamily="18" charset="0"/>
              </a:rPr>
              <a:t>motiv</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beneficiere</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indemnizaţie</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maternitate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şi</a:t>
            </a:r>
            <a:r>
              <a:rPr lang="en-US" sz="2800" b="1" dirty="0">
                <a:latin typeface="Times New Roman" panose="02020603050405020304" pitchFamily="18" charset="0"/>
                <a:cs typeface="Times New Roman" panose="02020603050405020304" pitchFamily="18" charset="0"/>
              </a:rPr>
              <a:t>/</a:t>
            </a:r>
            <a:r>
              <a:rPr lang="en-US" sz="2800" b="1" dirty="0" err="1">
                <a:latin typeface="Times New Roman" panose="02020603050405020304" pitchFamily="18" charset="0"/>
                <a:cs typeface="Times New Roman" panose="02020603050405020304" pitchFamily="18" charset="0"/>
              </a:rPr>
              <a:t>sau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indemnizaţie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lunară</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pentru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creşterea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copilului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cuantumul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indemnizaţi</a:t>
            </a:r>
            <a:r>
              <a:rPr lang="ro-RO" sz="2800" b="1" dirty="0">
                <a:latin typeface="Times New Roman" panose="02020603050405020304" pitchFamily="18" charset="0"/>
                <a:cs typeface="Times New Roman" panose="02020603050405020304" pitchFamily="18" charset="0"/>
              </a:rPr>
              <a:t>ilor</a:t>
            </a:r>
            <a:r>
              <a:rPr lang="en-US" sz="2800" b="1" dirty="0">
                <a:latin typeface="Times New Roman" panose="02020603050405020304" pitchFamily="18" charset="0"/>
                <a:cs typeface="Times New Roman" panose="02020603050405020304" pitchFamily="18" charset="0"/>
              </a:rPr>
              <a:t> se </a:t>
            </a:r>
            <a:r>
              <a:rPr lang="en-US" sz="2800" b="1" dirty="0" err="1">
                <a:latin typeface="Times New Roman" panose="02020603050405020304" pitchFamily="18" charset="0"/>
                <a:cs typeface="Times New Roman" panose="02020603050405020304" pitchFamily="18" charset="0"/>
              </a:rPr>
              <a:t>stabileşte</a:t>
            </a:r>
            <a:r>
              <a:rPr lang="en-US" sz="2800" b="1" dirty="0">
                <a:latin typeface="Times New Roman" panose="02020603050405020304" pitchFamily="18" charset="0"/>
                <a:cs typeface="Times New Roman" panose="02020603050405020304" pitchFamily="18" charset="0"/>
              </a:rPr>
              <a:t> din </a:t>
            </a:r>
            <a:r>
              <a:rPr lang="en-US" sz="2800" b="1" dirty="0" err="1">
                <a:latin typeface="Times New Roman" panose="02020603050405020304" pitchFamily="18" charset="0"/>
                <a:cs typeface="Times New Roman" panose="02020603050405020304" pitchFamily="18" charset="0"/>
              </a:rPr>
              <a:t>baza</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calcul</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în</a:t>
            </a:r>
            <a:r>
              <a:rPr lang="en-US" sz="2800" b="1" dirty="0">
                <a:latin typeface="Times New Roman" panose="02020603050405020304" pitchFamily="18" charset="0"/>
                <a:cs typeface="Times New Roman" panose="02020603050405020304" pitchFamily="18" charset="0"/>
              </a:rPr>
              <a:t> al </a:t>
            </a:r>
            <a:r>
              <a:rPr lang="en-US" sz="2800" b="1" dirty="0" err="1">
                <a:latin typeface="Times New Roman" panose="02020603050405020304" pitchFamily="18" charset="0"/>
                <a:cs typeface="Times New Roman" panose="02020603050405020304" pitchFamily="18" charset="0"/>
              </a:rPr>
              <a:t>cărei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temei</a:t>
            </a:r>
            <a:r>
              <a:rPr lang="en-US" sz="2800" b="1" dirty="0">
                <a:latin typeface="Times New Roman" panose="02020603050405020304" pitchFamily="18" charset="0"/>
                <a:cs typeface="Times New Roman" panose="02020603050405020304" pitchFamily="18" charset="0"/>
              </a:rPr>
              <a:t> s-au </a:t>
            </a:r>
            <a:r>
              <a:rPr lang="en-US" sz="2800" b="1" dirty="0" err="1">
                <a:latin typeface="Times New Roman" panose="02020603050405020304" pitchFamily="18" charset="0"/>
                <a:cs typeface="Times New Roman" panose="02020603050405020304" pitchFamily="18" charset="0"/>
              </a:rPr>
              <a:t>calculat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aceste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indemnizaţii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pentru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copilul</a:t>
            </a:r>
            <a:r>
              <a:rPr lang="en-US" sz="2800" b="1" dirty="0">
                <a:latin typeface="Times New Roman" panose="02020603050405020304" pitchFamily="18" charset="0"/>
                <a:cs typeface="Times New Roman" panose="02020603050405020304" pitchFamily="18" charset="0"/>
              </a:rPr>
              <a:t> precedent </a:t>
            </a:r>
            <a:r>
              <a:rPr lang="en-US" sz="2800" b="1" dirty="0" err="1">
                <a:latin typeface="Times New Roman" panose="02020603050405020304" pitchFamily="18" charset="0"/>
                <a:cs typeface="Times New Roman" panose="02020603050405020304" pitchFamily="18" charset="0"/>
              </a:rPr>
              <a:t>sau</a:t>
            </a:r>
            <a:r>
              <a:rPr lang="en-US" sz="2800" b="1" dirty="0">
                <a:latin typeface="Times New Roman" panose="02020603050405020304" pitchFamily="18" charset="0"/>
                <a:cs typeface="Times New Roman" panose="02020603050405020304" pitchFamily="18" charset="0"/>
              </a:rPr>
              <a:t> din </a:t>
            </a:r>
            <a:r>
              <a:rPr lang="en-US" sz="2800" b="1" dirty="0" err="1">
                <a:latin typeface="Times New Roman" panose="02020603050405020304" pitchFamily="18" charset="0"/>
                <a:cs typeface="Times New Roman" panose="02020603050405020304" pitchFamily="18" charset="0"/>
              </a:rPr>
              <a:t>baza</a:t>
            </a:r>
            <a:r>
              <a:rPr lang="en-US" sz="2800" b="1" dirty="0">
                <a:latin typeface="Times New Roman" panose="02020603050405020304" pitchFamily="18" charset="0"/>
                <a:cs typeface="Times New Roman" panose="02020603050405020304" pitchFamily="18" charset="0"/>
              </a:rPr>
              <a:t> de </a:t>
            </a:r>
            <a:r>
              <a:rPr lang="en-US" sz="2800" b="1" dirty="0" err="1">
                <a:latin typeface="Times New Roman" panose="02020603050405020304" pitchFamily="18" charset="0"/>
                <a:cs typeface="Times New Roman" panose="02020603050405020304" pitchFamily="18" charset="0"/>
              </a:rPr>
              <a:t>calcul</a:t>
            </a:r>
            <a:r>
              <a:rPr lang="en-US" sz="2800" b="1" dirty="0">
                <a:latin typeface="Times New Roman" panose="02020603050405020304" pitchFamily="18" charset="0"/>
                <a:cs typeface="Times New Roman" panose="02020603050405020304" pitchFamily="18" charset="0"/>
              </a:rPr>
              <a:t> al </a:t>
            </a:r>
            <a:r>
              <a:rPr lang="en-US" sz="2800" b="1" dirty="0" err="1">
                <a:latin typeface="Times New Roman" panose="02020603050405020304" pitchFamily="18" charset="0"/>
                <a:cs typeface="Times New Roman" panose="02020603050405020304" pitchFamily="18" charset="0"/>
              </a:rPr>
              <a:t>celuilalt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soţ</a:t>
            </a:r>
            <a:r>
              <a:rPr lang="en-US" sz="2800" b="1" dirty="0">
                <a:latin typeface="Times New Roman" panose="02020603050405020304" pitchFamily="18" charset="0"/>
                <a:cs typeface="Times New Roman" panose="02020603050405020304" pitchFamily="18" charset="0"/>
              </a:rPr>
              <a:t>. </a:t>
            </a:r>
            <a:endParaRPr lang="en-US" sz="2800" dirty="0"/>
          </a:p>
        </p:txBody>
      </p:sp>
    </p:spTree>
    <p:extLst>
      <p:ext uri="{BB962C8B-B14F-4D97-AF65-F5344CB8AC3E}">
        <p14:creationId xmlns:p14="http://schemas.microsoft.com/office/powerpoint/2010/main" val="810028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4" name="Picture 5" descr="http://cnas.md/img.php?km=cHVibGljL3B1YmxpY2F0aW9uX2NvdmVycy8xNzA0MjAtZGxlYS1jYWl0YS1pLWZlaWNidWthLW9rMTE3M2UuanBn&amp;w=950"/>
          <p:cNvPicPr>
            <a:picLocks noChangeAspect="1" noChangeArrowheads="1"/>
          </p:cNvPicPr>
          <p:nvPr/>
        </p:nvPicPr>
        <p:blipFill>
          <a:blip r:embed="rId3" cstate="print"/>
          <a:srcRect/>
          <a:stretch>
            <a:fillRect/>
          </a:stretch>
        </p:blipFill>
        <p:spPr bwMode="auto">
          <a:xfrm>
            <a:off x="1691680" y="2204864"/>
            <a:ext cx="5888698" cy="3232380"/>
          </a:xfrm>
          <a:prstGeom prst="rect">
            <a:avLst/>
          </a:prstGeom>
          <a:noFill/>
          <a:ln w="9525">
            <a:noFill/>
            <a:miter lim="800000"/>
            <a:headEnd/>
            <a:tailEnd/>
          </a:ln>
        </p:spPr>
      </p:pic>
      <p:sp>
        <p:nvSpPr>
          <p:cNvPr id="2" name="Заголовок 1"/>
          <p:cNvSpPr>
            <a:spLocks noGrp="1"/>
          </p:cNvSpPr>
          <p:nvPr>
            <p:ph type="title"/>
          </p:nvPr>
        </p:nvSpPr>
        <p:spPr>
          <a:xfrm>
            <a:off x="0" y="0"/>
            <a:ext cx="9144000" cy="126876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b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br>
            <a:b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br>
            <a:b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br>
            <a:b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br>
            <a:b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br>
            <a:b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br>
            <a:r>
              <a:rPr lang="ro-RO"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lgerian" pitchFamily="82" charset="0"/>
              </a:rPr>
              <a:t> </a:t>
            </a:r>
            <a:r>
              <a:rPr lang="ro-RO" sz="4800" b="1" dirty="0">
                <a:ln w="11430"/>
                <a:solidFill>
                  <a:schemeClr val="accent5">
                    <a:lumMod val="50000"/>
                  </a:schemeClr>
                </a:solidFill>
                <a:effectLst>
                  <a:outerShdw blurRad="50800" dist="39000" dir="5460000" algn="tl">
                    <a:srgbClr val="000000">
                      <a:alpha val="38000"/>
                    </a:srgbClr>
                  </a:outerShdw>
                </a:effectLst>
                <a:latin typeface="Algerian" pitchFamily="82" charset="0"/>
              </a:rPr>
              <a:t>IndemnizaŢIA </a:t>
            </a:r>
            <a:br>
              <a:rPr lang="ro-RO" sz="4800" b="1" dirty="0">
                <a:ln w="11430"/>
                <a:solidFill>
                  <a:schemeClr val="accent5">
                    <a:lumMod val="50000"/>
                  </a:schemeClr>
                </a:solidFill>
                <a:effectLst>
                  <a:outerShdw blurRad="50800" dist="39000" dir="5460000" algn="tl">
                    <a:srgbClr val="000000">
                      <a:alpha val="38000"/>
                    </a:srgbClr>
                  </a:outerShdw>
                </a:effectLst>
                <a:latin typeface="Algerian" pitchFamily="82" charset="0"/>
              </a:rPr>
            </a:br>
            <a:r>
              <a:rPr lang="ro-RO" sz="4800" b="1" dirty="0">
                <a:ln w="11430"/>
                <a:solidFill>
                  <a:schemeClr val="accent5">
                    <a:lumMod val="50000"/>
                  </a:schemeClr>
                </a:solidFill>
                <a:effectLst>
                  <a:outerShdw blurRad="50800" dist="39000" dir="5460000" algn="tl">
                    <a:srgbClr val="000000">
                      <a:alpha val="38000"/>
                    </a:srgbClr>
                  </a:outerShdw>
                </a:effectLst>
                <a:latin typeface="Algerian" pitchFamily="82" charset="0"/>
              </a:rPr>
              <a:t>PATERNALĂ</a:t>
            </a:r>
            <a:br>
              <a:rPr lang="ro-RO" sz="4800" b="1" dirty="0">
                <a:ln w="11430"/>
                <a:solidFill>
                  <a:schemeClr val="accent5">
                    <a:lumMod val="50000"/>
                  </a:schemeClr>
                </a:solidFill>
                <a:effectLst>
                  <a:outerShdw blurRad="50800" dist="39000" dir="5460000" algn="tl">
                    <a:srgbClr val="000000">
                      <a:alpha val="38000"/>
                    </a:srgbClr>
                  </a:outerShdw>
                </a:effectLst>
                <a:latin typeface="Algerian" pitchFamily="82" charset="0"/>
              </a:rPr>
            </a:br>
            <a:br>
              <a:rPr lang="ro-RO" sz="4800" b="1" dirty="0">
                <a:ln w="11430"/>
                <a:solidFill>
                  <a:schemeClr val="accent5">
                    <a:lumMod val="50000"/>
                  </a:schemeClr>
                </a:solidFill>
                <a:effectLst>
                  <a:outerShdw blurRad="50800" dist="39000" dir="5460000" algn="tl">
                    <a:srgbClr val="000000">
                      <a:alpha val="38000"/>
                    </a:srgbClr>
                  </a:outerShdw>
                </a:effectLst>
                <a:latin typeface="Algerian" pitchFamily="82" charset="0"/>
              </a:rPr>
            </a:br>
            <a:br>
              <a:rPr lang="ro-RO" sz="4800" b="1" dirty="0">
                <a:ln w="11430"/>
                <a:solidFill>
                  <a:schemeClr val="accent5">
                    <a:lumMod val="50000"/>
                  </a:schemeClr>
                </a:solidFill>
                <a:effectLst>
                  <a:outerShdw blurRad="50800" dist="39000" dir="5460000" algn="tl">
                    <a:srgbClr val="000000">
                      <a:alpha val="38000"/>
                    </a:srgbClr>
                  </a:outerShdw>
                </a:effectLst>
                <a:latin typeface="Algerian" pitchFamily="82" charset="0"/>
              </a:rPr>
            </a:br>
            <a:endParaRPr lang="ru-RU" sz="4800" b="1" dirty="0">
              <a:ln w="11430"/>
              <a:solidFill>
                <a:schemeClr val="accent5">
                  <a:lumMod val="50000"/>
                </a:schemeClr>
              </a:solidFill>
              <a:effectLst>
                <a:outerShdw blurRad="50800" dist="39000" dir="5460000" algn="tl">
                  <a:srgbClr val="000000">
                    <a:alpha val="38000"/>
                  </a:srgbClr>
                </a:outerShdw>
              </a:effectLst>
            </a:endParaRPr>
          </a:p>
        </p:txBody>
      </p:sp>
      <p:sp>
        <p:nvSpPr>
          <p:cNvPr id="5" name="Объект 4"/>
          <p:cNvSpPr>
            <a:spLocks noGrp="1"/>
          </p:cNvSpPr>
          <p:nvPr>
            <p:ph idx="1"/>
          </p:nvPr>
        </p:nvSpPr>
        <p:spPr>
          <a:xfrm>
            <a:off x="1403648" y="2119257"/>
            <a:ext cx="6255797" cy="3603812"/>
          </a:xfrm>
        </p:spPr>
        <p:txBody>
          <a:bodyPr/>
          <a:lstStyle/>
          <a:p>
            <a:endParaRPr lang="ru-RU" dirty="0"/>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AutoShape 2"/>
          <p:cNvSpPr>
            <a:spLocks noGrp="1" noChangeArrowheads="1"/>
          </p:cNvSpPr>
          <p:nvPr>
            <p:ph type="title"/>
          </p:nvPr>
        </p:nvSpPr>
        <p:spPr/>
        <p:txBody>
          <a:bodyPr>
            <a:normAutofit fontScale="90000"/>
          </a:bodyPr>
          <a:lstStyle/>
          <a:p>
            <a:r>
              <a:rPr lang="en-US" dirty="0" err="1"/>
              <a:t>Dreptul</a:t>
            </a:r>
            <a:r>
              <a:rPr lang="en-US" dirty="0"/>
              <a:t> la </a:t>
            </a:r>
            <a:r>
              <a:rPr lang="en-US" dirty="0" err="1"/>
              <a:t>indemnizaţie</a:t>
            </a:r>
            <a:r>
              <a:rPr lang="en-US" dirty="0"/>
              <a:t> </a:t>
            </a:r>
            <a:r>
              <a:rPr lang="en-US" dirty="0" err="1"/>
              <a:t>paternală</a:t>
            </a:r>
            <a:endParaRPr lang="ru-RU" dirty="0"/>
          </a:p>
        </p:txBody>
      </p:sp>
      <p:sp>
        <p:nvSpPr>
          <p:cNvPr id="223235" name="Rectangle 3"/>
          <p:cNvSpPr>
            <a:spLocks noGrp="1" noChangeArrowheads="1"/>
          </p:cNvSpPr>
          <p:nvPr>
            <p:ph idx="1"/>
          </p:nvPr>
        </p:nvSpPr>
        <p:spPr/>
        <p:txBody>
          <a:bodyPr>
            <a:normAutofit/>
          </a:bodyPr>
          <a:lstStyle/>
          <a:p>
            <a:pPr algn="just"/>
            <a:r>
              <a:rPr lang="vi-VN" dirty="0">
                <a:latin typeface="+mj-lt"/>
              </a:rPr>
              <a:t>Dreptul la indemnizaţie paternală pentru îngrijirea copilului nou-născut sau adoptat se acordă tatălui asigurat în sistemul public de asigurări sociale, angajat în baza contractului individual de muncă sau aflat în raport de serviciu în baza actului administrativ, precum și liber-profesionistului ce practică activitate în sectorul justiției, cu domiciliul sau reşedinţa în Republica Moldova.</a:t>
            </a:r>
            <a:endParaRPr lang="ru-RU" sz="2500" b="1" dirty="0">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600" b="1" dirty="0">
                <a:latin typeface="Times New Roman" panose="02020603050405020304" pitchFamily="18" charset="0"/>
                <a:cs typeface="Times New Roman" panose="02020603050405020304" pitchFamily="18" charset="0"/>
              </a:rPr>
              <a:t>Modificarea Codul muncii al Republicii Moldova nr. 154/2003</a:t>
            </a:r>
            <a:endParaRPr lang="en-US" sz="3600" dirty="0"/>
          </a:p>
        </p:txBody>
      </p:sp>
      <p:sp>
        <p:nvSpPr>
          <p:cNvPr id="3" name="Content Placeholder 2"/>
          <p:cNvSpPr>
            <a:spLocks noGrp="1"/>
          </p:cNvSpPr>
          <p:nvPr>
            <p:ph idx="1"/>
          </p:nvPr>
        </p:nvSpPr>
        <p:spPr/>
        <p:txBody>
          <a:bodyPr>
            <a:normAutofit fontScale="55000" lnSpcReduction="20000"/>
          </a:bodyPr>
          <a:lstStyle/>
          <a:p>
            <a:pPr marL="0" indent="0" algn="just">
              <a:buNone/>
            </a:pPr>
            <a:r>
              <a:rPr lang="ro-RO" sz="3800" dirty="0">
                <a:latin typeface="Times New Roman" panose="02020603050405020304" pitchFamily="18" charset="0"/>
                <a:cs typeface="Times New Roman" panose="02020603050405020304" pitchFamily="18" charset="0"/>
              </a:rPr>
              <a:t>    </a:t>
            </a:r>
            <a:r>
              <a:rPr lang="ro-RO" sz="3400" b="1" dirty="0">
                <a:latin typeface="Times New Roman" panose="02020603050405020304" pitchFamily="18" charset="0"/>
                <a:cs typeface="Times New Roman" panose="02020603050405020304" pitchFamily="18" charset="0"/>
              </a:rPr>
              <a:t>Art. 124</a:t>
            </a:r>
            <a:r>
              <a:rPr lang="ro-RO" sz="3400" b="1" baseline="30000" dirty="0">
                <a:latin typeface="Times New Roman" panose="02020603050405020304" pitchFamily="18" charset="0"/>
                <a:cs typeface="Times New Roman" panose="02020603050405020304" pitchFamily="18" charset="0"/>
              </a:rPr>
              <a:t>1 </a:t>
            </a:r>
            <a:r>
              <a:rPr lang="ro-RO" sz="3400" b="1" dirty="0">
                <a:latin typeface="Times New Roman" panose="02020603050405020304" pitchFamily="18" charset="0"/>
                <a:cs typeface="Times New Roman" panose="02020603050405020304" pitchFamily="18" charset="0"/>
              </a:rPr>
              <a:t>s-a completat cu cuvintele “sau adoptat” și se expune în următoarea redacție:</a:t>
            </a:r>
            <a:endParaRPr lang="en-US" sz="3400" b="1" dirty="0">
              <a:latin typeface="Times New Roman" panose="02020603050405020304" pitchFamily="18" charset="0"/>
              <a:cs typeface="Times New Roman" panose="02020603050405020304" pitchFamily="18" charset="0"/>
            </a:endParaRPr>
          </a:p>
          <a:p>
            <a:pPr marL="0" indent="0" algn="just">
              <a:buNone/>
            </a:pPr>
            <a:r>
              <a:rPr lang="ro-RO" sz="3400" b="1" dirty="0">
                <a:latin typeface="Times New Roman" panose="02020603050405020304" pitchFamily="18" charset="0"/>
                <a:cs typeface="Times New Roman" panose="02020603050405020304" pitchFamily="18" charset="0"/>
              </a:rPr>
              <a:t>    ”(1)  Concediul paternal se acordă în </a:t>
            </a:r>
            <a:r>
              <a:rPr lang="ro-RO" sz="3400" b="1" dirty="0" err="1">
                <a:latin typeface="Times New Roman" panose="02020603050405020304" pitchFamily="18" charset="0"/>
                <a:cs typeface="Times New Roman" panose="02020603050405020304" pitchFamily="18" charset="0"/>
              </a:rPr>
              <a:t>condiţiile</a:t>
            </a:r>
            <a:r>
              <a:rPr lang="ro-RO" sz="3400" b="1" dirty="0">
                <a:latin typeface="Times New Roman" panose="02020603050405020304" pitchFamily="18" charset="0"/>
                <a:cs typeface="Times New Roman" panose="02020603050405020304" pitchFamily="18" charset="0"/>
              </a:rPr>
              <a:t> prevăzute de prezentul articol pentru a asigura participarea efectivă a tatălui la îngrijirea copilului nou-născut sau adoptat.”</a:t>
            </a:r>
            <a:endParaRPr lang="en-US" sz="3400" b="1" dirty="0">
              <a:latin typeface="Times New Roman" panose="02020603050405020304" pitchFamily="18" charset="0"/>
              <a:cs typeface="Times New Roman" panose="02020603050405020304" pitchFamily="18" charset="0"/>
            </a:endParaRPr>
          </a:p>
          <a:p>
            <a:pPr marL="0" indent="0" algn="just">
              <a:buNone/>
            </a:pPr>
            <a:r>
              <a:rPr lang="ro-RO" sz="3400" b="1" dirty="0">
                <a:latin typeface="Times New Roman" panose="02020603050405020304" pitchFamily="18" charset="0"/>
                <a:cs typeface="Times New Roman" panose="02020603050405020304" pitchFamily="18" charset="0"/>
              </a:rPr>
              <a:t> </a:t>
            </a:r>
            <a:endParaRPr lang="en-US" sz="3400" b="1" dirty="0">
              <a:latin typeface="Times New Roman" panose="02020603050405020304" pitchFamily="18" charset="0"/>
              <a:cs typeface="Times New Roman" panose="02020603050405020304" pitchFamily="18" charset="0"/>
            </a:endParaRPr>
          </a:p>
          <a:p>
            <a:pPr marL="0" indent="0" algn="just">
              <a:buNone/>
            </a:pPr>
            <a:r>
              <a:rPr lang="ro-RO" sz="3400" b="1" dirty="0">
                <a:latin typeface="Times New Roman" panose="02020603050405020304" pitchFamily="18" charset="0"/>
                <a:cs typeface="Times New Roman" panose="02020603050405020304" pitchFamily="18" charset="0"/>
              </a:rPr>
              <a:t>     Potrivit noilor modificări, s-a extins durata concediului paternal până la 15 zile, și alineatul (2) al aceluiași articol prevede, că tatăl copilului nou-născut beneficiază de dreptul la concediu paternal </a:t>
            </a:r>
            <a:r>
              <a:rPr lang="ro-RO" sz="3400" b="1" dirty="0" err="1">
                <a:latin typeface="Times New Roman" panose="02020603050405020304" pitchFamily="18" charset="0"/>
                <a:cs typeface="Times New Roman" panose="02020603050405020304" pitchFamily="18" charset="0"/>
              </a:rPr>
              <a:t>pînă</a:t>
            </a:r>
            <a:r>
              <a:rPr lang="ro-RO" sz="3400" b="1" dirty="0">
                <a:latin typeface="Times New Roman" panose="02020603050405020304" pitchFamily="18" charset="0"/>
                <a:cs typeface="Times New Roman" panose="02020603050405020304" pitchFamily="18" charset="0"/>
              </a:rPr>
              <a:t> la 15 zile calendaristice. Tatăl copilului adoptat beneficiază de dreptul la concediu paternal până la 15 zile calendaristice în temeiul alin. (2</a:t>
            </a:r>
            <a:r>
              <a:rPr lang="ro-RO" sz="3400" b="1" baseline="30000" dirty="0">
                <a:latin typeface="Times New Roman" panose="02020603050405020304" pitchFamily="18" charset="0"/>
                <a:cs typeface="Times New Roman" panose="02020603050405020304" pitchFamily="18" charset="0"/>
              </a:rPr>
              <a:t>2</a:t>
            </a:r>
            <a:r>
              <a:rPr lang="ro-RO" sz="3400" b="1" dirty="0">
                <a:latin typeface="Times New Roman" panose="02020603050405020304" pitchFamily="18" charset="0"/>
                <a:cs typeface="Times New Roman" panose="02020603050405020304" pitchFamily="18" charset="0"/>
              </a:rPr>
              <a:t>) din articolul 124</a:t>
            </a:r>
            <a:r>
              <a:rPr lang="ro-RO" sz="3400" b="1" baseline="30000" dirty="0">
                <a:latin typeface="Times New Roman" panose="02020603050405020304" pitchFamily="18" charset="0"/>
                <a:cs typeface="Times New Roman" panose="02020603050405020304" pitchFamily="18" charset="0"/>
              </a:rPr>
              <a:t>1</a:t>
            </a:r>
            <a:r>
              <a:rPr lang="ro-RO" sz="3400" b="1" dirty="0">
                <a:latin typeface="Times New Roman" panose="02020603050405020304" pitchFamily="18" charset="0"/>
                <a:cs typeface="Times New Roman" panose="02020603050405020304" pitchFamily="18" charset="0"/>
              </a:rPr>
              <a:t> din Codul Muncii.</a:t>
            </a:r>
            <a:endParaRPr lang="en-US" sz="3400" b="1"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5096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764704"/>
            <a:ext cx="7704856" cy="5544616"/>
          </a:xfrm>
        </p:spPr>
        <p:txBody>
          <a:bodyPr>
            <a:normAutofit fontScale="25000" lnSpcReduction="20000"/>
          </a:bodyPr>
          <a:lstStyle/>
          <a:p>
            <a:pPr marL="0" indent="0" algn="just">
              <a:buNone/>
            </a:pPr>
            <a:r>
              <a:rPr lang="ro-RO" sz="8000" dirty="0">
                <a:latin typeface="Times New Roman" panose="02020603050405020304" pitchFamily="18" charset="0"/>
                <a:cs typeface="Times New Roman" panose="02020603050405020304" pitchFamily="18" charset="0"/>
              </a:rPr>
              <a:t>     Art. 124</a:t>
            </a:r>
            <a:r>
              <a:rPr lang="ro-RO" sz="8000" baseline="30000" dirty="0">
                <a:latin typeface="Times New Roman" panose="02020603050405020304" pitchFamily="18" charset="0"/>
                <a:cs typeface="Times New Roman" panose="02020603050405020304" pitchFamily="18" charset="0"/>
              </a:rPr>
              <a:t>1 </a:t>
            </a:r>
            <a:r>
              <a:rPr lang="ro-RO" sz="8000" dirty="0">
                <a:latin typeface="Times New Roman" panose="02020603050405020304" pitchFamily="18" charset="0"/>
                <a:cs typeface="Times New Roman" panose="02020603050405020304" pitchFamily="18" charset="0"/>
              </a:rPr>
              <a:t>s-a completat cu două alineate noi  (2</a:t>
            </a:r>
            <a:r>
              <a:rPr lang="ro-RO" sz="8000" baseline="30000" dirty="0">
                <a:latin typeface="Times New Roman" panose="02020603050405020304" pitchFamily="18" charset="0"/>
                <a:cs typeface="Times New Roman" panose="02020603050405020304" pitchFamily="18" charset="0"/>
              </a:rPr>
              <a:t>1</a:t>
            </a:r>
            <a:r>
              <a:rPr lang="ro-RO" sz="8000" dirty="0">
                <a:latin typeface="Times New Roman" panose="02020603050405020304" pitchFamily="18" charset="0"/>
                <a:cs typeface="Times New Roman" panose="02020603050405020304" pitchFamily="18" charset="0"/>
              </a:rPr>
              <a:t>) – (2</a:t>
            </a:r>
            <a:r>
              <a:rPr lang="ro-RO" sz="8000" baseline="30000" dirty="0">
                <a:latin typeface="Times New Roman" panose="02020603050405020304" pitchFamily="18" charset="0"/>
                <a:cs typeface="Times New Roman" panose="02020603050405020304" pitchFamily="18" charset="0"/>
              </a:rPr>
              <a:t>2</a:t>
            </a:r>
            <a:r>
              <a:rPr lang="ro-RO" sz="8000" dirty="0">
                <a:latin typeface="Times New Roman" panose="02020603050405020304" pitchFamily="18" charset="0"/>
                <a:cs typeface="Times New Roman" panose="02020603050405020304" pitchFamily="18" charset="0"/>
              </a:rPr>
              <a:t>) și se expun în următoarea redacție: </a:t>
            </a:r>
            <a:endParaRPr lang="en-US" sz="8000" dirty="0">
              <a:latin typeface="Times New Roman" panose="02020603050405020304" pitchFamily="18" charset="0"/>
              <a:cs typeface="Times New Roman" panose="02020603050405020304" pitchFamily="18" charset="0"/>
            </a:endParaRPr>
          </a:p>
          <a:p>
            <a:pPr marL="0" indent="0" algn="just">
              <a:buNone/>
            </a:pPr>
            <a:r>
              <a:rPr lang="ro-RO" sz="8000" dirty="0">
                <a:latin typeface="Times New Roman" panose="02020603050405020304" pitchFamily="18" charset="0"/>
                <a:cs typeface="Times New Roman" panose="02020603050405020304" pitchFamily="18" charset="0"/>
              </a:rPr>
              <a:t>    ,,(2</a:t>
            </a:r>
            <a:r>
              <a:rPr lang="ro-RO" sz="8000" baseline="30000" dirty="0">
                <a:latin typeface="Times New Roman" panose="02020603050405020304" pitchFamily="18" charset="0"/>
                <a:cs typeface="Times New Roman" panose="02020603050405020304" pitchFamily="18" charset="0"/>
              </a:rPr>
              <a:t>1</a:t>
            </a:r>
            <a:r>
              <a:rPr lang="ro-RO" sz="8000" dirty="0">
                <a:latin typeface="Times New Roman" panose="02020603050405020304" pitchFamily="18" charset="0"/>
                <a:cs typeface="Times New Roman" panose="02020603050405020304" pitchFamily="18" charset="0"/>
              </a:rPr>
              <a:t>) Concediul paternal poate fi acordat integral sau divizat în până la 3 fracțiuni, pe parcursul primelor 12 luni de la nașterea copilului. O fracțiune de concediu reprezintă cel puțin 5 zile calendaristice. Salariatul beneficiază de concediu paternal în baza cererii depuse cu cel puțin 5 zile înainte de fiecare fracțiune de concediu, cu excepția cazului în care perioadele fracțiunilor au fost stabilite în prealabil cu angajatorul.</a:t>
            </a:r>
          </a:p>
          <a:p>
            <a:pPr marL="0" indent="0" algn="just">
              <a:buNone/>
            </a:pPr>
            <a:endParaRPr lang="en-US" sz="8000" dirty="0">
              <a:latin typeface="Times New Roman" panose="02020603050405020304" pitchFamily="18" charset="0"/>
              <a:cs typeface="Times New Roman" panose="02020603050405020304" pitchFamily="18" charset="0"/>
            </a:endParaRPr>
          </a:p>
          <a:p>
            <a:pPr marL="0" indent="0" algn="just">
              <a:buNone/>
            </a:pPr>
            <a:r>
              <a:rPr lang="ro-RO" sz="7200" dirty="0">
                <a:latin typeface="Times New Roman" panose="02020603050405020304" pitchFamily="18" charset="0"/>
                <a:cs typeface="Times New Roman" panose="02020603050405020304" pitchFamily="18" charset="0"/>
              </a:rPr>
              <a:t>      </a:t>
            </a:r>
            <a:r>
              <a:rPr lang="ro-RO" sz="8000" dirty="0">
                <a:latin typeface="Times New Roman" panose="02020603050405020304" pitchFamily="18" charset="0"/>
                <a:cs typeface="Times New Roman" panose="02020603050405020304" pitchFamily="18" charset="0"/>
              </a:rPr>
              <a:t>(2</a:t>
            </a:r>
            <a:r>
              <a:rPr lang="ro-RO" sz="8000" baseline="30000" dirty="0">
                <a:latin typeface="Times New Roman" panose="02020603050405020304" pitchFamily="18" charset="0"/>
                <a:cs typeface="Times New Roman" panose="02020603050405020304" pitchFamily="18" charset="0"/>
              </a:rPr>
              <a:t>2</a:t>
            </a:r>
            <a:r>
              <a:rPr lang="ro-RO" sz="8000" dirty="0">
                <a:latin typeface="Times New Roman" panose="02020603050405020304" pitchFamily="18" charset="0"/>
                <a:cs typeface="Times New Roman" panose="02020603050405020304" pitchFamily="18" charset="0"/>
              </a:rPr>
              <a:t>) În cazul taților care au adoptat copii, concediul paternal se acordă în baza unei cereri scrise, în primele 12 luni din ziua încuviințării adopției. La cerere se anexează o copie a hotărârii instanței de judecată privind încuviințarea adopției și o copie a certificatului de naștere al copilului. În cazul în care a beneficiat de concediul plătit prevăzut la art. 127 alin. (2) lit. a) (concediu plătit pe o perioadă de până la 90 de zile calendaristice), tatăl care a adoptat nu are</a:t>
            </a:r>
            <a:r>
              <a:rPr lang="ro-RO" sz="9600" b="1" dirty="0">
                <a:latin typeface="Times New Roman" panose="02020603050405020304" pitchFamily="18" charset="0"/>
                <a:cs typeface="Times New Roman" panose="02020603050405020304" pitchFamily="18" charset="0"/>
              </a:rPr>
              <a:t> </a:t>
            </a:r>
            <a:r>
              <a:rPr lang="ro-RO" sz="8000" dirty="0">
                <a:latin typeface="Times New Roman" panose="02020603050405020304" pitchFamily="18" charset="0"/>
                <a:cs typeface="Times New Roman" panose="02020603050405020304" pitchFamily="18" charset="0"/>
              </a:rPr>
              <a:t>dreptul la concediu paternal.”</a:t>
            </a:r>
            <a:endParaRPr lang="en-US" sz="8000" dirty="0">
              <a:latin typeface="Times New Roman" panose="02020603050405020304" pitchFamily="18" charset="0"/>
              <a:cs typeface="Times New Roman" panose="02020603050405020304" pitchFamily="18" charset="0"/>
            </a:endParaRPr>
          </a:p>
          <a:p>
            <a:endParaRPr lang="en-US" sz="9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148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620688"/>
            <a:ext cx="7416824" cy="792088"/>
          </a:xfrm>
        </p:spPr>
        <p:txBody>
          <a:bodyPr>
            <a:noAutofit/>
          </a:bodyPr>
          <a:lstStyle/>
          <a:p>
            <a:pPr algn="ctr"/>
            <a:r>
              <a:rPr lang="ro-MD" sz="3000" b="1" dirty="0">
                <a:latin typeface="Times New Roman" panose="02020603050405020304" pitchFamily="18" charset="0"/>
                <a:cs typeface="Times New Roman" panose="02020603050405020304" pitchFamily="18" charset="0"/>
              </a:rPr>
              <a:t>Indemnizația paternală</a:t>
            </a:r>
            <a:endParaRPr lang="en-US" sz="3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99592" y="1484784"/>
            <a:ext cx="7488832" cy="4752528"/>
          </a:xfrm>
        </p:spPr>
        <p:txBody>
          <a:bodyPr>
            <a:normAutofit fontScale="85000" lnSpcReduction="20000"/>
          </a:bodyPr>
          <a:lstStyle/>
          <a:p>
            <a:pPr algn="just">
              <a:buFont typeface="Wingdings" pitchFamily="2" charset="2"/>
              <a:buChar char="Ø"/>
            </a:pPr>
            <a:endParaRPr lang="ro-RO" sz="2800" b="1" dirty="0">
              <a:latin typeface="Times New Roman" pitchFamily="18" charset="0"/>
              <a:cs typeface="Times New Roman" pitchFamily="18" charset="0"/>
            </a:endParaRPr>
          </a:p>
          <a:p>
            <a:pPr marL="0" indent="0" algn="just">
              <a:buNone/>
            </a:pPr>
            <a:r>
              <a:rPr lang="ro-RO" sz="2800" b="1" dirty="0">
                <a:latin typeface="Times New Roman" pitchFamily="18" charset="0"/>
                <a:cs typeface="Times New Roman" pitchFamily="18" charset="0"/>
              </a:rPr>
              <a:t>    ,,indemnizația paternală se acordă pentru o perioadă de până la 15 zile calendaristice. Indemnizaţia paternală poate fi acordată integral sau divizată în pînă la 3 fracţiuni, fiecare câte cel puţin 5 zile calendaristice”.</a:t>
            </a:r>
          </a:p>
          <a:p>
            <a:pPr marL="0" indent="0" algn="just">
              <a:buNone/>
            </a:pPr>
            <a:endParaRPr lang="ro-RO" sz="2800" b="1" dirty="0">
              <a:latin typeface="Times New Roman" pitchFamily="18" charset="0"/>
              <a:cs typeface="Times New Roman" pitchFamily="18" charset="0"/>
            </a:endParaRPr>
          </a:p>
          <a:p>
            <a:pPr marL="0" indent="0" algn="just">
              <a:buNone/>
            </a:pPr>
            <a:r>
              <a:rPr lang="ro-RO" sz="2800" b="1" dirty="0">
                <a:latin typeface="Times New Roman" pitchFamily="18" charset="0"/>
                <a:cs typeface="Times New Roman" pitchFamily="18" charset="0"/>
              </a:rPr>
              <a:t>       Cuantumul indemnizaţiei paternale se stabileşte proporţional cu numărul  efectiv de zile de concediu paternal de care a beneficiat tatăl copilului”.</a:t>
            </a:r>
          </a:p>
          <a:p>
            <a:pPr marL="0" indent="0" algn="just">
              <a:buNone/>
            </a:pPr>
            <a:r>
              <a:rPr lang="ro-RO" sz="2800" b="1" dirty="0">
                <a:latin typeface="Times New Roman" pitchFamily="18" charset="0"/>
                <a:cs typeface="Times New Roman" pitchFamily="18" charset="0"/>
              </a:rPr>
              <a:t>       Plata indemnizației paternale se efectuează pentru fiecare fracţiune de concediu paternal de care beneficiază tatăl copilului”.</a:t>
            </a:r>
            <a:endParaRPr lang="en-US" sz="2800" b="1" dirty="0">
              <a:latin typeface="Times New Roman" panose="02020603050405020304" pitchFamily="18" charset="0"/>
              <a:cs typeface="Times New Roman" panose="02020603050405020304" pitchFamily="18" charset="0"/>
            </a:endParaRPr>
          </a:p>
          <a:p>
            <a:pPr marL="0" indent="0" algn="just">
              <a:buNone/>
            </a:pPr>
            <a:r>
              <a:rPr lang="ro-RO" sz="2800" b="1" dirty="0">
                <a:latin typeface="Times New Roman" panose="02020603050405020304" pitchFamily="18" charset="0"/>
                <a:cs typeface="Times New Roman" panose="02020603050405020304" pitchFamily="18" charset="0"/>
              </a:rPr>
              <a:t> </a:t>
            </a:r>
          </a:p>
          <a:p>
            <a:pPr marL="0" indent="0" algn="just">
              <a:buNone/>
            </a:pPr>
            <a:endParaRPr lang="en-US" sz="2800" b="1" dirty="0">
              <a:latin typeface="Times New Roman" pitchFamily="18" charset="0"/>
              <a:cs typeface="Times New Roman" pitchFamily="18" charset="0"/>
            </a:endParaRPr>
          </a:p>
          <a:p>
            <a:endParaRPr lang="en-US" sz="2800" dirty="0"/>
          </a:p>
        </p:txBody>
      </p:sp>
    </p:spTree>
    <p:extLst>
      <p:ext uri="{BB962C8B-B14F-4D97-AF65-F5344CB8AC3E}">
        <p14:creationId xmlns:p14="http://schemas.microsoft.com/office/powerpoint/2010/main" val="1424436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idx="1"/>
          </p:nvPr>
        </p:nvSpPr>
        <p:spPr>
          <a:xfrm>
            <a:off x="1331640" y="908720"/>
            <a:ext cx="6327805" cy="4814349"/>
          </a:xfrm>
        </p:spPr>
        <p:txBody>
          <a:bodyPr>
            <a:normAutofit fontScale="62500" lnSpcReduction="20000"/>
          </a:bodyPr>
          <a:lstStyle/>
          <a:p>
            <a:pPr algn="ctr">
              <a:buFont typeface="Wingdings" pitchFamily="2" charset="2"/>
              <a:buNone/>
            </a:pPr>
            <a:endParaRPr lang="ro-RO" sz="1000" b="1" dirty="0"/>
          </a:p>
          <a:p>
            <a:pPr marL="0" indent="0">
              <a:buNone/>
            </a:pPr>
            <a:r>
              <a:rPr lang="it-IT" b="1" dirty="0"/>
              <a:t>Condiţiile de stabilire a indemnizaţiei paternale:</a:t>
            </a:r>
            <a:r>
              <a:rPr lang="vi-VN" b="1" dirty="0"/>
              <a:t> </a:t>
            </a:r>
            <a:endParaRPr lang="ro-MD" b="1" dirty="0"/>
          </a:p>
          <a:p>
            <a:r>
              <a:rPr lang="vi-VN" dirty="0"/>
              <a:t>tatălui copilului nou-născut i s-a acordat, la cerere, concediu paternal la toate unitățile în care desfășoară activități în primele 12 luni de la data nașterii copilului;</a:t>
            </a:r>
          </a:p>
          <a:p>
            <a:r>
              <a:rPr lang="vi-VN" dirty="0"/>
              <a:t> tatăl copilului nou-născut a solicitat stabilirea indemnizaţiei paternale în termen de 12 luni de la data nașterii copilului;</a:t>
            </a:r>
          </a:p>
          <a:p>
            <a:r>
              <a:rPr lang="vi-VN" dirty="0"/>
              <a:t>tatăl copilului nou-născut a realizat un venit asigurat în ultimele 3 luni </a:t>
            </a:r>
            <a:r>
              <a:rPr lang="vi-VN" u="sng" dirty="0"/>
              <a:t>premergătoare lunii naşterii copilului</a:t>
            </a:r>
            <a:r>
              <a:rPr lang="vi-VN" dirty="0"/>
              <a:t>.</a:t>
            </a:r>
            <a:endParaRPr lang="ro-MD" dirty="0"/>
          </a:p>
          <a:p>
            <a:pPr marL="0" indent="0">
              <a:buNone/>
            </a:pPr>
            <a:r>
              <a:rPr lang="vi-VN" dirty="0"/>
              <a:t> </a:t>
            </a:r>
            <a:r>
              <a:rPr lang="vi-VN" b="1" dirty="0"/>
              <a:t>Condițiile de stabilire a indemnizației paternale pentru tatăl copilului adoptat</a:t>
            </a:r>
            <a:r>
              <a:rPr lang="vi-VN" dirty="0"/>
              <a:t>:</a:t>
            </a:r>
          </a:p>
          <a:p>
            <a:r>
              <a:rPr lang="vi-VN" dirty="0"/>
              <a:t>a) tatălui copilului adoptat i s-a acordat, la cerere, concediu paternal la toate unitățile în care desfășoară activități în primele 12 luni din data încuviințării adopției;</a:t>
            </a:r>
          </a:p>
          <a:p>
            <a:r>
              <a:rPr lang="vi-VN" dirty="0"/>
              <a:t>b) tatăl copilului adoptat a solicitat stabilirea indemnizației paternale în termen de 12 de luni din data încuviințării adopției;</a:t>
            </a:r>
          </a:p>
          <a:p>
            <a:r>
              <a:rPr lang="vi-VN" dirty="0"/>
              <a:t>c) tatăl copilului adoptat a realizat un venit asigurat în ultimele 3 luni </a:t>
            </a:r>
            <a:r>
              <a:rPr lang="vi-VN" u="sng" dirty="0"/>
              <a:t>premergătoare lunii încuviințării adopției copilului</a:t>
            </a:r>
            <a:endParaRPr lang="ro-MD" u="sng" dirty="0"/>
          </a:p>
          <a:p>
            <a:pPr marL="0" indent="0">
              <a:buNone/>
            </a:pPr>
            <a:r>
              <a:rPr lang="vi-VN" b="1" dirty="0"/>
              <a:t>Condițiile de stabilire a indemnizației paternale pentru tatăl liber-profesionist ce practică activitate în sectorul justiției</a:t>
            </a:r>
            <a:r>
              <a:rPr lang="vi-VN" dirty="0"/>
              <a:t>:</a:t>
            </a:r>
          </a:p>
          <a:p>
            <a:r>
              <a:rPr lang="vi-VN" dirty="0"/>
              <a:t>a) indemnizația paternală se stabilește de la data nașterii copilului pe o perioadă de 15 zile calendaristice fără condiția aflării în concediu paternal;</a:t>
            </a:r>
          </a:p>
          <a:p>
            <a:endParaRPr lang="vi-VN" dirty="0"/>
          </a:p>
          <a:p>
            <a:endParaRPr lang="ro-RO" sz="2000" b="1" dirty="0"/>
          </a:p>
          <a:p>
            <a:endParaRPr lang="ru-RU" sz="20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AutoShape 2"/>
          <p:cNvSpPr>
            <a:spLocks noGrp="1" noChangeArrowheads="1"/>
          </p:cNvSpPr>
          <p:nvPr>
            <p:ph type="title"/>
          </p:nvPr>
        </p:nvSpPr>
        <p:spPr/>
        <p:txBody>
          <a:bodyPr/>
          <a:lstStyle/>
          <a:p>
            <a:pPr algn="ctr"/>
            <a:r>
              <a:rPr lang="ro-RO" sz="3200"/>
              <a:t>Baza </a:t>
            </a:r>
            <a:r>
              <a:rPr lang="en-US" sz="3200"/>
              <a:t>de calcul al </a:t>
            </a:r>
            <a:br>
              <a:rPr lang="ro-RO" sz="3200"/>
            </a:br>
            <a:r>
              <a:rPr lang="en-US" sz="3200"/>
              <a:t>indemniza</a:t>
            </a:r>
            <a:r>
              <a:rPr lang="ro-RO" sz="3200"/>
              <a:t>ţiei paternale</a:t>
            </a:r>
            <a:endParaRPr lang="ru-RU" sz="3200"/>
          </a:p>
        </p:txBody>
      </p:sp>
      <p:sp>
        <p:nvSpPr>
          <p:cNvPr id="241667" name="Rectangle 3"/>
          <p:cNvSpPr>
            <a:spLocks noGrp="1" noChangeArrowheads="1"/>
          </p:cNvSpPr>
          <p:nvPr>
            <p:ph idx="1"/>
          </p:nvPr>
        </p:nvSpPr>
        <p:spPr>
          <a:xfrm>
            <a:off x="827584" y="2119256"/>
            <a:ext cx="7488832" cy="4046047"/>
          </a:xfrm>
        </p:spPr>
        <p:txBody>
          <a:bodyPr>
            <a:normAutofit/>
          </a:bodyPr>
          <a:lstStyle/>
          <a:p>
            <a:pPr algn="just"/>
            <a:r>
              <a:rPr lang="ru-RU" sz="3200" dirty="0" err="1"/>
              <a:t>Venitul</a:t>
            </a:r>
            <a:r>
              <a:rPr lang="ru-RU" sz="3200" dirty="0"/>
              <a:t> </a:t>
            </a:r>
            <a:r>
              <a:rPr lang="ru-RU" sz="3200" dirty="0" err="1"/>
              <a:t>mediu</a:t>
            </a:r>
            <a:r>
              <a:rPr lang="ru-RU" sz="3200" dirty="0"/>
              <a:t> </a:t>
            </a:r>
            <a:r>
              <a:rPr lang="ru-RU" sz="3200" dirty="0" err="1"/>
              <a:t>lunar</a:t>
            </a:r>
            <a:r>
              <a:rPr lang="ru-RU" sz="3200" dirty="0"/>
              <a:t> </a:t>
            </a:r>
            <a:r>
              <a:rPr lang="ru-RU" sz="3200" dirty="0" err="1"/>
              <a:t>se</a:t>
            </a:r>
            <a:r>
              <a:rPr lang="ru-RU" sz="3200" dirty="0"/>
              <a:t> </a:t>
            </a:r>
            <a:r>
              <a:rPr lang="ru-RU" sz="3200" dirty="0" err="1"/>
              <a:t>determină</a:t>
            </a:r>
            <a:r>
              <a:rPr lang="ru-RU" sz="3200" dirty="0"/>
              <a:t> </a:t>
            </a:r>
            <a:r>
              <a:rPr lang="ru-RU" sz="3200" dirty="0" err="1"/>
              <a:t>prin</a:t>
            </a:r>
            <a:r>
              <a:rPr lang="ru-RU" sz="3200" dirty="0"/>
              <a:t> </a:t>
            </a:r>
            <a:r>
              <a:rPr lang="ru-RU" sz="3200" dirty="0" err="1"/>
              <a:t>împărţirea</a:t>
            </a:r>
            <a:r>
              <a:rPr lang="ru-RU" sz="3200" dirty="0"/>
              <a:t> </a:t>
            </a:r>
            <a:r>
              <a:rPr lang="ru-RU" sz="3200" dirty="0" err="1"/>
              <a:t>venitului</a:t>
            </a:r>
            <a:r>
              <a:rPr lang="ru-RU" sz="3200" dirty="0"/>
              <a:t> </a:t>
            </a:r>
            <a:r>
              <a:rPr lang="ru-RU" sz="3200" dirty="0" err="1"/>
              <a:t>asigurat</a:t>
            </a:r>
            <a:r>
              <a:rPr lang="ru-RU" sz="3200" dirty="0"/>
              <a:t> </a:t>
            </a:r>
            <a:r>
              <a:rPr lang="ru-RU" sz="3200" dirty="0" err="1"/>
              <a:t>realizat</a:t>
            </a:r>
            <a:r>
              <a:rPr lang="ru-RU" sz="3200" dirty="0"/>
              <a:t> </a:t>
            </a:r>
            <a:r>
              <a:rPr lang="ru-RU" sz="3200" dirty="0" err="1"/>
              <a:t>la</a:t>
            </a:r>
            <a:r>
              <a:rPr lang="ru-RU" sz="3200" dirty="0"/>
              <a:t> </a:t>
            </a:r>
            <a:r>
              <a:rPr lang="ro-RO" sz="3200" dirty="0"/>
              <a:t>toate unităţile în care desfăşoară activităţi</a:t>
            </a:r>
            <a:r>
              <a:rPr lang="ru-RU" sz="3200" dirty="0"/>
              <a:t> </a:t>
            </a:r>
            <a:r>
              <a:rPr lang="ru-RU" sz="3200" dirty="0" err="1"/>
              <a:t>la</a:t>
            </a:r>
            <a:r>
              <a:rPr lang="ru-RU" sz="3200" dirty="0"/>
              <a:t> </a:t>
            </a:r>
            <a:r>
              <a:rPr lang="ru-RU" sz="3200" dirty="0" err="1"/>
              <a:t>numărul</a:t>
            </a:r>
            <a:r>
              <a:rPr lang="ru-RU" sz="3200" dirty="0"/>
              <a:t> </a:t>
            </a:r>
            <a:r>
              <a:rPr lang="ru-RU" sz="3200" dirty="0" err="1"/>
              <a:t>de</a:t>
            </a:r>
            <a:r>
              <a:rPr lang="ru-RU" sz="3200" dirty="0"/>
              <a:t> </a:t>
            </a:r>
            <a:r>
              <a:rPr lang="ru-RU" sz="3200" dirty="0" err="1"/>
              <a:t>luni</a:t>
            </a:r>
            <a:r>
              <a:rPr lang="ru-RU" sz="3200" dirty="0"/>
              <a:t> </a:t>
            </a:r>
            <a:r>
              <a:rPr lang="ru-RU" sz="3200" dirty="0" err="1"/>
              <a:t>în</a:t>
            </a:r>
            <a:r>
              <a:rPr lang="ru-RU" sz="3200" dirty="0"/>
              <a:t> </a:t>
            </a:r>
            <a:r>
              <a:rPr lang="ru-RU" sz="3200" dirty="0" err="1"/>
              <a:t>care</a:t>
            </a:r>
            <a:r>
              <a:rPr lang="ru-RU" sz="3200" dirty="0"/>
              <a:t> </a:t>
            </a:r>
            <a:r>
              <a:rPr lang="ru-RU" sz="3200" dirty="0" err="1"/>
              <a:t>acesta</a:t>
            </a:r>
            <a:r>
              <a:rPr lang="ru-RU" sz="3200" dirty="0"/>
              <a:t> a </a:t>
            </a:r>
            <a:r>
              <a:rPr lang="ru-RU" sz="3200" dirty="0" err="1"/>
              <a:t>fost</a:t>
            </a:r>
            <a:r>
              <a:rPr lang="ru-RU" sz="3200" dirty="0"/>
              <a:t> </a:t>
            </a:r>
            <a:r>
              <a:rPr lang="ru-RU" sz="3200" dirty="0" err="1"/>
              <a:t>realizat</a:t>
            </a:r>
            <a:r>
              <a:rPr lang="ru-RU" sz="3200" dirty="0"/>
              <a:t> </a:t>
            </a:r>
            <a:r>
              <a:rPr lang="ru-RU" sz="3200" dirty="0" err="1"/>
              <a:t>în</a:t>
            </a:r>
            <a:r>
              <a:rPr lang="ru-RU" sz="3200" dirty="0"/>
              <a:t> </a:t>
            </a:r>
            <a:r>
              <a:rPr lang="ru-RU" sz="3200" dirty="0" err="1"/>
              <a:t>ultimele</a:t>
            </a:r>
            <a:r>
              <a:rPr lang="ru-RU" sz="3200" dirty="0"/>
              <a:t> 3 </a:t>
            </a:r>
            <a:r>
              <a:rPr lang="ru-RU" sz="3200" dirty="0" err="1"/>
              <a:t>luni</a:t>
            </a:r>
            <a:r>
              <a:rPr lang="ru-RU" sz="3200" dirty="0"/>
              <a:t> </a:t>
            </a:r>
            <a:r>
              <a:rPr lang="ru-RU" sz="3200" dirty="0" err="1"/>
              <a:t>calendaristice</a:t>
            </a:r>
            <a:r>
              <a:rPr lang="ru-RU" sz="3200" dirty="0"/>
              <a:t> </a:t>
            </a:r>
            <a:r>
              <a:rPr lang="ru-RU" sz="3200" dirty="0" err="1"/>
              <a:t>premergătoare</a:t>
            </a:r>
            <a:r>
              <a:rPr lang="ru-RU" sz="3200" dirty="0"/>
              <a:t> </a:t>
            </a:r>
            <a:r>
              <a:rPr lang="ru-RU" sz="3200" dirty="0" err="1"/>
              <a:t>lunii</a:t>
            </a:r>
            <a:r>
              <a:rPr lang="ru-RU" sz="3200" dirty="0"/>
              <a:t> </a:t>
            </a:r>
            <a:r>
              <a:rPr lang="ru-RU" sz="3200" dirty="0" err="1"/>
              <a:t>naşterii</a:t>
            </a:r>
            <a:r>
              <a:rPr lang="ru-RU" sz="3200" dirty="0"/>
              <a:t> </a:t>
            </a:r>
            <a:r>
              <a:rPr lang="ru-RU" sz="3200" dirty="0" err="1"/>
              <a:t>copilului</a:t>
            </a:r>
            <a:r>
              <a:rPr lang="ru-RU" sz="3200"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sz="4400" b="1" dirty="0">
                <a:ln w="11430"/>
                <a:solidFill>
                  <a:schemeClr val="accent5">
                    <a:lumMod val="50000"/>
                  </a:schemeClr>
                </a:solidFill>
                <a:effectLst>
                  <a:outerShdw blurRad="50800" dist="39000" dir="5460000" algn="tl">
                    <a:srgbClr val="000000">
                      <a:alpha val="38000"/>
                    </a:srgbClr>
                  </a:outerShdw>
                </a:effectLst>
                <a:latin typeface="Algerian" pitchFamily="82" charset="0"/>
              </a:rPr>
              <a:t>Important </a:t>
            </a:r>
            <a:br>
              <a:rPr lang="ro-RO" sz="4400" b="1" dirty="0">
                <a:ln w="11430"/>
                <a:solidFill>
                  <a:schemeClr val="accent5">
                    <a:lumMod val="50000"/>
                  </a:schemeClr>
                </a:solidFill>
                <a:effectLst>
                  <a:outerShdw blurRad="50800" dist="39000" dir="5460000" algn="tl">
                    <a:srgbClr val="000000">
                      <a:alpha val="38000"/>
                    </a:srgbClr>
                  </a:outerShdw>
                </a:effectLst>
                <a:latin typeface="Algerian" pitchFamily="82" charset="0"/>
              </a:rPr>
            </a:br>
            <a:r>
              <a:rPr lang="ro-RO" sz="4400" b="1" dirty="0" err="1">
                <a:ln w="11430"/>
                <a:solidFill>
                  <a:schemeClr val="accent5">
                    <a:lumMod val="50000"/>
                  </a:schemeClr>
                </a:solidFill>
                <a:effectLst>
                  <a:outerShdw blurRad="50800" dist="39000" dir="5460000" algn="tl">
                    <a:srgbClr val="000000">
                      <a:alpha val="38000"/>
                    </a:srgbClr>
                  </a:outerShdw>
                </a:effectLst>
                <a:latin typeface="Algerian" pitchFamily="82" charset="0"/>
              </a:rPr>
              <a:t>cereRI</a:t>
            </a:r>
            <a:r>
              <a:rPr lang="ro-RO" sz="4400" b="1" dirty="0">
                <a:ln w="11430"/>
                <a:solidFill>
                  <a:schemeClr val="accent5">
                    <a:lumMod val="50000"/>
                  </a:schemeClr>
                </a:solidFill>
                <a:effectLst>
                  <a:outerShdw blurRad="50800" dist="39000" dir="5460000" algn="tl">
                    <a:srgbClr val="000000">
                      <a:alpha val="38000"/>
                    </a:srgbClr>
                  </a:outerShdw>
                </a:effectLst>
                <a:latin typeface="Algerian" pitchFamily="82" charset="0"/>
              </a:rPr>
              <a:t>  </a:t>
            </a:r>
            <a:r>
              <a:rPr lang="ro-RO" sz="4400" b="1" dirty="0" err="1">
                <a:ln w="11430"/>
                <a:solidFill>
                  <a:schemeClr val="accent5">
                    <a:lumMod val="50000"/>
                  </a:schemeClr>
                </a:solidFill>
                <a:effectLst>
                  <a:outerShdw blurRad="50800" dist="39000" dir="5460000" algn="tl">
                    <a:srgbClr val="000000">
                      <a:alpha val="38000"/>
                    </a:srgbClr>
                  </a:outerShdw>
                </a:effectLst>
                <a:latin typeface="Algerian" pitchFamily="82" charset="0"/>
              </a:rPr>
              <a:t>electronicĂ</a:t>
            </a:r>
            <a:r>
              <a:rPr lang="ro-RO" sz="4400" b="1" dirty="0">
                <a:ln w="11430"/>
                <a:solidFill>
                  <a:schemeClr val="accent5">
                    <a:lumMod val="50000"/>
                  </a:schemeClr>
                </a:solidFill>
                <a:effectLst>
                  <a:outerShdw blurRad="50800" dist="39000" dir="5460000" algn="tl">
                    <a:srgbClr val="000000">
                      <a:alpha val="38000"/>
                    </a:srgbClr>
                  </a:outerShdw>
                </a:effectLst>
                <a:latin typeface="Algerian" pitchFamily="82" charset="0"/>
              </a:rPr>
              <a:t>!!!!</a:t>
            </a:r>
            <a:endParaRPr lang="ru-RU" dirty="0"/>
          </a:p>
        </p:txBody>
      </p:sp>
      <p:sp>
        <p:nvSpPr>
          <p:cNvPr id="4" name="Content Placeholder 3"/>
          <p:cNvSpPr>
            <a:spLocks noGrp="1"/>
          </p:cNvSpPr>
          <p:nvPr>
            <p:ph idx="1"/>
          </p:nvPr>
        </p:nvSpPr>
        <p:spPr>
          <a:xfrm>
            <a:off x="1000100" y="2060848"/>
            <a:ext cx="7100292" cy="4154234"/>
          </a:xfrm>
        </p:spPr>
        <p:txBody>
          <a:bodyPr>
            <a:normAutofit/>
          </a:bodyPr>
          <a:lstStyle/>
          <a:p>
            <a:pPr marL="0" lvl="0" indent="0" algn="just" eaLnBrk="1" hangingPunct="1">
              <a:spcBef>
                <a:spcPct val="0"/>
              </a:spcBef>
              <a:buClrTx/>
              <a:buSzTx/>
              <a:buNone/>
            </a:pPr>
            <a:r>
              <a:rPr lang="en-US" sz="2400" u="sng" dirty="0" err="1">
                <a:latin typeface="Times New Roman" pitchFamily="18" charset="0"/>
                <a:ea typeface="Times New Roman" pitchFamily="18" charset="0"/>
                <a:cs typeface="Times New Roman" pitchFamily="18" charset="0"/>
              </a:rPr>
              <a:t>Pentru</a:t>
            </a:r>
            <a:r>
              <a:rPr lang="en-US" sz="2400" u="sng" dirty="0">
                <a:latin typeface="Times New Roman" pitchFamily="18" charset="0"/>
                <a:ea typeface="Times New Roman" pitchFamily="18" charset="0"/>
                <a:cs typeface="Times New Roman" pitchFamily="18" charset="0"/>
              </a:rPr>
              <a:t> </a:t>
            </a:r>
            <a:r>
              <a:rPr lang="ro-RO" sz="2400" u="sng" dirty="0">
                <a:latin typeface="Times New Roman" pitchFamily="18" charset="0"/>
                <a:ea typeface="Times New Roman" pitchFamily="18" charset="0"/>
                <a:cs typeface="Times New Roman" pitchFamily="18" charset="0"/>
              </a:rPr>
              <a:t>a </a:t>
            </a:r>
            <a:r>
              <a:rPr lang="en-US" sz="2400" u="sng" dirty="0">
                <a:latin typeface="Times New Roman" pitchFamily="18" charset="0"/>
                <a:ea typeface="Times New Roman" pitchFamily="18" charset="0"/>
                <a:cs typeface="Times New Roman" pitchFamily="18" charset="0"/>
              </a:rPr>
              <a:t>benefic</a:t>
            </a:r>
            <a:r>
              <a:rPr lang="ro-RO" sz="2400" u="sng" dirty="0">
                <a:latin typeface="Times New Roman" pitchFamily="18" charset="0"/>
                <a:ea typeface="Times New Roman" pitchFamily="18" charset="0"/>
                <a:cs typeface="Times New Roman" pitchFamily="18" charset="0"/>
              </a:rPr>
              <a:t>ia de:</a:t>
            </a:r>
            <a:endParaRPr lang="ru-RU" sz="2400" dirty="0">
              <a:latin typeface="Times New Roman" pitchFamily="18" charset="0"/>
              <a:cs typeface="Times New Roman" pitchFamily="18" charset="0"/>
            </a:endParaRPr>
          </a:p>
          <a:p>
            <a:pPr marL="0" indent="0" algn="just">
              <a:spcBef>
                <a:spcPct val="0"/>
              </a:spcBef>
              <a:buClrTx/>
              <a:buSzTx/>
              <a:buNone/>
            </a:pPr>
            <a:r>
              <a:rPr lang="ro-MD" sz="2400" dirty="0">
                <a:latin typeface="Times New Roman" pitchFamily="18" charset="0"/>
                <a:ea typeface="Calibri" pitchFamily="34" charset="0"/>
                <a:cs typeface="Times New Roman" pitchFamily="18" charset="0"/>
              </a:rPr>
              <a:t>          </a:t>
            </a:r>
            <a:r>
              <a:rPr lang="en-US" sz="2400" dirty="0" err="1">
                <a:latin typeface="Times New Roman" pitchFamily="18" charset="0"/>
                <a:ea typeface="Calibri" pitchFamily="34" charset="0"/>
                <a:cs typeface="Times New Roman" pitchFamily="18" charset="0"/>
              </a:rPr>
              <a:t>Indemnizaţia</a:t>
            </a:r>
            <a:r>
              <a:rPr lang="en-US" sz="2400" dirty="0">
                <a:latin typeface="Times New Roman" pitchFamily="18" charset="0"/>
                <a:ea typeface="Calibri" pitchFamily="34" charset="0"/>
                <a:cs typeface="Times New Roman" pitchFamily="18" charset="0"/>
              </a:rPr>
              <a:t> </a:t>
            </a:r>
            <a:r>
              <a:rPr lang="en-US" sz="2400" dirty="0" err="1">
                <a:latin typeface="Times New Roman" pitchFamily="18" charset="0"/>
                <a:ea typeface="Calibri" pitchFamily="34" charset="0"/>
                <a:cs typeface="Times New Roman" pitchFamily="18" charset="0"/>
              </a:rPr>
              <a:t>paternală</a:t>
            </a:r>
            <a:r>
              <a:rPr lang="en-US" sz="2400" dirty="0">
                <a:latin typeface="Times New Roman" pitchFamily="18" charset="0"/>
                <a:ea typeface="Calibri" pitchFamily="34" charset="0"/>
                <a:cs typeface="Times New Roman" pitchFamily="18" charset="0"/>
              </a:rPr>
              <a:t>;</a:t>
            </a:r>
            <a:endParaRPr lang="ro-RO" sz="2400" dirty="0">
              <a:latin typeface="Times New Roman" pitchFamily="18" charset="0"/>
              <a:ea typeface="Calibri" pitchFamily="34" charset="0"/>
              <a:cs typeface="Times New Roman" pitchFamily="18" charset="0"/>
            </a:endParaRPr>
          </a:p>
          <a:p>
            <a:pPr marL="0" indent="0" algn="just">
              <a:spcBef>
                <a:spcPct val="0"/>
              </a:spcBef>
              <a:buClrTx/>
              <a:buSzTx/>
              <a:buNone/>
            </a:pPr>
            <a:endParaRPr lang="ro-RO" dirty="0">
              <a:latin typeface="Times New Roman" pitchFamily="18" charset="0"/>
              <a:cs typeface="Times New Roman" pitchFamily="18" charset="0"/>
            </a:endParaRPr>
          </a:p>
          <a:p>
            <a:pPr marL="0" indent="0" algn="just">
              <a:spcBef>
                <a:spcPct val="0"/>
              </a:spcBef>
              <a:buClrTx/>
              <a:buSzTx/>
              <a:buNone/>
            </a:pPr>
            <a:endParaRPr lang="ru-RU" sz="2400" dirty="0">
              <a:latin typeface="Times New Roman" pitchFamily="18" charset="0"/>
              <a:cs typeface="Times New Roman" pitchFamily="18" charset="0"/>
            </a:endParaRPr>
          </a:p>
          <a:p>
            <a:pPr marL="0" indent="0">
              <a:buNone/>
            </a:pP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cnas.gov.md/img.php?km=cHVibGljL3B1YmxpY2F0aW9uX2NvdmVycy9TY3JlZW5zaG90LTIyZDFiZDUucG5n&amp;w=950"/>
          <p:cNvPicPr>
            <a:picLocks noGrp="1" noChangeAspect="1" noChangeArrowheads="1"/>
          </p:cNvPicPr>
          <p:nvPr>
            <p:ph idx="1"/>
          </p:nvPr>
        </p:nvPicPr>
        <p:blipFill>
          <a:blip r:embed="rId2" cstate="print"/>
          <a:srcRect/>
          <a:stretch>
            <a:fillRect/>
          </a:stretch>
        </p:blipFill>
        <p:spPr bwMode="auto">
          <a:xfrm>
            <a:off x="683568" y="692696"/>
            <a:ext cx="7704856" cy="5789856"/>
          </a:xfrm>
          <a:prstGeom prst="rect">
            <a:avLst/>
          </a:prstGeom>
          <a:noFill/>
        </p:spPr>
      </p:pic>
      <p:sp>
        <p:nvSpPr>
          <p:cNvPr id="2" name="Заголовок 1"/>
          <p:cNvSpPr>
            <a:spLocks noGrp="1"/>
          </p:cNvSpPr>
          <p:nvPr>
            <p:ph type="title"/>
          </p:nvPr>
        </p:nvSpPr>
        <p:spPr>
          <a:xfrm>
            <a:off x="0" y="2393504"/>
            <a:ext cx="9144000" cy="4464496"/>
          </a:xfrm>
        </p:spPr>
        <p:txBody>
          <a:bodyPr rtlCol="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fontAlgn="auto" hangingPunct="1">
              <a:spcAft>
                <a:spcPts val="0"/>
              </a:spcAft>
              <a:defRPr/>
            </a:pPr>
            <a:r>
              <a:rPr lang="ro-RO" sz="8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    </a:t>
            </a:r>
            <a:br>
              <a:rPr lang="ro-RO" sz="8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br>
            <a:r>
              <a:rPr lang="ro-RO" sz="6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Mulțumesc</a:t>
            </a:r>
            <a:r>
              <a:rPr lang="ro-RO"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 de </a:t>
            </a:r>
            <a:r>
              <a:rPr lang="ro-RO" sz="6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atenție</a:t>
            </a:r>
            <a:r>
              <a:rPr lang="ro-RO"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a:t>
            </a:r>
            <a:endParaRPr lang="ru-RU"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1_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Кнопка">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otalTime>1533</TotalTime>
  <Words>2344</Words>
  <Application>Microsoft Office PowerPoint</Application>
  <PresentationFormat>Экран (4:3)</PresentationFormat>
  <Paragraphs>123</Paragraphs>
  <Slides>27</Slides>
  <Notes>3</Notes>
  <HiddenSlides>0</HiddenSlides>
  <MMClips>0</MMClips>
  <ScaleCrop>false</ScaleCrop>
  <HeadingPairs>
    <vt:vector size="6" baseType="variant">
      <vt:variant>
        <vt:lpstr>Использованные шрифты</vt:lpstr>
      </vt:variant>
      <vt:variant>
        <vt:i4>14</vt:i4>
      </vt:variant>
      <vt:variant>
        <vt:lpstr>Тема</vt:lpstr>
      </vt:variant>
      <vt:variant>
        <vt:i4>2</vt:i4>
      </vt:variant>
      <vt:variant>
        <vt:lpstr>Заголовки слайдов</vt:lpstr>
      </vt:variant>
      <vt:variant>
        <vt:i4>27</vt:i4>
      </vt:variant>
    </vt:vector>
  </HeadingPairs>
  <TitlesOfParts>
    <vt:vector size="43" baseType="lpstr">
      <vt:lpstr>Algerian</vt:lpstr>
      <vt:lpstr>Arial</vt:lpstr>
      <vt:lpstr>Arial Narrow</vt:lpstr>
      <vt:lpstr>Brush Script MT</vt:lpstr>
      <vt:lpstr>Calibri</vt:lpstr>
      <vt:lpstr>Constantia</vt:lpstr>
      <vt:lpstr>Franklin Gothic Book</vt:lpstr>
      <vt:lpstr>Franklin Gothic Medium</vt:lpstr>
      <vt:lpstr>Monotype Corsiva</vt:lpstr>
      <vt:lpstr>Rage Italic</vt:lpstr>
      <vt:lpstr>Tahoma</vt:lpstr>
      <vt:lpstr>Times New Roman</vt:lpstr>
      <vt:lpstr>Wingdings</vt:lpstr>
      <vt:lpstr>Wingdings 2</vt:lpstr>
      <vt:lpstr>1_Трек</vt:lpstr>
      <vt:lpstr>Кнопка</vt:lpstr>
      <vt:lpstr>Презентация PowerPoint</vt:lpstr>
      <vt:lpstr>Actele normative</vt:lpstr>
      <vt:lpstr>Familiile cu copii beneficiază de următoarele tipuri de indemnizații</vt:lpstr>
      <vt:lpstr>Incepînd cu 01.01.2024:</vt:lpstr>
      <vt:lpstr>INDEMNIZAȚIA UNICĂ LA NAȘTERE</vt:lpstr>
      <vt:lpstr>Indemnizaţia unică la naşterea copilului se stabileşte:</vt:lpstr>
      <vt:lpstr>     </vt:lpstr>
      <vt:lpstr>Condițiile de acordare</vt:lpstr>
      <vt:lpstr>  Indemnizaţia lunară de support pentru creşterea pîna la vîrsta de 3 ani a copiilor gemeni sau a mai multor copii născuţi dintr-o singură sarcină</vt:lpstr>
      <vt:lpstr>Condiţii de acordare:</vt:lpstr>
      <vt:lpstr>Cuantumul</vt:lpstr>
      <vt:lpstr>Презентация PowerPoint</vt:lpstr>
      <vt:lpstr>Opțiuni de stabilire:</vt:lpstr>
      <vt:lpstr>Incepînd cu 01.01.2024:</vt:lpstr>
      <vt:lpstr>Important! În cazul în care părinții copilului sunt persoane asigurate</vt:lpstr>
      <vt:lpstr>Презентация PowerPoint</vt:lpstr>
      <vt:lpstr>Baza de calcul</vt:lpstr>
      <vt:lpstr>Презентация PowerPoint</vt:lpstr>
      <vt:lpstr>       IndemnizaŢIA  PATERNALĂ   </vt:lpstr>
      <vt:lpstr>Dreptul la indemnizaţie paternală</vt:lpstr>
      <vt:lpstr>Modificarea Codul muncii al Republicii Moldova nr. 154/2003</vt:lpstr>
      <vt:lpstr>Презентация PowerPoint</vt:lpstr>
      <vt:lpstr>Indemnizația paternală</vt:lpstr>
      <vt:lpstr>Презентация PowerPoint</vt:lpstr>
      <vt:lpstr>Baza de calcul al  indemnizaţiei paternale</vt:lpstr>
      <vt:lpstr>Important  cereRI  electronicĂ!!!!</vt:lpstr>
      <vt:lpstr>     Mulțumesc de atenție!</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ACER</dc:creator>
  <cp:lastModifiedBy>Agroindsind - 1</cp:lastModifiedBy>
  <cp:revision>144</cp:revision>
  <dcterms:created xsi:type="dcterms:W3CDTF">2016-05-23T06:18:04Z</dcterms:created>
  <dcterms:modified xsi:type="dcterms:W3CDTF">2025-10-06T06:41:07Z</dcterms:modified>
</cp:coreProperties>
</file>