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25"/>
  </p:notesMasterIdLst>
  <p:sldIdLst>
    <p:sldId id="292" r:id="rId2"/>
    <p:sldId id="294" r:id="rId3"/>
    <p:sldId id="298" r:id="rId4"/>
    <p:sldId id="299" r:id="rId5"/>
    <p:sldId id="303" r:id="rId6"/>
    <p:sldId id="318" r:id="rId7"/>
    <p:sldId id="319" r:id="rId8"/>
    <p:sldId id="321" r:id="rId9"/>
    <p:sldId id="302" r:id="rId10"/>
    <p:sldId id="301" r:id="rId11"/>
    <p:sldId id="320" r:id="rId12"/>
    <p:sldId id="313" r:id="rId13"/>
    <p:sldId id="314" r:id="rId14"/>
    <p:sldId id="304" r:id="rId15"/>
    <p:sldId id="324" r:id="rId16"/>
    <p:sldId id="325" r:id="rId17"/>
    <p:sldId id="328" r:id="rId18"/>
    <p:sldId id="329" r:id="rId19"/>
    <p:sldId id="326" r:id="rId20"/>
    <p:sldId id="327" r:id="rId21"/>
    <p:sldId id="307" r:id="rId22"/>
    <p:sldId id="322" r:id="rId23"/>
    <p:sldId id="315" r:id="rId24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00"/>
    <a:srgbClr val="CC3300"/>
    <a:srgbClr val="80008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6595" autoAdjust="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/>
              <a:t>Click to edit Master text styles</a:t>
            </a:r>
          </a:p>
          <a:p>
            <a:pPr lvl="1"/>
            <a:r>
              <a:rPr lang="ru-RU" altLang="ru-RU" noProof="0"/>
              <a:t>Second level</a:t>
            </a:r>
          </a:p>
          <a:p>
            <a:pPr lvl="2"/>
            <a:r>
              <a:rPr lang="ru-RU" altLang="ru-RU" noProof="0"/>
              <a:t>Third level</a:t>
            </a:r>
          </a:p>
          <a:p>
            <a:pPr lvl="3"/>
            <a:r>
              <a:rPr lang="ru-RU" altLang="ru-RU" noProof="0"/>
              <a:t>Fourth level</a:t>
            </a:r>
          </a:p>
          <a:p>
            <a:pPr lvl="4"/>
            <a:r>
              <a:rPr lang="ru-RU" altLang="ru-RU" noProof="0"/>
              <a:t>Fifth level</a:t>
            </a:r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12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578FEF5-BD87-4471-A789-2679D23230A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ro-RO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u-RU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u-RU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u-RU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u-RU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u-RU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u-RU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u-RU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u-RU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u-RU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u-RU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u-RU" sz="240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79891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altLang="ru-RU" noProof="0"/>
              <a:t>Click to edit Master title style</a:t>
            </a:r>
          </a:p>
        </p:txBody>
      </p:sp>
      <p:sp>
        <p:nvSpPr>
          <p:cNvPr id="79892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3400"/>
            </a:lvl1pPr>
          </a:lstStyle>
          <a:p>
            <a:pPr lvl="0"/>
            <a:r>
              <a:rPr lang="ru-RU" altLang="ru-RU" noProof="0"/>
              <a:t>Click to edit Master subtitle style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97C46-6C3F-4DA1-8838-4B6BD0EE9CB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F8E18E-4D23-4032-89C5-DF298FE1B3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2DBD9A-5307-49B0-9529-8D73B977B1D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8F009-752C-4D03-A8E9-15391E7E830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B69B2A-C6C9-4156-BDA0-2F17AC48FC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ABA357-B384-4318-A147-BBE21FBFD5B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F85D41-F1F6-47C6-A49E-40FAF441391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30E4C4-212F-435E-A194-042E92A7F3B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E8C97-47B6-4882-94EF-9B46A2433E5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4D3B48-0EAC-4D1A-9DC9-8307DB192E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953360-849B-4CC9-AE1B-4CD80D4872F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08AF27-0BD8-4B2F-BB01-1D595EB75AB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7201EB00-604A-40E2-AD58-0CB6700098A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ro-RO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u-RU">
                <a:solidFill>
                  <a:schemeClr val="hlink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u-RU">
                <a:solidFill>
                  <a:schemeClr val="hlink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u-RU">
                <a:solidFill>
                  <a:schemeClr val="accent2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u-RU">
                <a:solidFill>
                  <a:schemeClr val="hlink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u-RU">
                <a:solidFill>
                  <a:schemeClr val="accent2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u-RU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Click to edit Master text styles</a:t>
            </a:r>
          </a:p>
          <a:p>
            <a:pPr lvl="1"/>
            <a:r>
              <a:rPr lang="ru-RU" altLang="ru-RU"/>
              <a:t>Second level</a:t>
            </a:r>
          </a:p>
          <a:p>
            <a:pPr lvl="2"/>
            <a:r>
              <a:rPr lang="ru-RU" altLang="ru-RU"/>
              <a:t>Third level</a:t>
            </a:r>
          </a:p>
          <a:p>
            <a:pPr lvl="3"/>
            <a:r>
              <a:rPr lang="ru-RU" altLang="ru-RU"/>
              <a:t>Fourth level</a:t>
            </a:r>
          </a:p>
          <a:p>
            <a:pPr lvl="4"/>
            <a:r>
              <a:rPr lang="ru-RU" altLang="ru-RU"/>
              <a:t>Fifth level</a:t>
            </a:r>
          </a:p>
        </p:txBody>
      </p:sp>
      <p:sp>
        <p:nvSpPr>
          <p:cNvPr id="78864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cnas.md/img.php?km=cHVibGljL3B1YmxpY2F0aW9uX2NvdmVycy9jdW0tYWZsaS1wYXJvbGEtbGEtV2lGaS1wYXNzd29yZC1lMTUxODk2Mjg0NTk2MTFlNTYyLmpwZw==&amp;w=950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mailto:secretariat@cnas.gov.md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br>
              <a:rPr lang="ru-RU" sz="1200" dirty="0">
                <a:solidFill>
                  <a:schemeClr val="accent6"/>
                </a:solidFill>
              </a:rPr>
            </a:br>
            <a:r>
              <a:rPr lang="ro-MO" sz="1200" b="1" dirty="0">
                <a:solidFill>
                  <a:srgbClr val="996600"/>
                </a:solidFill>
                <a:latin typeface="Arial Black" pitchFamily="34" charset="0"/>
              </a:rPr>
              <a:t> </a:t>
            </a:r>
            <a:r>
              <a:rPr lang="en-US" sz="1200" b="1" dirty="0">
                <a:solidFill>
                  <a:srgbClr val="996600"/>
                </a:solidFill>
                <a:latin typeface="Arial Black" pitchFamily="34" charset="0"/>
              </a:rPr>
              <a:t>                            C</a:t>
            </a:r>
            <a:r>
              <a:rPr lang="ro-MO" sz="1200" b="1" dirty="0">
                <a:solidFill>
                  <a:srgbClr val="996600"/>
                </a:solidFill>
                <a:latin typeface="Arial Black" pitchFamily="34" charset="0"/>
              </a:rPr>
              <a:t>ASA NAȚIONALĂ DE ASIGURĂRI SOCIALE</a:t>
            </a:r>
            <a:r>
              <a:rPr lang="en-US" sz="1200" b="1" dirty="0">
                <a:solidFill>
                  <a:srgbClr val="996600"/>
                </a:solidFill>
                <a:latin typeface="Arial Black" pitchFamily="34" charset="0"/>
              </a:rPr>
              <a:t>   </a:t>
            </a:r>
            <a:r>
              <a:rPr lang="ro-MO" sz="1200" b="1" dirty="0">
                <a:solidFill>
                  <a:srgbClr val="996600"/>
                </a:solidFill>
                <a:latin typeface="Arial Black" pitchFamily="34" charset="0"/>
              </a:rPr>
              <a:t>A REPUBLICII MOLDOVA   </a:t>
            </a:r>
            <a:br>
              <a:rPr lang="ru-RU" sz="2400" b="1" dirty="0">
                <a:solidFill>
                  <a:schemeClr val="accent6"/>
                </a:solidFill>
                <a:latin typeface="Arial Black" pitchFamily="34" charset="0"/>
              </a:rPr>
            </a:br>
            <a:endParaRPr lang="ru-RU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z="6000" dirty="0" err="1">
                <a:solidFill>
                  <a:srgbClr val="CC3300"/>
                </a:solidFill>
                <a:latin typeface="Arial Black" pitchFamily="34" charset="0"/>
              </a:rPr>
              <a:t>Servicii</a:t>
            </a:r>
            <a:r>
              <a:rPr lang="en-US" sz="6000" dirty="0">
                <a:solidFill>
                  <a:srgbClr val="CC3300"/>
                </a:solidFill>
                <a:latin typeface="Arial Black" pitchFamily="34" charset="0"/>
              </a:rPr>
              <a:t> </a:t>
            </a:r>
            <a:r>
              <a:rPr lang="en-US" sz="6000" dirty="0" err="1">
                <a:solidFill>
                  <a:srgbClr val="CC3300"/>
                </a:solidFill>
                <a:latin typeface="Arial Black" pitchFamily="34" charset="0"/>
              </a:rPr>
              <a:t>electronice</a:t>
            </a:r>
            <a:r>
              <a:rPr lang="en-US" sz="6000" dirty="0">
                <a:solidFill>
                  <a:srgbClr val="CC3300"/>
                </a:solidFill>
                <a:latin typeface="Arial Black" pitchFamily="34" charset="0"/>
              </a:rPr>
              <a:t> </a:t>
            </a:r>
            <a:r>
              <a:rPr lang="en-US" sz="6000" dirty="0" err="1">
                <a:solidFill>
                  <a:srgbClr val="CC3300"/>
                </a:solidFill>
                <a:latin typeface="Arial Black" pitchFamily="34" charset="0"/>
              </a:rPr>
              <a:t>prestate</a:t>
            </a:r>
            <a:r>
              <a:rPr lang="en-US" sz="6000" dirty="0">
                <a:solidFill>
                  <a:srgbClr val="CC3300"/>
                </a:solidFill>
                <a:latin typeface="Arial Black" pitchFamily="34" charset="0"/>
              </a:rPr>
              <a:t> de CNAS</a:t>
            </a:r>
          </a:p>
        </p:txBody>
      </p:sp>
      <p:pic>
        <p:nvPicPr>
          <p:cNvPr id="4" name="Picture 3" descr="C:\Users\maria.timofti\Desktop\Documente\Logorile CNAS\LOGO CNAS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685800"/>
            <a:ext cx="584791" cy="446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09600"/>
          </a:xfrm>
        </p:spPr>
        <p:txBody>
          <a:bodyPr/>
          <a:lstStyle/>
          <a:p>
            <a:pPr algn="ctr"/>
            <a:r>
              <a:rPr lang="ro-RO" sz="2800" b="1" dirty="0">
                <a:solidFill>
                  <a:srgbClr val="CC6600"/>
                </a:solidFill>
              </a:rPr>
              <a:t>Obţinerea informaţiei online pagina: </a:t>
            </a:r>
            <a:r>
              <a:rPr lang="ro-RO" sz="2800" b="1" dirty="0" err="1">
                <a:solidFill>
                  <a:srgbClr val="CC6600"/>
                </a:solidFill>
              </a:rPr>
              <a:t>www.cnas.md</a:t>
            </a:r>
            <a:endParaRPr lang="ru-RU" sz="2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177498"/>
            <a:ext cx="8458200" cy="4755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7572DC12-6CF4-80B3-1C70-E308231BDA0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9167" t="10000" r="9167" b="5555"/>
          <a:stretch/>
        </p:blipFill>
        <p:spPr>
          <a:xfrm>
            <a:off x="304800" y="1143000"/>
            <a:ext cx="8777705" cy="5105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524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38200"/>
          </a:xfrm>
        </p:spPr>
        <p:txBody>
          <a:bodyPr/>
          <a:lstStyle/>
          <a:p>
            <a:r>
              <a:rPr lang="ro-RO" b="1" dirty="0">
                <a:solidFill>
                  <a:srgbClr val="7030A0"/>
                </a:solidFill>
              </a:rPr>
              <a:t>Programare online la CTAS</a:t>
            </a:r>
            <a:br>
              <a:rPr lang="ru-RU" dirty="0">
                <a:solidFill>
                  <a:srgbClr val="7030A0"/>
                </a:solidFill>
              </a:rPr>
            </a:b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724400"/>
          </a:xfrm>
        </p:spPr>
        <p:txBody>
          <a:bodyPr/>
          <a:lstStyle/>
          <a:p>
            <a:pPr eaLnBrk="1" hangingPunct="1">
              <a:defRPr/>
            </a:pPr>
            <a:r>
              <a:rPr lang="ro-RO" sz="2200" dirty="0"/>
              <a:t>Începând cu </a:t>
            </a:r>
            <a:r>
              <a:rPr lang="ro-RO" sz="2200" b="1" dirty="0"/>
              <a:t>15 aprilie 2021</a:t>
            </a:r>
            <a:r>
              <a:rPr lang="ro-RO" sz="2200" dirty="0"/>
              <a:t> beneficiarii CNAS pot să-şi programeze vizita la CTAS în regim online pentru solicitarea</a:t>
            </a:r>
            <a:r>
              <a:rPr lang="ro-RO" sz="2200" b="1" dirty="0"/>
              <a:t> </a:t>
            </a:r>
            <a:r>
              <a:rPr lang="ro-RO" sz="2200" b="1" u="sng" dirty="0"/>
              <a:t>tuturor tipurilor de prestaţii sociale</a:t>
            </a:r>
            <a:r>
              <a:rPr lang="ro-RO" sz="2200" b="1" dirty="0"/>
              <a:t>. </a:t>
            </a:r>
            <a:endParaRPr lang="ru-RU" sz="2200" dirty="0"/>
          </a:p>
          <a:p>
            <a:pPr eaLnBrk="1" hangingPunct="1">
              <a:defRPr/>
            </a:pPr>
            <a:r>
              <a:rPr lang="en-US" sz="2200" dirty="0"/>
              <a:t>De</a:t>
            </a:r>
            <a:r>
              <a:rPr lang="en-US" sz="2200" b="1" dirty="0"/>
              <a:t> </a:t>
            </a:r>
            <a:r>
              <a:rPr lang="ro-RO" sz="2200" b="1" dirty="0"/>
              <a:t>luni</a:t>
            </a:r>
            <a:r>
              <a:rPr lang="en-US" sz="2200" b="1" dirty="0"/>
              <a:t> p</a:t>
            </a:r>
            <a:r>
              <a:rPr lang="x-none" sz="2200" b="1" dirty="0" err="1"/>
              <a:t>înă</a:t>
            </a:r>
            <a:r>
              <a:rPr lang="x-none" sz="2200" b="1" dirty="0"/>
              <a:t> vineri</a:t>
            </a:r>
            <a:r>
              <a:rPr lang="ro-RO" sz="2200" b="1" dirty="0"/>
              <a:t> </a:t>
            </a:r>
            <a:r>
              <a:rPr lang="ro-RO" sz="2200" dirty="0"/>
              <a:t>specialiştii CTAS vor asigura deservirea conform orelor programate a </a:t>
            </a:r>
            <a:r>
              <a:rPr lang="ro-RO" sz="2200" b="1" dirty="0"/>
              <a:t>beneficiarilor de pensii, alocaţii, </a:t>
            </a:r>
            <a:r>
              <a:rPr lang="ro-RO" sz="2200" b="1" dirty="0" err="1"/>
              <a:t>indemnizații,compensaţii</a:t>
            </a:r>
            <a:r>
              <a:rPr lang="ro-RO" sz="2200" b="1" dirty="0"/>
              <a:t> şi ajutoare. </a:t>
            </a:r>
            <a:endParaRPr lang="ru-RU" sz="2200" b="1" dirty="0"/>
          </a:p>
          <a:p>
            <a:pPr eaLnBrk="1" hangingPunct="1">
              <a:buNone/>
              <a:defRPr/>
            </a:pPr>
            <a:endParaRPr lang="x-none" sz="2200" dirty="0"/>
          </a:p>
          <a:p>
            <a:pPr eaLnBrk="1" hangingPunct="1">
              <a:defRPr/>
            </a:pPr>
            <a:r>
              <a:rPr lang="ro-RO" sz="2200" dirty="0"/>
              <a:t>Programarea online a vizitei la CTAS poate fi realizată prin intermediul paginii web a CNAS </a:t>
            </a:r>
            <a:r>
              <a:rPr lang="ro-RO" sz="2200" b="1" dirty="0">
                <a:solidFill>
                  <a:schemeClr val="accent1">
                    <a:lumMod val="50000"/>
                  </a:schemeClr>
                </a:solidFill>
              </a:rPr>
              <a:t>www.cnas.md</a:t>
            </a:r>
            <a:r>
              <a:rPr lang="ro-RO" sz="2200" b="1" dirty="0"/>
              <a:t>,</a:t>
            </a:r>
            <a:r>
              <a:rPr lang="ro-RO" sz="2200" dirty="0"/>
              <a:t> accesând </a:t>
            </a:r>
            <a:r>
              <a:rPr lang="ro-RO" sz="2200" dirty="0" err="1"/>
              <a:t>banerul</a:t>
            </a:r>
            <a:r>
              <a:rPr lang="ro-RO" sz="2200" dirty="0"/>
              <a:t> </a:t>
            </a:r>
            <a:r>
              <a:rPr lang="ro-RO" sz="2200" b="1" dirty="0">
                <a:solidFill>
                  <a:schemeClr val="accent1">
                    <a:lumMod val="50000"/>
                  </a:schemeClr>
                </a:solidFill>
              </a:rPr>
              <a:t>“Programare online la CTAS”. </a:t>
            </a:r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59A144AA-75B3-2284-E998-F4029E48630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7250"/>
            <a:ext cx="9144000" cy="584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340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1C95A-980D-7B1F-772B-235024DB9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8D17B318-6A98-58D7-FC11-60942F5C96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71698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484D6C4A-1D62-1671-35B0-668EAA6FCE1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57200"/>
            <a:ext cx="91440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805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62000"/>
          </a:xfrm>
        </p:spPr>
        <p:txBody>
          <a:bodyPr/>
          <a:lstStyle/>
          <a:p>
            <a:r>
              <a:rPr lang="en-US" dirty="0"/>
              <a:t>              </a:t>
            </a:r>
            <a:r>
              <a:rPr lang="ro-RO" b="1" dirty="0">
                <a:solidFill>
                  <a:srgbClr val="7030A0"/>
                </a:solidFill>
              </a:rPr>
              <a:t>ACCES CPAS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/>
          <a:lstStyle/>
          <a:p>
            <a:pPr eaLnBrk="1" hangingPunct="1"/>
            <a:r>
              <a:rPr lang="ro-RO" sz="2200" b="1" dirty="0"/>
              <a:t>Posibilitatea verificării informaţiei din conturile personale ale persoanelor asigurate prin intermediului aplicaţiei ACCES CPAS este disponibilă pe pagina web oficială a CNAS.</a:t>
            </a:r>
          </a:p>
          <a:p>
            <a:pPr eaLnBrk="1" hangingPunct="1"/>
            <a:r>
              <a:rPr lang="ro-RO" sz="2200" b="1" dirty="0"/>
              <a:t>ACCES CPAS  permite vizualizarea datelor despre contribuţiile plătite de către angajator la BASS pentru perioada de după  1999 şi activitatea de muncă realizată până la 01.01.1999</a:t>
            </a:r>
          </a:p>
          <a:p>
            <a:pPr eaLnBrk="1" hangingPunct="1"/>
            <a:r>
              <a:rPr lang="ro-RO" sz="2200" b="1" dirty="0"/>
              <a:t>Persoanele fizice care deţin semnătura electronică pot accesa datele din contul personal prin intermediul serviciului </a:t>
            </a:r>
            <a:r>
              <a:rPr lang="ro-RO" sz="2200" b="1" dirty="0" err="1"/>
              <a:t>Mpass</a:t>
            </a:r>
            <a:r>
              <a:rPr lang="ro-RO" sz="2200" b="1" dirty="0"/>
              <a:t>.</a:t>
            </a:r>
          </a:p>
          <a:p>
            <a:pPr eaLnBrk="1" hangingPunct="1"/>
            <a:r>
              <a:rPr lang="ro-RO" sz="2200" b="1" dirty="0"/>
              <a:t>Parola de acces la contul curent poate fi solicitată individual de către fiecare persoană asigurată sau prin intermediul angajatorului</a:t>
            </a:r>
            <a:endParaRPr lang="ru-RU" sz="2200" dirty="0"/>
          </a:p>
          <a:p>
            <a:endParaRPr lang="ru-RU" sz="2200" dirty="0"/>
          </a:p>
        </p:txBody>
      </p:sp>
      <p:pic>
        <p:nvPicPr>
          <p:cNvPr id="4" name="Picture 4" descr="http://cnas.md/img.php?km=cHVibGljL3B1YmxpY2F0aW9uX2NvdmVycy9jdW0tYWZsaS1wYXJvbGEtbGEtV2lGaS1wYXNzd29yZC1lMTUxODk2Mjg0NTk2MTFlNTYyLmpwZw==&amp;w=350">
            <a:hlinkClick r:id="rId2" tooltip="&quot;În atenţia persoanelor asigurate&quot;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457200"/>
            <a:ext cx="914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E0338170-0D7A-991E-10F1-2C0ED0AA8B6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7250"/>
            <a:ext cx="9144000" cy="56959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99816C6F-F77B-5A4D-3EA8-1559BEF6FFC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04800"/>
            <a:ext cx="91440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507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066800"/>
          </a:xfrm>
        </p:spPr>
        <p:txBody>
          <a:bodyPr/>
          <a:lstStyle/>
          <a:p>
            <a:r>
              <a:rPr lang="ro-RO" sz="2800" b="1" dirty="0">
                <a:solidFill>
                  <a:srgbClr val="6600CC"/>
                </a:solidFill>
              </a:rPr>
              <a:t>Unele cazuri a nerespectării termenilor de stabilire a IITM (1)</a:t>
            </a:r>
            <a:endParaRPr lang="ru-RU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343400"/>
          </a:xfrm>
        </p:spPr>
        <p:txBody>
          <a:bodyPr/>
          <a:lstStyle/>
          <a:p>
            <a:pPr>
              <a:buNone/>
            </a:pPr>
            <a:r>
              <a:rPr lang="en-US" sz="1600" dirty="0" err="1"/>
              <a:t>În</a:t>
            </a:r>
            <a:r>
              <a:rPr lang="en-US" sz="1600" dirty="0"/>
              <a:t> </a:t>
            </a:r>
            <a:r>
              <a:rPr lang="en-US" sz="1600" dirty="0" err="1"/>
              <a:t>procesul</a:t>
            </a:r>
            <a:r>
              <a:rPr lang="en-US" sz="1600" dirty="0"/>
              <a:t> de </a:t>
            </a:r>
            <a:r>
              <a:rPr lang="en-US" sz="1600" dirty="0" err="1"/>
              <a:t>stabilire</a:t>
            </a:r>
            <a:r>
              <a:rPr lang="en-US" sz="1600" dirty="0"/>
              <a:t> a </a:t>
            </a:r>
            <a:r>
              <a:rPr lang="en-US" sz="1600" dirty="0" err="1"/>
              <a:t>prestaţiilor</a:t>
            </a:r>
            <a:r>
              <a:rPr lang="en-US" sz="1600" dirty="0"/>
              <a:t> se </a:t>
            </a:r>
            <a:r>
              <a:rPr lang="en-US" sz="1600" dirty="0" err="1"/>
              <a:t>constată</a:t>
            </a:r>
            <a:r>
              <a:rPr lang="en-US" sz="1600" dirty="0"/>
              <a:t> </a:t>
            </a:r>
            <a:r>
              <a:rPr lang="en-US" sz="1600" dirty="0" err="1"/>
              <a:t>următoarele</a:t>
            </a:r>
            <a:r>
              <a:rPr lang="en-US" sz="1600" dirty="0"/>
              <a:t> </a:t>
            </a:r>
            <a:r>
              <a:rPr lang="en-US" sz="1600" dirty="0" err="1"/>
              <a:t>situații</a:t>
            </a:r>
            <a:r>
              <a:rPr lang="ro-RO" sz="1600" dirty="0"/>
              <a:t>  </a:t>
            </a:r>
          </a:p>
          <a:p>
            <a:pPr>
              <a:buNone/>
            </a:pPr>
            <a:r>
              <a:rPr lang="en-US" sz="1600" dirty="0"/>
              <a:t>generate</a:t>
            </a:r>
            <a:r>
              <a:rPr lang="ro-RO" sz="1600" dirty="0"/>
              <a:t> de:</a:t>
            </a:r>
          </a:p>
          <a:p>
            <a:r>
              <a:rPr lang="ro-RO" sz="1600" b="1" dirty="0"/>
              <a:t>Prezentarea dării de seamă IPC21 şi </a:t>
            </a:r>
            <a:r>
              <a:rPr lang="en-US" sz="1600" b="1" dirty="0" err="1"/>
              <a:t>formularului</a:t>
            </a:r>
            <a:r>
              <a:rPr lang="en-US" sz="1600" b="1" dirty="0"/>
              <a:t> IRM 19 la </a:t>
            </a:r>
            <a:r>
              <a:rPr lang="en-US" sz="1600" b="1" dirty="0" err="1"/>
              <a:t>angajarea</a:t>
            </a:r>
            <a:r>
              <a:rPr lang="en-US" sz="1600" b="1" dirty="0"/>
              <a:t>,</a:t>
            </a:r>
            <a:r>
              <a:rPr lang="ro-RO" sz="1600" b="1" dirty="0"/>
              <a:t> </a:t>
            </a:r>
            <a:r>
              <a:rPr lang="en-US" sz="1600" b="1" dirty="0" err="1"/>
              <a:t>eliberarea</a:t>
            </a:r>
            <a:r>
              <a:rPr lang="en-US" sz="1600" b="1" dirty="0"/>
              <a:t> </a:t>
            </a:r>
            <a:r>
              <a:rPr lang="en-US" sz="1600" b="1" dirty="0" err="1"/>
              <a:t>sau</a:t>
            </a:r>
            <a:r>
              <a:rPr lang="en-US" sz="1600" b="1" dirty="0"/>
              <a:t> </a:t>
            </a:r>
            <a:r>
              <a:rPr lang="en-US" sz="1600" b="1" dirty="0" err="1"/>
              <a:t>modificarea</a:t>
            </a:r>
            <a:r>
              <a:rPr lang="en-US" sz="1600" b="1" dirty="0"/>
              <a:t> </a:t>
            </a:r>
            <a:r>
              <a:rPr lang="en-US" sz="1600" b="1" dirty="0" err="1"/>
              <a:t>raporturilor</a:t>
            </a:r>
            <a:r>
              <a:rPr lang="en-US" sz="1600" b="1" dirty="0"/>
              <a:t> de </a:t>
            </a:r>
            <a:r>
              <a:rPr lang="en-US" sz="1600" b="1" dirty="0" err="1"/>
              <a:t>muncă</a:t>
            </a:r>
            <a:r>
              <a:rPr lang="en-US" sz="1600" b="1" dirty="0"/>
              <a:t> </a:t>
            </a:r>
            <a:r>
              <a:rPr lang="ro-RO" sz="1600" b="1" dirty="0"/>
              <a:t>cu întârziere sau lipsa lor</a:t>
            </a:r>
          </a:p>
          <a:p>
            <a:pPr eaLnBrk="1" hangingPunct="1"/>
            <a:r>
              <a:rPr lang="en-US" sz="1600" b="1" dirty="0" err="1"/>
              <a:t>Neconcordanţa</a:t>
            </a:r>
            <a:r>
              <a:rPr lang="en-US" sz="1600" b="1" dirty="0"/>
              <a:t> </a:t>
            </a:r>
            <a:r>
              <a:rPr lang="en-US" sz="1600" b="1" dirty="0" err="1"/>
              <a:t>dintre</a:t>
            </a:r>
            <a:r>
              <a:rPr lang="en-US" sz="1600" b="1" dirty="0"/>
              <a:t> </a:t>
            </a:r>
            <a:r>
              <a:rPr lang="en-US" sz="1600" b="1" dirty="0" err="1"/>
              <a:t>perioada</a:t>
            </a:r>
            <a:r>
              <a:rPr lang="en-US" sz="1600" b="1" dirty="0"/>
              <a:t> </a:t>
            </a:r>
            <a:r>
              <a:rPr lang="en-US" sz="1600" b="1" dirty="0" err="1"/>
              <a:t>privind</a:t>
            </a:r>
            <a:r>
              <a:rPr lang="en-US" sz="1600" b="1" dirty="0"/>
              <a:t> </a:t>
            </a:r>
            <a:r>
              <a:rPr lang="en-US" sz="1600" b="1" dirty="0" err="1"/>
              <a:t>angajarea</a:t>
            </a:r>
            <a:r>
              <a:rPr lang="en-US" sz="1600" b="1" dirty="0"/>
              <a:t> </a:t>
            </a:r>
            <a:r>
              <a:rPr lang="en-US" sz="1600" b="1" dirty="0" err="1"/>
              <a:t>sau</a:t>
            </a:r>
            <a:r>
              <a:rPr lang="en-US" sz="1600" b="1" dirty="0"/>
              <a:t> </a:t>
            </a:r>
            <a:r>
              <a:rPr lang="en-US" sz="1600" b="1" dirty="0" err="1"/>
              <a:t>încetarea</a:t>
            </a:r>
            <a:r>
              <a:rPr lang="en-US" sz="1600" b="1" dirty="0"/>
              <a:t> </a:t>
            </a:r>
            <a:r>
              <a:rPr lang="en-US" sz="1600" b="1" dirty="0" err="1"/>
              <a:t>raporturilor</a:t>
            </a:r>
            <a:r>
              <a:rPr lang="en-US" sz="1600" b="1" dirty="0"/>
              <a:t> de </a:t>
            </a:r>
            <a:r>
              <a:rPr lang="en-US" sz="1600" b="1" dirty="0" err="1"/>
              <a:t>muncă</a:t>
            </a:r>
            <a:r>
              <a:rPr lang="en-US" sz="1600" b="1" dirty="0"/>
              <a:t> </a:t>
            </a:r>
            <a:r>
              <a:rPr lang="en-US" sz="1600" b="1" dirty="0" err="1"/>
              <a:t>indicată</a:t>
            </a:r>
            <a:r>
              <a:rPr lang="en-US" sz="1600" b="1" dirty="0"/>
              <a:t> </a:t>
            </a:r>
            <a:r>
              <a:rPr lang="en-US" sz="1600" b="1" dirty="0" err="1"/>
              <a:t>în</a:t>
            </a:r>
            <a:r>
              <a:rPr lang="en-US" sz="1600" b="1" dirty="0"/>
              <a:t> </a:t>
            </a:r>
            <a:r>
              <a:rPr lang="en-US" sz="1600" b="1" dirty="0" err="1"/>
              <a:t>formularul</a:t>
            </a:r>
            <a:r>
              <a:rPr lang="en-US" sz="1600" b="1" dirty="0"/>
              <a:t> IRM 19</a:t>
            </a:r>
            <a:endParaRPr lang="ro-RO" sz="1600" b="1" dirty="0"/>
          </a:p>
          <a:p>
            <a:pPr eaLnBrk="1" hangingPunct="1">
              <a:buNone/>
            </a:pPr>
            <a:r>
              <a:rPr lang="en-US" sz="1600" dirty="0" err="1"/>
              <a:t>Tipurile</a:t>
            </a:r>
            <a:r>
              <a:rPr lang="en-US" sz="1600" dirty="0"/>
              <a:t> </a:t>
            </a:r>
            <a:r>
              <a:rPr lang="en-US" sz="1600" dirty="0" err="1"/>
              <a:t>plăţilor</a:t>
            </a:r>
            <a:r>
              <a:rPr lang="en-US" sz="1600" dirty="0"/>
              <a:t> care pot </a:t>
            </a:r>
            <a:r>
              <a:rPr lang="en-US" sz="1600" dirty="0" err="1"/>
              <a:t>fi</a:t>
            </a:r>
            <a:r>
              <a:rPr lang="en-US" sz="1600" dirty="0"/>
              <a:t> </a:t>
            </a:r>
            <a:r>
              <a:rPr lang="en-US" sz="1600" dirty="0" err="1"/>
              <a:t>identificate</a:t>
            </a:r>
            <a:r>
              <a:rPr lang="en-US" sz="1600" dirty="0"/>
              <a:t> </a:t>
            </a:r>
            <a:r>
              <a:rPr lang="en-US" sz="1600" dirty="0" err="1"/>
              <a:t>după</a:t>
            </a:r>
            <a:r>
              <a:rPr lang="en-US" sz="1600" dirty="0"/>
              <a:t> </a:t>
            </a:r>
            <a:r>
              <a:rPr lang="en-US" sz="1600" dirty="0" err="1"/>
              <a:t>încetarea</a:t>
            </a:r>
            <a:r>
              <a:rPr lang="en-US" sz="1600" dirty="0"/>
              <a:t> </a:t>
            </a:r>
            <a:r>
              <a:rPr lang="en-US" sz="1600" dirty="0" err="1"/>
              <a:t>raporturilor</a:t>
            </a:r>
            <a:r>
              <a:rPr lang="en-US" sz="1600" dirty="0"/>
              <a:t> de </a:t>
            </a:r>
            <a:r>
              <a:rPr lang="en-US" sz="1600" dirty="0" err="1"/>
              <a:t>muncă</a:t>
            </a:r>
            <a:r>
              <a:rPr lang="en-US" sz="1600" dirty="0"/>
              <a:t> </a:t>
            </a:r>
            <a:r>
              <a:rPr lang="ro-RO" sz="1600" dirty="0"/>
              <a:t>şi urmează a fi </a:t>
            </a:r>
            <a:r>
              <a:rPr lang="ro-RO" sz="1600" dirty="0" err="1"/>
              <a:t>reflectae</a:t>
            </a:r>
            <a:r>
              <a:rPr lang="ro-RO" sz="1600" dirty="0"/>
              <a:t> cu </a:t>
            </a:r>
            <a:r>
              <a:rPr lang="ro-RO" sz="1600" b="1" dirty="0"/>
              <a:t>categoria </a:t>
            </a:r>
            <a:r>
              <a:rPr lang="en-US" sz="1600" b="1" dirty="0"/>
              <a:t>116 „</a:t>
            </a:r>
            <a:r>
              <a:rPr lang="en-US" sz="1600" b="1" dirty="0" err="1"/>
              <a:t>persoană</a:t>
            </a:r>
            <a:r>
              <a:rPr lang="en-US" sz="1600" b="1" dirty="0"/>
              <a:t> care a </a:t>
            </a:r>
            <a:r>
              <a:rPr lang="en-US" sz="1600" b="1" dirty="0" err="1"/>
              <a:t>beneficiat</a:t>
            </a:r>
            <a:r>
              <a:rPr lang="en-US" sz="1600" b="1" dirty="0"/>
              <a:t> de </a:t>
            </a:r>
            <a:r>
              <a:rPr lang="en-US" sz="1600" b="1" dirty="0" err="1"/>
              <a:t>careva</a:t>
            </a:r>
            <a:r>
              <a:rPr lang="en-US" sz="1600" b="1" dirty="0"/>
              <a:t> </a:t>
            </a:r>
            <a:r>
              <a:rPr lang="en-US" sz="1600" dirty="0" err="1"/>
              <a:t>plăţi</a:t>
            </a:r>
            <a:r>
              <a:rPr lang="ro-RO" sz="1600" dirty="0"/>
              <a:t>  </a:t>
            </a:r>
            <a:r>
              <a:rPr lang="en-US" sz="1600" dirty="0" err="1"/>
              <a:t>după</a:t>
            </a:r>
            <a:r>
              <a:rPr lang="en-US" sz="1600" dirty="0"/>
              <a:t> </a:t>
            </a:r>
            <a:r>
              <a:rPr lang="en-US" sz="1600" dirty="0" err="1"/>
              <a:t>eliberare</a:t>
            </a:r>
            <a:r>
              <a:rPr lang="en-US" sz="1600" dirty="0"/>
              <a:t>”</a:t>
            </a:r>
            <a:r>
              <a:rPr lang="ro-RO" sz="1600" dirty="0"/>
              <a:t>p</a:t>
            </a:r>
            <a:r>
              <a:rPr lang="en-US" sz="1600" dirty="0" err="1"/>
              <a:t>ot</a:t>
            </a:r>
            <a:r>
              <a:rPr lang="en-US" sz="1600" dirty="0"/>
              <a:t> </a:t>
            </a:r>
            <a:r>
              <a:rPr lang="ro-RO" sz="1600" dirty="0"/>
              <a:t> </a:t>
            </a:r>
            <a:r>
              <a:rPr lang="en-US" sz="1600" dirty="0" err="1"/>
              <a:t>fi</a:t>
            </a:r>
            <a:r>
              <a:rPr lang="ro-RO" sz="1600" dirty="0"/>
              <a:t> </a:t>
            </a:r>
            <a:r>
              <a:rPr lang="en-US" sz="1600" dirty="0" err="1"/>
              <a:t>următoarele</a:t>
            </a:r>
            <a:r>
              <a:rPr lang="en-US" sz="1600" dirty="0"/>
              <a:t>:</a:t>
            </a:r>
            <a:endParaRPr lang="ru-RU" sz="1600" dirty="0"/>
          </a:p>
          <a:p>
            <a:pPr eaLnBrk="1" hangingPunct="1"/>
            <a:r>
              <a:rPr lang="en-US" sz="1600" b="1" dirty="0"/>
              <a:t>- </a:t>
            </a:r>
            <a:r>
              <a:rPr lang="en-US" sz="1600" b="1" dirty="0" err="1"/>
              <a:t>Plăţi</a:t>
            </a:r>
            <a:r>
              <a:rPr lang="en-US" sz="1600" b="1" dirty="0"/>
              <a:t> cu </a:t>
            </a:r>
            <a:r>
              <a:rPr lang="en-US" sz="1600" b="1" dirty="0" err="1"/>
              <a:t>caracter</a:t>
            </a:r>
            <a:r>
              <a:rPr lang="en-US" sz="1600" b="1" dirty="0"/>
              <a:t> de </a:t>
            </a:r>
            <a:r>
              <a:rPr lang="en-US" sz="1600" b="1" dirty="0" err="1"/>
              <a:t>stimulare</a:t>
            </a:r>
            <a:r>
              <a:rPr lang="en-US" sz="1600" b="1" dirty="0"/>
              <a:t>;</a:t>
            </a:r>
            <a:endParaRPr lang="ru-RU" sz="1600" b="1" dirty="0"/>
          </a:p>
          <a:p>
            <a:pPr eaLnBrk="1" hangingPunct="1"/>
            <a:r>
              <a:rPr lang="en-US" sz="1600" b="1" dirty="0"/>
              <a:t>- </a:t>
            </a:r>
            <a:r>
              <a:rPr lang="en-US" sz="1600" b="1" dirty="0" err="1"/>
              <a:t>Compensarea</a:t>
            </a:r>
            <a:r>
              <a:rPr lang="en-US" sz="1600" b="1" dirty="0"/>
              <a:t> </a:t>
            </a:r>
            <a:r>
              <a:rPr lang="en-US" sz="1600" b="1" dirty="0" err="1"/>
              <a:t>concediilor</a:t>
            </a:r>
            <a:r>
              <a:rPr lang="en-US" sz="1600" b="1" dirty="0"/>
              <a:t> de </a:t>
            </a:r>
            <a:r>
              <a:rPr lang="en-US" sz="1600" b="1" dirty="0" err="1"/>
              <a:t>odihnă</a:t>
            </a:r>
            <a:r>
              <a:rPr lang="en-US" sz="1600" b="1" dirty="0"/>
              <a:t> </a:t>
            </a:r>
            <a:r>
              <a:rPr lang="en-US" sz="1600" b="1" dirty="0" err="1"/>
              <a:t>anuale</a:t>
            </a:r>
            <a:r>
              <a:rPr lang="en-US" sz="1600" b="1" dirty="0"/>
              <a:t> </a:t>
            </a:r>
            <a:r>
              <a:rPr lang="en-US" sz="1600" b="1" dirty="0" err="1"/>
              <a:t>nefolosite</a:t>
            </a:r>
            <a:r>
              <a:rPr lang="en-US" sz="1600" b="1" dirty="0"/>
              <a:t>;</a:t>
            </a:r>
            <a:endParaRPr lang="ru-RU" sz="1600" b="1" dirty="0"/>
          </a:p>
          <a:p>
            <a:pPr eaLnBrk="1" hangingPunct="1"/>
            <a:r>
              <a:rPr lang="en-US" sz="1600" b="1" dirty="0"/>
              <a:t>- </a:t>
            </a:r>
            <a:r>
              <a:rPr lang="en-US" sz="1600" b="1" dirty="0" err="1"/>
              <a:t>Indemnizaţia</a:t>
            </a:r>
            <a:r>
              <a:rPr lang="en-US" sz="1600" b="1" dirty="0"/>
              <a:t> la </a:t>
            </a:r>
            <a:r>
              <a:rPr lang="en-US" sz="1600" b="1" dirty="0" err="1"/>
              <a:t>eliberare</a:t>
            </a:r>
            <a:r>
              <a:rPr lang="en-US" sz="1600" b="1" dirty="0"/>
              <a:t> din </a:t>
            </a:r>
            <a:r>
              <a:rPr lang="en-US" sz="1600" b="1" dirty="0" err="1"/>
              <a:t>serviciu</a:t>
            </a:r>
            <a:r>
              <a:rPr lang="en-US" sz="1600" b="1" dirty="0"/>
              <a:t>.</a:t>
            </a:r>
            <a:endParaRPr lang="ro-RO" sz="1600" b="1" dirty="0"/>
          </a:p>
          <a:p>
            <a:pPr eaLnBrk="1" hangingPunct="1">
              <a:buNone/>
            </a:pPr>
            <a:r>
              <a:rPr lang="en-US" sz="1600" dirty="0" err="1"/>
              <a:t>Atenționă</a:t>
            </a:r>
            <a:r>
              <a:rPr lang="ro-RO" sz="1600" dirty="0"/>
              <a:t>m că din </a:t>
            </a:r>
            <a:r>
              <a:rPr lang="en-US" sz="1600" dirty="0"/>
              <a:t> </a:t>
            </a:r>
            <a:r>
              <a:rPr lang="en-US" sz="1600" dirty="0" err="1"/>
              <a:t>indemnizație</a:t>
            </a:r>
            <a:r>
              <a:rPr lang="en-US" sz="1600" dirty="0"/>
              <a:t> de </a:t>
            </a:r>
            <a:r>
              <a:rPr lang="en-US" sz="1600" dirty="0" err="1"/>
              <a:t>eliberare</a:t>
            </a:r>
            <a:r>
              <a:rPr lang="en-US" sz="1600" dirty="0"/>
              <a:t> din </a:t>
            </a:r>
            <a:r>
              <a:rPr lang="en-US" sz="1600" dirty="0" err="1"/>
              <a:t>serviciu</a:t>
            </a:r>
            <a:r>
              <a:rPr lang="en-US" sz="1600" dirty="0"/>
              <a:t>, </a:t>
            </a:r>
            <a:r>
              <a:rPr lang="en-US" sz="1600" dirty="0" err="1"/>
              <a:t>calculată</a:t>
            </a:r>
            <a:r>
              <a:rPr lang="en-US" sz="1600" dirty="0"/>
              <a:t> </a:t>
            </a:r>
            <a:r>
              <a:rPr lang="ro-RO" sz="1600" dirty="0"/>
              <a:t>î</a:t>
            </a:r>
            <a:r>
              <a:rPr lang="en-US" sz="1600" dirty="0"/>
              <a:t>n </a:t>
            </a:r>
            <a:r>
              <a:rPr lang="en-US" sz="1600" dirty="0" err="1"/>
              <a:t>mărimile</a:t>
            </a:r>
            <a:r>
              <a:rPr lang="en-US" sz="1600" dirty="0"/>
              <a:t> </a:t>
            </a:r>
            <a:endParaRPr lang="ro-RO" sz="1600" dirty="0"/>
          </a:p>
          <a:p>
            <a:pPr eaLnBrk="1" hangingPunct="1">
              <a:buNone/>
            </a:pPr>
            <a:r>
              <a:rPr lang="en-US" sz="1600" dirty="0"/>
              <a:t>indicate la art. 186 din </a:t>
            </a:r>
            <a:r>
              <a:rPr lang="en-US" sz="1600" dirty="0" err="1"/>
              <a:t>Codul</a:t>
            </a:r>
            <a:r>
              <a:rPr lang="en-US" sz="1600" dirty="0"/>
              <a:t> </a:t>
            </a:r>
            <a:r>
              <a:rPr lang="en-US" sz="1600" dirty="0" err="1"/>
              <a:t>muncii</a:t>
            </a:r>
            <a:r>
              <a:rPr lang="en-US" sz="1600" dirty="0"/>
              <a:t> al</a:t>
            </a:r>
            <a:r>
              <a:rPr lang="ro-RO" sz="1600" dirty="0"/>
              <a:t>  </a:t>
            </a:r>
            <a:r>
              <a:rPr lang="en-US" sz="1600" dirty="0" err="1"/>
              <a:t>Republicii</a:t>
            </a:r>
            <a:r>
              <a:rPr lang="en-US" sz="1600" dirty="0"/>
              <a:t> Moldova, </a:t>
            </a:r>
            <a:r>
              <a:rPr lang="en-US" sz="1600" b="1" dirty="0"/>
              <a:t>nu se </a:t>
            </a:r>
            <a:r>
              <a:rPr lang="en-US" sz="1600" b="1" dirty="0" err="1"/>
              <a:t>rețin</a:t>
            </a:r>
            <a:r>
              <a:rPr lang="en-US" sz="1600" b="1" dirty="0"/>
              <a:t> </a:t>
            </a:r>
            <a:r>
              <a:rPr lang="en-US" sz="1600" b="1" dirty="0" err="1"/>
              <a:t>contribuții</a:t>
            </a:r>
            <a:r>
              <a:rPr lang="en-US" sz="1600" b="1" dirty="0"/>
              <a:t> de</a:t>
            </a:r>
            <a:r>
              <a:rPr lang="ro-RO" sz="1600" b="1" dirty="0"/>
              <a:t> </a:t>
            </a:r>
            <a:r>
              <a:rPr lang="en-US" sz="1600" b="1" dirty="0" err="1"/>
              <a:t>asigurări</a:t>
            </a:r>
            <a:r>
              <a:rPr lang="en-US" sz="1600" b="1" dirty="0"/>
              <a:t> </a:t>
            </a:r>
            <a:r>
              <a:rPr lang="en-US" sz="1600" b="1" dirty="0" err="1"/>
              <a:t>sociale</a:t>
            </a:r>
            <a:r>
              <a:rPr lang="en-US" sz="1600" b="1" dirty="0"/>
              <a:t> </a:t>
            </a:r>
            <a:r>
              <a:rPr lang="en-US" sz="1600" b="1" dirty="0" err="1"/>
              <a:t>și</a:t>
            </a:r>
            <a:r>
              <a:rPr lang="en-US" sz="1600" b="1" dirty="0"/>
              <a:t> </a:t>
            </a:r>
            <a:r>
              <a:rPr lang="en-US" sz="1600" b="1" dirty="0" err="1"/>
              <a:t>respectiv</a:t>
            </a:r>
            <a:r>
              <a:rPr lang="en-US" sz="1600" b="1" dirty="0"/>
              <a:t> nu se </a:t>
            </a:r>
            <a:r>
              <a:rPr lang="en-US" sz="1600" b="1" dirty="0" err="1"/>
              <a:t>declară</a:t>
            </a:r>
            <a:r>
              <a:rPr lang="en-US" sz="1600" b="1" dirty="0"/>
              <a:t> </a:t>
            </a:r>
            <a:r>
              <a:rPr lang="ro-RO" sz="1600" b="1" dirty="0"/>
              <a:t>î</a:t>
            </a:r>
            <a:r>
              <a:rPr lang="en-US" sz="1600" b="1" dirty="0"/>
              <a:t>n </a:t>
            </a:r>
            <a:r>
              <a:rPr lang="en-US" sz="1600" b="1" dirty="0" err="1"/>
              <a:t>formularul</a:t>
            </a:r>
            <a:r>
              <a:rPr lang="en-US" sz="1600" b="1" dirty="0"/>
              <a:t> IPC 21</a:t>
            </a:r>
            <a:r>
              <a:rPr lang="ro-RO" sz="1600" b="1" dirty="0"/>
              <a:t>  (</a:t>
            </a:r>
            <a:r>
              <a:rPr lang="en-US" sz="1600" dirty="0" err="1"/>
              <a:t>anexa</a:t>
            </a:r>
            <a:r>
              <a:rPr lang="en-US" sz="1600" dirty="0"/>
              <a:t> nr. 3 la </a:t>
            </a:r>
            <a:r>
              <a:rPr lang="en-US" sz="1600" dirty="0" err="1"/>
              <a:t>Legea</a:t>
            </a:r>
            <a:r>
              <a:rPr lang="en-US" sz="1600" dirty="0"/>
              <a:t> nr. 489/1999</a:t>
            </a:r>
            <a:r>
              <a:rPr lang="ro-RO" sz="1600" dirty="0"/>
              <a:t>)</a:t>
            </a:r>
            <a:endParaRPr lang="ru-RU" sz="1600" dirty="0"/>
          </a:p>
          <a:p>
            <a:endParaRPr lang="ru-RU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ro-RO" sz="2800" b="1" dirty="0">
                <a:solidFill>
                  <a:srgbClr val="6600CC"/>
                </a:solidFill>
              </a:rPr>
              <a:t>Unele cazuri a nerespectării termenilor de stabilire a IITM (2)</a:t>
            </a:r>
            <a:endParaRPr lang="ru-RU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800"/>
          </a:xfrm>
        </p:spPr>
        <p:txBody>
          <a:bodyPr/>
          <a:lstStyle/>
          <a:p>
            <a:r>
              <a:rPr lang="ro-RO" sz="2400" b="1" dirty="0"/>
              <a:t>Neconcordanţa  datelor din certificatele medicale şi informaţiei din dările de seamă prezentate de către angajatori</a:t>
            </a:r>
          </a:p>
          <a:p>
            <a:r>
              <a:rPr lang="ro-RO" sz="2400" b="1" dirty="0"/>
              <a:t>Neconcordanţa  dintre datele din suportul de hârtie a certificatului medical şi celor transmise prin intermediul conexiunilor </a:t>
            </a:r>
            <a:r>
              <a:rPr lang="ro-RO" sz="2400" b="1" dirty="0" err="1"/>
              <a:t>intersistemice</a:t>
            </a:r>
            <a:r>
              <a:rPr lang="ro-RO" sz="2400" b="1" dirty="0"/>
              <a:t> securizate şi anume:</a:t>
            </a:r>
          </a:p>
          <a:p>
            <a:pPr>
              <a:buFont typeface="Wingdings" pitchFamily="2" charset="2"/>
              <a:buChar char="Ø"/>
            </a:pPr>
            <a:r>
              <a:rPr lang="ro-RO" sz="2400" i="1" dirty="0"/>
              <a:t>Perioada aflării în concediu medical,</a:t>
            </a:r>
          </a:p>
          <a:p>
            <a:pPr>
              <a:buFont typeface="Wingdings" pitchFamily="2" charset="2"/>
              <a:buChar char="Ø"/>
            </a:pPr>
            <a:r>
              <a:rPr lang="ro-RO" sz="2400" i="1" dirty="0"/>
              <a:t>Tipul concediului (primar/continuare)</a:t>
            </a:r>
          </a:p>
          <a:p>
            <a:pPr>
              <a:buFont typeface="Wingdings" pitchFamily="2" charset="2"/>
              <a:buChar char="Ø"/>
            </a:pPr>
            <a:r>
              <a:rPr lang="ro-RO" sz="2400" i="1" dirty="0"/>
              <a:t>Categoria indemnizaţiei(boală obişnuită,accident de muncă…..)</a:t>
            </a:r>
          </a:p>
          <a:p>
            <a:endParaRPr lang="ru-RU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91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/>
          <a:lstStyle/>
          <a:p>
            <a:pPr algn="ctr"/>
            <a:r>
              <a:rPr lang="ro-RO" dirty="0">
                <a:solidFill>
                  <a:srgbClr val="996600"/>
                </a:solidFill>
                <a:latin typeface="Arial Black" pitchFamily="34" charset="0"/>
              </a:rPr>
              <a:t>E-cerere indemnizaţii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715000"/>
          </a:xfrm>
        </p:spPr>
        <p:txBody>
          <a:bodyPr/>
          <a:lstStyle/>
          <a:p>
            <a:endParaRPr lang="ro-RO" dirty="0"/>
          </a:p>
          <a:p>
            <a:r>
              <a:rPr lang="ro-RO" b="1" dirty="0"/>
              <a:t>Depune cerere la  Indemnizaţie paternală</a:t>
            </a:r>
          </a:p>
          <a:p>
            <a:endParaRPr lang="ro-RO" b="1" dirty="0"/>
          </a:p>
          <a:p>
            <a:r>
              <a:rPr lang="ro-RO" b="1" dirty="0"/>
              <a:t>Depunere cerere la Indemnizaţia lunară pentru creştere copilului cu alegerea </a:t>
            </a:r>
            <a:r>
              <a:rPr lang="ro-RO" b="1" dirty="0" err="1"/>
              <a:t>obţiunii</a:t>
            </a:r>
            <a:r>
              <a:rPr lang="ro-RO" b="1" dirty="0"/>
              <a:t> (12 luni sau 24 luni)</a:t>
            </a:r>
          </a:p>
          <a:p>
            <a:endParaRPr lang="ro-RO" b="1" dirty="0"/>
          </a:p>
          <a:p>
            <a:r>
              <a:rPr lang="ro-RO" b="1" dirty="0"/>
              <a:t>Verifică statutul cererilor depuse</a:t>
            </a:r>
            <a:endParaRPr lang="ru-RU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62000"/>
          </a:xfrm>
        </p:spPr>
        <p:txBody>
          <a:bodyPr/>
          <a:lstStyle/>
          <a:p>
            <a:r>
              <a:rPr lang="ro-RO" b="1" dirty="0">
                <a:solidFill>
                  <a:srgbClr val="996600"/>
                </a:solidFill>
              </a:rPr>
              <a:t>Indemnizaţie paternală</a:t>
            </a:r>
            <a:endParaRPr lang="ru-RU" dirty="0">
              <a:solidFill>
                <a:srgbClr val="9966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219200"/>
            <a:ext cx="83058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z="3200" b="1" dirty="0">
                <a:solidFill>
                  <a:srgbClr val="996600"/>
                </a:solidFill>
              </a:rPr>
              <a:t>Indemnizaţia lunară pentru creştere copilului cu alegerea </a:t>
            </a:r>
            <a:r>
              <a:rPr lang="ro-RO" sz="3200" b="1" dirty="0" err="1">
                <a:solidFill>
                  <a:srgbClr val="996600"/>
                </a:solidFill>
              </a:rPr>
              <a:t>obţiunii</a:t>
            </a:r>
            <a:r>
              <a:rPr lang="ro-RO" sz="3200" b="1" dirty="0">
                <a:solidFill>
                  <a:srgbClr val="996600"/>
                </a:solidFill>
              </a:rPr>
              <a:t> (12 luni sau 24 luni)</a:t>
            </a:r>
            <a:endParaRPr lang="ru-RU" sz="3200" dirty="0">
              <a:solidFill>
                <a:srgbClr val="996600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81200"/>
            <a:ext cx="86868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381000"/>
            <a:ext cx="8229600" cy="762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76200"/>
            <a:ext cx="82296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09600"/>
          </a:xfrm>
        </p:spPr>
        <p:txBody>
          <a:bodyPr/>
          <a:lstStyle/>
          <a:p>
            <a:r>
              <a:rPr lang="ro-RO" b="1" dirty="0">
                <a:solidFill>
                  <a:srgbClr val="996600"/>
                </a:solidFill>
              </a:rPr>
              <a:t>Verifică statutul</a:t>
            </a:r>
            <a:endParaRPr lang="ru-RU" b="1" dirty="0">
              <a:solidFill>
                <a:srgbClr val="996600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066800"/>
            <a:ext cx="83058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533400"/>
            <a:ext cx="8153400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800080"/>
                </a:solidFill>
              </a:rPr>
              <a:t>MPAY</a:t>
            </a:r>
          </a:p>
          <a:p>
            <a:r>
              <a:rPr lang="ro-RO" b="1" dirty="0"/>
              <a:t>Casa Națională de Asigurări Sociale</a:t>
            </a:r>
            <a:r>
              <a:rPr lang="vi-VN" dirty="0"/>
              <a:t>, </a:t>
            </a:r>
            <a:r>
              <a:rPr lang="ro-RO" dirty="0"/>
              <a:t>fiind distribuitorul de plăți</a:t>
            </a:r>
            <a:r>
              <a:rPr lang="vi-VN" dirty="0"/>
              <a:t>,</a:t>
            </a:r>
            <a:r>
              <a:rPr lang="ro-RO" dirty="0"/>
              <a:t> îndeplinește următoarele atribuții: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vi-VN" dirty="0"/>
              <a:t>asigură utiliza</a:t>
            </a:r>
            <a:r>
              <a:rPr lang="ro-RO" dirty="0"/>
              <a:t>rea</a:t>
            </a:r>
            <a:r>
              <a:rPr lang="vi-VN" dirty="0"/>
              <a:t> serviciul</a:t>
            </a:r>
            <a:r>
              <a:rPr lang="ro-RO" dirty="0"/>
              <a:t>ui </a:t>
            </a:r>
            <a:r>
              <a:rPr lang="vi-VN" dirty="0"/>
              <a:t>MPay pentru</a:t>
            </a:r>
            <a:r>
              <a:rPr lang="ro-RO" dirty="0"/>
              <a:t>:</a:t>
            </a:r>
          </a:p>
          <a:p>
            <a:pPr marL="342900" indent="-342900"/>
            <a:r>
              <a:rPr lang="ro-RO" dirty="0"/>
              <a:t>        - </a:t>
            </a:r>
            <a:r>
              <a:rPr lang="vi-VN" dirty="0"/>
              <a:t> încasarea plăților de la persoanele fizice și juridice în procesul </a:t>
            </a:r>
            <a:r>
              <a:rPr lang="ro-RO" dirty="0"/>
              <a:t>  </a:t>
            </a:r>
            <a:r>
              <a:rPr lang="vi-VN" dirty="0"/>
              <a:t>colectării</a:t>
            </a:r>
            <a:r>
              <a:rPr lang="ro-RO" dirty="0"/>
              <a:t>/</a:t>
            </a:r>
            <a:r>
              <a:rPr lang="vi-VN" dirty="0"/>
              <a:t>încasării plăților în contul unic trezorerial al Ministerului Finanțelor.</a:t>
            </a:r>
            <a:endParaRPr lang="ro-RO" dirty="0"/>
          </a:p>
          <a:p>
            <a:pPr marL="342900" indent="-342900"/>
            <a:r>
              <a:rPr lang="ro-RO" dirty="0"/>
              <a:t>        - </a:t>
            </a:r>
            <a:r>
              <a:rPr lang="vi-VN" dirty="0"/>
              <a:t>distribuirea prestațiilor sociale </a:t>
            </a:r>
            <a:r>
              <a:rPr lang="ro-RO" dirty="0"/>
              <a:t>din contul </a:t>
            </a:r>
            <a:r>
              <a:rPr lang="vi-VN" dirty="0"/>
              <a:t>bugetel</a:t>
            </a:r>
            <a:r>
              <a:rPr lang="ro-RO" dirty="0"/>
              <a:t>or</a:t>
            </a:r>
            <a:r>
              <a:rPr lang="vi-VN" dirty="0"/>
              <a:t> componente ale bugetului public național.</a:t>
            </a:r>
            <a:endParaRPr lang="ro-RO" dirty="0"/>
          </a:p>
          <a:p>
            <a:pPr marL="342900" indent="-342900">
              <a:buFont typeface="Arial" pitchFamily="34" charset="0"/>
              <a:buChar char="•"/>
            </a:pPr>
            <a:r>
              <a:rPr lang="ro-RO" dirty="0"/>
              <a:t>asigură </a:t>
            </a:r>
            <a:r>
              <a:rPr lang="vi-VN" dirty="0"/>
              <a:t>înregistra</a:t>
            </a:r>
            <a:r>
              <a:rPr lang="ro-RO" dirty="0"/>
              <a:t>rea</a:t>
            </a:r>
            <a:r>
              <a:rPr lang="vi-VN" dirty="0"/>
              <a:t> în Registrul de conturi personale în scopul distribuirii/restituirii de plăți și ținerii evidenței plăților datorate/achitate și restituite</a:t>
            </a:r>
            <a:r>
              <a:rPr lang="ro-RO" dirty="0"/>
              <a:t>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dirty="0"/>
              <a:t>accese</a:t>
            </a:r>
            <a:r>
              <a:rPr lang="ro-RO" dirty="0"/>
              <a:t>a</a:t>
            </a:r>
            <a:r>
              <a:rPr lang="it-IT" dirty="0"/>
              <a:t>z</a:t>
            </a:r>
            <a:r>
              <a:rPr lang="ro-RO" dirty="0"/>
              <a:t>ă</a:t>
            </a:r>
            <a:r>
              <a:rPr lang="it-IT" dirty="0"/>
              <a:t> rapoartele și statisticile de </a:t>
            </a:r>
            <a:r>
              <a:rPr lang="ro-RO" dirty="0"/>
              <a:t>încasare și </a:t>
            </a:r>
            <a:r>
              <a:rPr lang="it-IT" dirty="0"/>
              <a:t>distribuire a plăților prin serviciul MPay;</a:t>
            </a:r>
            <a:endParaRPr lang="ro-RO" dirty="0"/>
          </a:p>
          <a:p>
            <a:pPr marL="342900" indent="-342900">
              <a:buFont typeface="Arial" pitchFamily="34" charset="0"/>
              <a:buChar char="•"/>
            </a:pPr>
            <a:r>
              <a:rPr lang="vi-VN" dirty="0"/>
              <a:t>solicit</a:t>
            </a:r>
            <a:r>
              <a:rPr lang="ro-RO" dirty="0"/>
              <a:t>ă</a:t>
            </a:r>
            <a:r>
              <a:rPr lang="vi-VN" dirty="0"/>
              <a:t> restituirea mijloacelor financiare distribuite fără temei legal (din eroare) beneficiarilor de plăți.</a:t>
            </a:r>
            <a:endParaRPr lang="ro-RO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33400"/>
          </a:xfrm>
        </p:spPr>
        <p:txBody>
          <a:bodyPr/>
          <a:lstStyle/>
          <a:p>
            <a:pPr algn="ctr"/>
            <a:r>
              <a:rPr lang="en-US" dirty="0"/>
              <a:t>E-</a:t>
            </a:r>
            <a:r>
              <a:rPr lang="en-US" dirty="0" err="1"/>
              <a:t>cerere</a:t>
            </a:r>
            <a:r>
              <a:rPr lang="en-US" dirty="0"/>
              <a:t> </a:t>
            </a:r>
            <a:r>
              <a:rPr lang="en-US" dirty="0" err="1"/>
              <a:t>Restituirea</a:t>
            </a:r>
            <a:r>
              <a:rPr lang="en-US" dirty="0"/>
              <a:t> din BASS</a:t>
            </a:r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762000"/>
            <a:ext cx="8382000" cy="5943600"/>
          </a:xfrm>
        </p:spPr>
        <p:txBody>
          <a:bodyPr/>
          <a:lstStyle/>
          <a:p>
            <a:r>
              <a:rPr lang="vi-VN" sz="1600" dirty="0"/>
              <a:t>Solicitarea restituirii sumelor din BASS se efectuează prin depunerea cererii</a:t>
            </a:r>
            <a:r>
              <a:rPr lang="en-US" sz="1600" dirty="0"/>
              <a:t> conform </a:t>
            </a:r>
            <a:r>
              <a:rPr lang="en-US" sz="1600" dirty="0" err="1"/>
              <a:t>Anexei</a:t>
            </a:r>
            <a:r>
              <a:rPr lang="en-US" sz="1600" dirty="0"/>
              <a:t> 1 la </a:t>
            </a:r>
            <a:r>
              <a:rPr lang="en-US" sz="1600" dirty="0" err="1"/>
              <a:t>Regulamentul</a:t>
            </a:r>
            <a:r>
              <a:rPr lang="en-US" sz="1600" dirty="0"/>
              <a:t> </a:t>
            </a:r>
            <a:r>
              <a:rPr lang="en-US" sz="1600" dirty="0" err="1"/>
              <a:t>privind</a:t>
            </a:r>
            <a:r>
              <a:rPr lang="en-US" sz="1600" dirty="0"/>
              <a:t> </a:t>
            </a:r>
            <a:r>
              <a:rPr lang="en-US" sz="1600" dirty="0" err="1"/>
              <a:t>restituirea</a:t>
            </a:r>
            <a:r>
              <a:rPr lang="en-US" sz="1600" dirty="0"/>
              <a:t> din BASS</a:t>
            </a:r>
            <a:r>
              <a:rPr lang="vi-VN" sz="1600" dirty="0"/>
              <a:t> </a:t>
            </a:r>
            <a:r>
              <a:rPr lang="en-US" sz="1600" dirty="0"/>
              <a:t>-la </a:t>
            </a:r>
            <a:r>
              <a:rPr lang="vi-VN" sz="1600" dirty="0"/>
              <a:t>C</a:t>
            </a:r>
            <a:r>
              <a:rPr lang="en-US" sz="1600" dirty="0"/>
              <a:t>NAS </a:t>
            </a:r>
            <a:r>
              <a:rPr lang="en-US" sz="1600" dirty="0" err="1"/>
              <a:t>pe</a:t>
            </a:r>
            <a:r>
              <a:rPr lang="en-US" sz="1600" dirty="0"/>
              <a:t> </a:t>
            </a:r>
            <a:r>
              <a:rPr lang="vi-VN" sz="1600" dirty="0"/>
              <a:t>suport de hârtie cu aplicarea semnăturii olografe sau la</a:t>
            </a:r>
            <a:r>
              <a:rPr lang="en-US" sz="1600" dirty="0"/>
              <a:t> </a:t>
            </a:r>
            <a:r>
              <a:rPr lang="vi-VN" sz="1600" dirty="0"/>
              <a:t>adresa electronică </a:t>
            </a:r>
            <a:r>
              <a:rPr lang="vi-VN" sz="1600" dirty="0">
                <a:solidFill>
                  <a:schemeClr val="accent1">
                    <a:lumMod val="75000"/>
                  </a:schemeClr>
                </a:solidFill>
                <a:hlinkClick r:id="rId2"/>
              </a:rPr>
              <a:t>secretariat@cnas.gov.md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accent1">
                    <a:lumMod val="75000"/>
                  </a:schemeClr>
                </a:solidFill>
              </a:rPr>
              <a:t>sau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</a:rPr>
              <a:t> cu </a:t>
            </a:r>
            <a:r>
              <a:rPr lang="en-US" sz="1600" dirty="0" err="1">
                <a:solidFill>
                  <a:schemeClr val="accent1">
                    <a:lumMod val="75000"/>
                  </a:schemeClr>
                </a:solidFill>
              </a:rPr>
              <a:t>semn</a:t>
            </a:r>
            <a:r>
              <a:rPr lang="ro-RO" sz="1600" dirty="0">
                <a:solidFill>
                  <a:schemeClr val="accent1">
                    <a:lumMod val="75000"/>
                  </a:schemeClr>
                </a:solidFill>
              </a:rPr>
              <a:t>ă</a:t>
            </a:r>
            <a:r>
              <a:rPr lang="en-US" sz="1600" dirty="0" err="1">
                <a:solidFill>
                  <a:schemeClr val="accent1">
                    <a:lumMod val="75000"/>
                  </a:schemeClr>
                </a:solidFill>
              </a:rPr>
              <a:t>tura</a:t>
            </a:r>
            <a:r>
              <a:rPr lang="ro-RO" sz="1600" dirty="0">
                <a:solidFill>
                  <a:schemeClr val="accent1">
                    <a:lumMod val="75000"/>
                  </a:schemeClr>
                </a:solidFill>
              </a:rPr>
              <a:t> electronică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pPr>
              <a:buFont typeface="+mj-lt"/>
              <a:buAutoNum type="arabicPeriod"/>
            </a:pPr>
            <a:r>
              <a:rPr lang="vi-VN" sz="1600" b="1" dirty="0"/>
              <a:t>În cazul lichidării, suspendării activităţii plătitorului</a:t>
            </a:r>
            <a:endParaRPr lang="en-US" sz="1600" b="1" dirty="0"/>
          </a:p>
          <a:p>
            <a:pPr>
              <a:buFont typeface="+mj-lt"/>
              <a:buAutoNum type="arabicPeriod"/>
            </a:pPr>
            <a:r>
              <a:rPr lang="vi-VN" sz="1600" b="1" dirty="0"/>
              <a:t>În cazul înregistrării plătitorului în calitate de rezident al parcului</a:t>
            </a:r>
            <a:endParaRPr lang="en-US" sz="1600" b="1" dirty="0"/>
          </a:p>
          <a:p>
            <a:pPr>
              <a:buFont typeface="+mj-lt"/>
              <a:buAutoNum type="arabicPeriod"/>
            </a:pPr>
            <a:r>
              <a:rPr lang="en-US" sz="1600" b="1" dirty="0" err="1"/>
              <a:t>În</a:t>
            </a:r>
            <a:r>
              <a:rPr lang="en-US" sz="1600" b="1" dirty="0"/>
              <a:t> </a:t>
            </a:r>
            <a:r>
              <a:rPr lang="en-US" sz="1600" b="1" dirty="0" err="1"/>
              <a:t>cazul</a:t>
            </a:r>
            <a:r>
              <a:rPr lang="en-US" sz="1600" b="1" dirty="0"/>
              <a:t> </a:t>
            </a:r>
            <a:r>
              <a:rPr lang="en-US" sz="1600" b="1" dirty="0" err="1"/>
              <a:t>scutirii</a:t>
            </a:r>
            <a:r>
              <a:rPr lang="en-US" sz="1600" b="1" dirty="0"/>
              <a:t> de </a:t>
            </a:r>
            <a:r>
              <a:rPr lang="en-US" sz="1600" b="1" dirty="0" err="1"/>
              <a:t>plata</a:t>
            </a:r>
            <a:r>
              <a:rPr lang="en-US" sz="1600" b="1" dirty="0"/>
              <a:t> </a:t>
            </a:r>
            <a:r>
              <a:rPr lang="en-US" sz="1600" b="1" dirty="0" err="1"/>
              <a:t>contribuţiilor</a:t>
            </a:r>
            <a:r>
              <a:rPr lang="en-US" sz="1600" b="1" dirty="0"/>
              <a:t> a </a:t>
            </a:r>
            <a:r>
              <a:rPr lang="en-US" sz="1600" b="1" dirty="0" err="1"/>
              <a:t>persoanei</a:t>
            </a:r>
            <a:r>
              <a:rPr lang="en-US" sz="1600" b="1" dirty="0"/>
              <a:t> </a:t>
            </a:r>
            <a:r>
              <a:rPr lang="en-US" sz="1600" b="1" dirty="0" err="1"/>
              <a:t>fizice</a:t>
            </a:r>
            <a:endParaRPr lang="en-US" sz="1600" b="1" dirty="0"/>
          </a:p>
          <a:p>
            <a:pPr>
              <a:buFont typeface="+mj-lt"/>
              <a:buAutoNum type="arabicPeriod"/>
            </a:pPr>
            <a:r>
              <a:rPr lang="fr-FR" sz="1600" b="1" dirty="0" err="1"/>
              <a:t>În</a:t>
            </a:r>
            <a:r>
              <a:rPr lang="fr-FR" sz="1600" b="1" dirty="0"/>
              <a:t> </a:t>
            </a:r>
            <a:r>
              <a:rPr lang="fr-FR" sz="1600" b="1" dirty="0" err="1"/>
              <a:t>cazul</a:t>
            </a:r>
            <a:r>
              <a:rPr lang="fr-FR" sz="1600" b="1" dirty="0"/>
              <a:t> </a:t>
            </a:r>
            <a:r>
              <a:rPr lang="fr-FR" sz="1600" b="1" dirty="0" err="1"/>
              <a:t>achitării</a:t>
            </a:r>
            <a:r>
              <a:rPr lang="fr-FR" sz="1600" b="1" dirty="0"/>
              <a:t> </a:t>
            </a:r>
            <a:r>
              <a:rPr lang="fr-FR" sz="1600" b="1" dirty="0" err="1"/>
              <a:t>incorecte</a:t>
            </a:r>
            <a:r>
              <a:rPr lang="fr-FR" sz="1600" b="1" dirty="0"/>
              <a:t>, </a:t>
            </a:r>
            <a:r>
              <a:rPr lang="fr-FR" sz="1600" b="1" dirty="0" err="1"/>
              <a:t>transferării</a:t>
            </a:r>
            <a:r>
              <a:rPr lang="fr-FR" sz="1600" b="1" dirty="0"/>
              <a:t> </a:t>
            </a:r>
            <a:r>
              <a:rPr lang="fr-FR" sz="1600" b="1" dirty="0" err="1"/>
              <a:t>incorecte</a:t>
            </a:r>
            <a:endParaRPr lang="fr-FR" sz="1600" b="1" dirty="0"/>
          </a:p>
          <a:p>
            <a:pPr>
              <a:buNone/>
            </a:pPr>
            <a:r>
              <a:rPr lang="ro-RO" sz="3600" b="1" dirty="0"/>
              <a:t>E-cerere corectarea plăţilor la BASS</a:t>
            </a:r>
          </a:p>
          <a:p>
            <a:pPr>
              <a:buNone/>
            </a:pPr>
            <a:r>
              <a:rPr lang="vi-VN" sz="1600" dirty="0"/>
              <a:t>Solicitarea </a:t>
            </a:r>
            <a:r>
              <a:rPr lang="ro-RO" sz="1600" dirty="0"/>
              <a:t> corectării achitărilor aferente BASS </a:t>
            </a:r>
            <a:r>
              <a:rPr lang="vi-VN" sz="1600" dirty="0"/>
              <a:t>se efectuează prin depunerea cererii</a:t>
            </a:r>
            <a:r>
              <a:rPr lang="en-US" sz="1600" dirty="0"/>
              <a:t> conform</a:t>
            </a:r>
            <a:r>
              <a:rPr lang="ro-RO" sz="1600" dirty="0"/>
              <a:t> </a:t>
            </a:r>
            <a:r>
              <a:rPr lang="en-US" sz="1600" dirty="0" err="1"/>
              <a:t>Anexei</a:t>
            </a:r>
            <a:r>
              <a:rPr lang="en-US" sz="1600" dirty="0"/>
              <a:t> 1</a:t>
            </a:r>
            <a:endParaRPr lang="ro-RO" sz="1600" b="1" dirty="0"/>
          </a:p>
          <a:p>
            <a:pPr>
              <a:buFont typeface="+mj-lt"/>
              <a:buAutoNum type="arabicPeriod"/>
            </a:pPr>
            <a:r>
              <a:rPr lang="ro-RO" sz="1200" b="1" dirty="0"/>
              <a:t>În caz </a:t>
            </a:r>
            <a:r>
              <a:rPr lang="vi-VN" sz="1200" dirty="0"/>
              <a:t>la corectarea codului fiscal se indică: codul fiscal greșit, codul fiscal corect,</a:t>
            </a:r>
            <a:endParaRPr lang="ro-RO" sz="1200" dirty="0"/>
          </a:p>
          <a:p>
            <a:pPr>
              <a:buFont typeface="+mj-lt"/>
              <a:buAutoNum type="arabicPeriod"/>
            </a:pPr>
            <a:r>
              <a:rPr lang="vi-VN" sz="1200" dirty="0"/>
              <a:t>trecerea sumelor de la un tip de plată la altul (plătite în plus sau incorect)</a:t>
            </a:r>
            <a:endParaRPr lang="ro-RO" sz="1200" dirty="0"/>
          </a:p>
          <a:p>
            <a:pPr>
              <a:buNone/>
            </a:pPr>
            <a:r>
              <a:rPr lang="ro-RO" sz="1200" dirty="0"/>
              <a:t> </a:t>
            </a:r>
            <a:r>
              <a:rPr lang="ro-RO" b="1" dirty="0"/>
              <a:t>E-cerere Eşalonarea penalităţilor la BASS</a:t>
            </a:r>
          </a:p>
          <a:p>
            <a:pPr>
              <a:buNone/>
            </a:pPr>
            <a:r>
              <a:rPr lang="ro-RO" sz="1200" dirty="0"/>
              <a:t>Se </a:t>
            </a:r>
            <a:r>
              <a:rPr lang="vi-VN" sz="1200" dirty="0"/>
              <a:t>solicita eşalonarea stingerii datoriilor majorărilor de întârziere (penalităţilor) pe parcursul anului bugetar în curs, plătitorii trebuie sa îndeplinească cumulativ următoarele condiţii:</a:t>
            </a:r>
            <a:endParaRPr lang="ro-RO" sz="1200" dirty="0"/>
          </a:p>
          <a:p>
            <a:pPr>
              <a:buNone/>
            </a:pPr>
            <a:r>
              <a:rPr lang="vi-VN" sz="1200" dirty="0"/>
              <a:t> a) declaraţiile privind calcularea şi utilizarea contribuţiilor de asigurări sociale de stat obligatorii depuse pentru toate perioadele prevăzute de legislaţia în vigoare;</a:t>
            </a:r>
            <a:endParaRPr lang="ro-RO" sz="1200" dirty="0"/>
          </a:p>
          <a:p>
            <a:pPr>
              <a:buNone/>
            </a:pPr>
            <a:r>
              <a:rPr lang="vi-VN" sz="1200" dirty="0"/>
              <a:t> b) lipsa datoriilor la plata contribuţiilor de asigurări sociale de stat obligatorii şi la amenzi; </a:t>
            </a:r>
            <a:endParaRPr lang="ro-RO" sz="1200" dirty="0"/>
          </a:p>
          <a:p>
            <a:pPr>
              <a:buNone/>
            </a:pPr>
            <a:r>
              <a:rPr lang="vi-VN" sz="1200" dirty="0"/>
              <a:t>c) virarea în termen şi integral a sumei obligaţiilor curente la bugetul asigurărilor sociale </a:t>
            </a:r>
            <a:r>
              <a:rPr lang="vi-VN" sz="1200"/>
              <a:t>de stat</a:t>
            </a:r>
            <a:endParaRPr lang="ru-RU" sz="1200"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1852881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4000" b="1" i="0" u="none" strike="noStrike" cap="none" normalizeH="0" baseline="0" dirty="0">
                <a:ln>
                  <a:noFill/>
                </a:ln>
                <a:solidFill>
                  <a:srgbClr val="CC3300"/>
                </a:solidFill>
                <a:effectLst/>
                <a:latin typeface="Bodoni MT Black" pitchFamily="18" charset="0"/>
                <a:ea typeface="Calibri" pitchFamily="34" charset="0"/>
                <a:cs typeface="Times New Roman" pitchFamily="18" charset="0"/>
              </a:rPr>
              <a:t>MULŢUMESC                                                         PENTRU ATENŢIE!</a:t>
            </a:r>
            <a:endParaRPr kumimoji="0" lang="ro-RO" sz="4000" b="0" i="0" u="none" strike="noStrike" cap="none" normalizeH="0" baseline="0" dirty="0">
              <a:ln>
                <a:noFill/>
              </a:ln>
              <a:solidFill>
                <a:srgbClr val="CC3300"/>
              </a:solidFill>
              <a:effectLst/>
              <a:latin typeface="Bodoni MT Black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1492</TotalTime>
  <Words>848</Words>
  <Application>Microsoft Office PowerPoint</Application>
  <PresentationFormat>Экран (4:3)</PresentationFormat>
  <Paragraphs>64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Arial</vt:lpstr>
      <vt:lpstr>Arial Black</vt:lpstr>
      <vt:lpstr>Bodoni MT Black</vt:lpstr>
      <vt:lpstr>Times New Roman</vt:lpstr>
      <vt:lpstr>Wingdings</vt:lpstr>
      <vt:lpstr>Pixel</vt:lpstr>
      <vt:lpstr>                              CASA NAȚIONALĂ DE ASIGURĂRI SOCIALE   A REPUBLICII MOLDOVA    </vt:lpstr>
      <vt:lpstr>Obţinerea informaţiei online pagina: www.cnas.md</vt:lpstr>
      <vt:lpstr>Презентация PowerPoint</vt:lpstr>
      <vt:lpstr>Презентация PowerPoint</vt:lpstr>
      <vt:lpstr>Programare online la CTAS </vt:lpstr>
      <vt:lpstr>Презентация PowerPoint</vt:lpstr>
      <vt:lpstr>Презентация PowerPoint</vt:lpstr>
      <vt:lpstr>Презентация PowerPoint</vt:lpstr>
      <vt:lpstr>              ACCES CPAS</vt:lpstr>
      <vt:lpstr>Презентация PowerPoint</vt:lpstr>
      <vt:lpstr>Презентация PowerPoint</vt:lpstr>
      <vt:lpstr>Unele cazuri a nerespectării termenilor de stabilire a IITM (1)</vt:lpstr>
      <vt:lpstr>Unele cazuri a nerespectării termenilor de stabilire a IITM (2)</vt:lpstr>
      <vt:lpstr>Презентация PowerPoint</vt:lpstr>
      <vt:lpstr>Презентация PowerPoint</vt:lpstr>
      <vt:lpstr>E-cerere indemnizaţii</vt:lpstr>
      <vt:lpstr>Indemnizaţie paternală</vt:lpstr>
      <vt:lpstr>Indemnizaţia lunară pentru creştere copilului cu alegerea obţiunii (12 luni sau 24 luni)</vt:lpstr>
      <vt:lpstr>Презентация PowerPoint</vt:lpstr>
      <vt:lpstr>Verifică statutul</vt:lpstr>
      <vt:lpstr>Презентация PowerPoint</vt:lpstr>
      <vt:lpstr>E-cerere Restituirea din BASS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Casa Naţională de Asigurări Sociale  LEGE Nr. 281 din  15.12.2017  bugetului asigurărilor sociale de stat pe anul 2018</dc:title>
  <dc:creator>liubovi.ivanova</dc:creator>
  <cp:lastModifiedBy>Agroindsind - 1</cp:lastModifiedBy>
  <cp:revision>104</cp:revision>
  <dcterms:created xsi:type="dcterms:W3CDTF">2018-02-13T07:03:05Z</dcterms:created>
  <dcterms:modified xsi:type="dcterms:W3CDTF">2025-10-06T06:44:40Z</dcterms:modified>
</cp:coreProperties>
</file>