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284" r:id="rId3"/>
    <p:sldId id="287" r:id="rId4"/>
    <p:sldId id="291" r:id="rId5"/>
    <p:sldId id="355" r:id="rId6"/>
    <p:sldId id="283" r:id="rId7"/>
    <p:sldId id="285" r:id="rId8"/>
    <p:sldId id="274" r:id="rId9"/>
    <p:sldId id="275" r:id="rId10"/>
    <p:sldId id="286" r:id="rId11"/>
    <p:sldId id="328" r:id="rId12"/>
    <p:sldId id="277" r:id="rId13"/>
    <p:sldId id="353" r:id="rId14"/>
    <p:sldId id="310" r:id="rId15"/>
    <p:sldId id="306" r:id="rId16"/>
    <p:sldId id="357" r:id="rId17"/>
    <p:sldId id="354" r:id="rId18"/>
    <p:sldId id="358" r:id="rId19"/>
    <p:sldId id="259" r:id="rId20"/>
    <p:sldId id="359" r:id="rId21"/>
    <p:sldId id="360" r:id="rId22"/>
    <p:sldId id="303" r:id="rId23"/>
    <p:sldId id="332" r:id="rId24"/>
    <p:sldId id="304" r:id="rId25"/>
    <p:sldId id="263" r:id="rId26"/>
    <p:sldId id="264" r:id="rId27"/>
    <p:sldId id="265" r:id="rId28"/>
    <p:sldId id="292" r:id="rId29"/>
    <p:sldId id="314" r:id="rId30"/>
    <p:sldId id="307" r:id="rId31"/>
    <p:sldId id="362" r:id="rId32"/>
    <p:sldId id="266" r:id="rId33"/>
    <p:sldId id="294" r:id="rId34"/>
    <p:sldId id="295" r:id="rId35"/>
    <p:sldId id="297" r:id="rId36"/>
    <p:sldId id="299" r:id="rId37"/>
    <p:sldId id="300" r:id="rId38"/>
    <p:sldId id="351" r:id="rId39"/>
  </p:sldIdLst>
  <p:sldSz cx="9144000" cy="6858000" type="screen4x3"/>
  <p:notesSz cx="6735763" cy="9869488"/>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FFFFFF"/>
    <a:srgbClr val="CC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9067" autoAdjust="0"/>
    <p:restoredTop sz="91817" autoAdjust="0"/>
  </p:normalViewPr>
  <p:slideViewPr>
    <p:cSldViewPr>
      <p:cViewPr varScale="1">
        <p:scale>
          <a:sx n="99" d="100"/>
          <a:sy n="99" d="100"/>
        </p:scale>
        <p:origin x="154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ro-RO"/>
          </a:p>
        </p:txBody>
      </p:sp>
      <p:sp>
        <p:nvSpPr>
          <p:cNvPr id="53251" name="Rectangle 3"/>
          <p:cNvSpPr>
            <a:spLocks noGrp="1" noChangeArrowheads="1"/>
          </p:cNvSpPr>
          <p:nvPr>
            <p:ph type="dt" sz="quarter" idx="1"/>
          </p:nvPr>
        </p:nvSpPr>
        <p:spPr bwMode="auto">
          <a:xfrm>
            <a:off x="381635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ro-RO"/>
          </a:p>
        </p:txBody>
      </p:sp>
      <p:sp>
        <p:nvSpPr>
          <p:cNvPr id="53252" name="Rectangle 4"/>
          <p:cNvSpPr>
            <a:spLocks noGrp="1" noChangeArrowheads="1"/>
          </p:cNvSpPr>
          <p:nvPr>
            <p:ph type="ftr" sz="quarter" idx="2"/>
          </p:nvPr>
        </p:nvSpPr>
        <p:spPr bwMode="auto">
          <a:xfrm>
            <a:off x="0" y="9375775"/>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ro-RO"/>
          </a:p>
        </p:txBody>
      </p:sp>
      <p:sp>
        <p:nvSpPr>
          <p:cNvPr id="53253" name="Rectangle 5"/>
          <p:cNvSpPr>
            <a:spLocks noGrp="1" noChangeArrowheads="1"/>
          </p:cNvSpPr>
          <p:nvPr>
            <p:ph type="sldNum" sz="quarter" idx="3"/>
          </p:nvPr>
        </p:nvSpPr>
        <p:spPr bwMode="auto">
          <a:xfrm>
            <a:off x="3816350" y="9375775"/>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E427F1D3-305F-4141-8749-93C24AADF0A1}" type="slidenum">
              <a:rPr lang="ro-RO"/>
              <a:pPr>
                <a:defRPr/>
              </a:pPr>
              <a:t>‹#›</a:t>
            </a:fld>
            <a:endParaRPr lang="ro-R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ro-RO"/>
          </a:p>
        </p:txBody>
      </p:sp>
      <p:sp>
        <p:nvSpPr>
          <p:cNvPr id="33795" name="Rectangle 3"/>
          <p:cNvSpPr>
            <a:spLocks noGrp="1" noChangeArrowheads="1"/>
          </p:cNvSpPr>
          <p:nvPr>
            <p:ph type="dt" idx="1"/>
          </p:nvPr>
        </p:nvSpPr>
        <p:spPr bwMode="auto">
          <a:xfrm>
            <a:off x="381635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ro-RO"/>
          </a:p>
        </p:txBody>
      </p:sp>
      <p:sp>
        <p:nvSpPr>
          <p:cNvPr id="14340" name="Rectangle 4"/>
          <p:cNvSpPr>
            <a:spLocks noGrp="1" noRot="1" noChangeAspect="1" noChangeArrowheads="1" noTextEdit="1"/>
          </p:cNvSpPr>
          <p:nvPr>
            <p:ph type="sldImg" idx="2"/>
          </p:nvPr>
        </p:nvSpPr>
        <p:spPr bwMode="auto">
          <a:xfrm>
            <a:off x="900113" y="739775"/>
            <a:ext cx="4935537" cy="3702050"/>
          </a:xfrm>
          <a:prstGeom prst="rect">
            <a:avLst/>
          </a:prstGeom>
          <a:noFill/>
          <a:ln w="9525">
            <a:solidFill>
              <a:srgbClr val="000000"/>
            </a:solidFill>
            <a:miter lim="800000"/>
            <a:headEnd/>
            <a:tailEnd/>
          </a:ln>
        </p:spPr>
      </p:sp>
      <p:sp>
        <p:nvSpPr>
          <p:cNvPr id="33797" name="Rectangle 5"/>
          <p:cNvSpPr>
            <a:spLocks noGrp="1" noChangeArrowheads="1"/>
          </p:cNvSpPr>
          <p:nvPr>
            <p:ph type="body" sz="quarter" idx="3"/>
          </p:nvPr>
        </p:nvSpPr>
        <p:spPr bwMode="auto">
          <a:xfrm>
            <a:off x="898525" y="4687888"/>
            <a:ext cx="4938713"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o-RO" noProof="0"/>
              <a:t>Click to edit Master text styles</a:t>
            </a:r>
          </a:p>
          <a:p>
            <a:pPr lvl="1"/>
            <a:r>
              <a:rPr lang="ro-RO" noProof="0"/>
              <a:t>Second level</a:t>
            </a:r>
          </a:p>
          <a:p>
            <a:pPr lvl="2"/>
            <a:r>
              <a:rPr lang="ro-RO" noProof="0"/>
              <a:t>Third level</a:t>
            </a:r>
          </a:p>
          <a:p>
            <a:pPr lvl="3"/>
            <a:r>
              <a:rPr lang="ro-RO" noProof="0"/>
              <a:t>Fourth level</a:t>
            </a:r>
          </a:p>
          <a:p>
            <a:pPr lvl="4"/>
            <a:r>
              <a:rPr lang="ro-RO" noProof="0"/>
              <a:t>Fifth level</a:t>
            </a:r>
          </a:p>
        </p:txBody>
      </p:sp>
      <p:sp>
        <p:nvSpPr>
          <p:cNvPr id="33798" name="Rectangle 6"/>
          <p:cNvSpPr>
            <a:spLocks noGrp="1" noChangeArrowheads="1"/>
          </p:cNvSpPr>
          <p:nvPr>
            <p:ph type="ftr" sz="quarter" idx="4"/>
          </p:nvPr>
        </p:nvSpPr>
        <p:spPr bwMode="auto">
          <a:xfrm>
            <a:off x="0" y="9375775"/>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ro-RO"/>
          </a:p>
        </p:txBody>
      </p:sp>
      <p:sp>
        <p:nvSpPr>
          <p:cNvPr id="33799" name="Rectangle 7"/>
          <p:cNvSpPr>
            <a:spLocks noGrp="1" noChangeArrowheads="1"/>
          </p:cNvSpPr>
          <p:nvPr>
            <p:ph type="sldNum" sz="quarter" idx="5"/>
          </p:nvPr>
        </p:nvSpPr>
        <p:spPr bwMode="auto">
          <a:xfrm>
            <a:off x="3816350" y="9375775"/>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1E152A40-19CB-44A7-B8A5-5B812164DB94}" type="slidenum">
              <a:rPr lang="ro-RO"/>
              <a:pPr>
                <a:defRPr/>
              </a:pPr>
              <a:t>‹#›</a:t>
            </a:fld>
            <a:endParaRPr lang="ro-R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1E152A40-19CB-44A7-B8A5-5B812164DB94}" type="slidenum">
              <a:rPr lang="ro-RO" smtClean="0"/>
              <a:pPr>
                <a:defRPr/>
              </a:pPr>
              <a:t>11</a:t>
            </a:fld>
            <a:endParaRPr lang="ro-RO"/>
          </a:p>
        </p:txBody>
      </p:sp>
    </p:spTree>
    <p:extLst>
      <p:ext uri="{BB962C8B-B14F-4D97-AF65-F5344CB8AC3E}">
        <p14:creationId xmlns:p14="http://schemas.microsoft.com/office/powerpoint/2010/main" val="1865606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1E152A40-19CB-44A7-B8A5-5B812164DB94}" type="slidenum">
              <a:rPr lang="ro-RO" smtClean="0"/>
              <a:pPr>
                <a:defRPr/>
              </a:pPr>
              <a:t>15</a:t>
            </a:fld>
            <a:endParaRPr lang="ro-RO"/>
          </a:p>
        </p:txBody>
      </p:sp>
    </p:spTree>
    <p:extLst>
      <p:ext uri="{BB962C8B-B14F-4D97-AF65-F5344CB8AC3E}">
        <p14:creationId xmlns:p14="http://schemas.microsoft.com/office/powerpoint/2010/main" val="669019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5BB5ABB5-F3B6-4057-8EC0-D4B78F54C2B6}" type="slidenum">
              <a:rPr lang="ro-RO" smtClean="0">
                <a:latin typeface="Times New Roman" pitchFamily="18" charset="0"/>
              </a:rPr>
              <a:pPr/>
              <a:t>19</a:t>
            </a:fld>
            <a:endParaRPr lang="ro-RO">
              <a:latin typeface="Times New Roman" pitchFamily="18" charset="0"/>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eaLnBrk="1" hangingPunct="1"/>
            <a:endParaRPr lang="ro-RO" dirty="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62" name="Rectangle 2"/>
          <p:cNvSpPr>
            <a:spLocks noGrp="1" noChangeArrowheads="1"/>
          </p:cNvSpPr>
          <p:nvPr/>
        </p:nvSpPr>
        <p:spPr bwMode="auto">
          <a:xfrm>
            <a:off x="1371600" y="609600"/>
            <a:ext cx="7378700" cy="1143000"/>
          </a:xfrm>
          <a:prstGeom prst="rect">
            <a:avLst/>
          </a:prstGeom>
        </p:spPr>
        <p:txBody>
          <a:bodyPr anchor="ctr"/>
          <a:lstStyle/>
          <a:p>
            <a:pPr algn="ctr" eaLnBrk="0" hangingPunct="0">
              <a:lnSpc>
                <a:spcPct val="85000"/>
              </a:lnSpc>
            </a:pPr>
            <a:endParaRPr lang="ru-RU" sz="4400">
              <a:solidFill>
                <a:schemeClr val="tx2"/>
              </a:solidFill>
            </a:endParaRPr>
          </a:p>
        </p:txBody>
      </p:sp>
      <p:sp>
        <p:nvSpPr>
          <p:cNvPr id="40963" name="Rectangle 3"/>
          <p:cNvSpPr>
            <a:spLocks noGrp="1" noChangeArrowheads="1"/>
          </p:cNvSpPr>
          <p:nvPr/>
        </p:nvSpPr>
        <p:spPr bwMode="auto">
          <a:xfrm>
            <a:off x="809625" y="2214563"/>
            <a:ext cx="7958138" cy="3881437"/>
          </a:xfrm>
          <a:prstGeom prst="rect">
            <a:avLst/>
          </a:prstGeom>
        </p:spPr>
        <p:txBody>
          <a:bodyPr/>
          <a:lstStyle/>
          <a:p>
            <a:pPr marL="342900" indent="-342900" eaLnBrk="0" hangingPunct="0">
              <a:spcBef>
                <a:spcPct val="20000"/>
              </a:spcBef>
              <a:buClr>
                <a:schemeClr val="accent2"/>
              </a:buClr>
              <a:buFont typeface="Wingdings" pitchFamily="2" charset="2"/>
              <a:buChar char="w"/>
            </a:pPr>
            <a:endParaRPr lang="ru-RU" sz="32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ro-RO"/>
          </a:p>
        </p:txBody>
      </p:sp>
      <p:sp>
        <p:nvSpPr>
          <p:cNvPr id="5" name="Rectangle 5"/>
          <p:cNvSpPr>
            <a:spLocks noGrp="1" noChangeArrowheads="1"/>
          </p:cNvSpPr>
          <p:nvPr>
            <p:ph type="ftr" sz="quarter" idx="11"/>
          </p:nvPr>
        </p:nvSpPr>
        <p:spPr>
          <a:ln/>
        </p:spPr>
        <p:txBody>
          <a:bodyPr/>
          <a:lstStyle>
            <a:lvl1pPr>
              <a:defRPr/>
            </a:lvl1pPr>
          </a:lstStyle>
          <a:p>
            <a:pPr>
              <a:defRPr/>
            </a:pPr>
            <a:endParaRPr lang="ro-RO"/>
          </a:p>
        </p:txBody>
      </p:sp>
      <p:sp>
        <p:nvSpPr>
          <p:cNvPr id="6" name="Rectangle 6"/>
          <p:cNvSpPr>
            <a:spLocks noGrp="1" noChangeArrowheads="1"/>
          </p:cNvSpPr>
          <p:nvPr>
            <p:ph type="sldNum" sz="quarter" idx="12"/>
          </p:nvPr>
        </p:nvSpPr>
        <p:spPr>
          <a:ln/>
        </p:spPr>
        <p:txBody>
          <a:bodyPr/>
          <a:lstStyle>
            <a:lvl1pPr>
              <a:defRPr/>
            </a:lvl1pPr>
          </a:lstStyle>
          <a:p>
            <a:pPr>
              <a:defRPr/>
            </a:pPr>
            <a:fld id="{9C8527B4-0098-4346-9DCD-343F1A8DE271}" type="slidenum">
              <a:rPr lang="ro-RO"/>
              <a:pPr>
                <a:defRPr/>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ro-RO"/>
          </a:p>
        </p:txBody>
      </p:sp>
      <p:sp>
        <p:nvSpPr>
          <p:cNvPr id="5" name="Rectangle 5"/>
          <p:cNvSpPr>
            <a:spLocks noGrp="1" noChangeArrowheads="1"/>
          </p:cNvSpPr>
          <p:nvPr>
            <p:ph type="ftr" sz="quarter" idx="11"/>
          </p:nvPr>
        </p:nvSpPr>
        <p:spPr>
          <a:ln/>
        </p:spPr>
        <p:txBody>
          <a:bodyPr/>
          <a:lstStyle>
            <a:lvl1pPr>
              <a:defRPr/>
            </a:lvl1pPr>
          </a:lstStyle>
          <a:p>
            <a:pPr>
              <a:defRPr/>
            </a:pPr>
            <a:endParaRPr lang="ro-RO"/>
          </a:p>
        </p:txBody>
      </p:sp>
      <p:sp>
        <p:nvSpPr>
          <p:cNvPr id="6" name="Rectangle 6"/>
          <p:cNvSpPr>
            <a:spLocks noGrp="1" noChangeArrowheads="1"/>
          </p:cNvSpPr>
          <p:nvPr>
            <p:ph type="sldNum" sz="quarter" idx="12"/>
          </p:nvPr>
        </p:nvSpPr>
        <p:spPr>
          <a:ln/>
        </p:spPr>
        <p:txBody>
          <a:bodyPr/>
          <a:lstStyle>
            <a:lvl1pPr>
              <a:defRPr/>
            </a:lvl1pPr>
          </a:lstStyle>
          <a:p>
            <a:pPr>
              <a:defRPr/>
            </a:pPr>
            <a:fld id="{C78DE2EB-5724-4695-8F76-6B0178588881}" type="slidenum">
              <a:rPr lang="ro-RO"/>
              <a:pPr>
                <a:defRPr/>
              </a:pPr>
              <a:t>‹#›</a:t>
            </a:fld>
            <a:endParaRPr lang="ro-R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9625" y="2214563"/>
            <a:ext cx="3902075" cy="3881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64100" y="2214563"/>
            <a:ext cx="3903663" cy="3881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ro-RO"/>
          </a:p>
        </p:txBody>
      </p:sp>
      <p:sp>
        <p:nvSpPr>
          <p:cNvPr id="6" name="Rectangle 5"/>
          <p:cNvSpPr>
            <a:spLocks noGrp="1" noChangeArrowheads="1"/>
          </p:cNvSpPr>
          <p:nvPr>
            <p:ph type="ftr" sz="quarter" idx="11"/>
          </p:nvPr>
        </p:nvSpPr>
        <p:spPr>
          <a:ln/>
        </p:spPr>
        <p:txBody>
          <a:bodyPr/>
          <a:lstStyle>
            <a:lvl1pPr>
              <a:defRPr/>
            </a:lvl1pPr>
          </a:lstStyle>
          <a:p>
            <a:pPr>
              <a:defRPr/>
            </a:pPr>
            <a:endParaRPr lang="ro-RO"/>
          </a:p>
        </p:txBody>
      </p:sp>
      <p:sp>
        <p:nvSpPr>
          <p:cNvPr id="7" name="Rectangle 6"/>
          <p:cNvSpPr>
            <a:spLocks noGrp="1" noChangeArrowheads="1"/>
          </p:cNvSpPr>
          <p:nvPr>
            <p:ph type="sldNum" sz="quarter" idx="12"/>
          </p:nvPr>
        </p:nvSpPr>
        <p:spPr>
          <a:ln/>
        </p:spPr>
        <p:txBody>
          <a:bodyPr/>
          <a:lstStyle>
            <a:lvl1pPr>
              <a:defRPr/>
            </a:lvl1pPr>
          </a:lstStyle>
          <a:p>
            <a:pPr>
              <a:defRPr/>
            </a:pPr>
            <a:fld id="{C6015866-C828-49A5-A830-13B0BEF70AC1}" type="slidenum">
              <a:rPr lang="ro-RO"/>
              <a:pPr>
                <a:defRPr/>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ro-RO"/>
          </a:p>
        </p:txBody>
      </p:sp>
      <p:sp>
        <p:nvSpPr>
          <p:cNvPr id="8" name="Rectangle 5"/>
          <p:cNvSpPr>
            <a:spLocks noGrp="1" noChangeArrowheads="1"/>
          </p:cNvSpPr>
          <p:nvPr>
            <p:ph type="ftr" sz="quarter" idx="11"/>
          </p:nvPr>
        </p:nvSpPr>
        <p:spPr>
          <a:ln/>
        </p:spPr>
        <p:txBody>
          <a:bodyPr/>
          <a:lstStyle>
            <a:lvl1pPr>
              <a:defRPr/>
            </a:lvl1pPr>
          </a:lstStyle>
          <a:p>
            <a:pPr>
              <a:defRPr/>
            </a:pPr>
            <a:endParaRPr lang="ro-RO"/>
          </a:p>
        </p:txBody>
      </p:sp>
      <p:sp>
        <p:nvSpPr>
          <p:cNvPr id="9" name="Rectangle 6"/>
          <p:cNvSpPr>
            <a:spLocks noGrp="1" noChangeArrowheads="1"/>
          </p:cNvSpPr>
          <p:nvPr>
            <p:ph type="sldNum" sz="quarter" idx="12"/>
          </p:nvPr>
        </p:nvSpPr>
        <p:spPr>
          <a:ln/>
        </p:spPr>
        <p:txBody>
          <a:bodyPr/>
          <a:lstStyle>
            <a:lvl1pPr>
              <a:defRPr/>
            </a:lvl1pPr>
          </a:lstStyle>
          <a:p>
            <a:pPr>
              <a:defRPr/>
            </a:pPr>
            <a:fld id="{7C4E6912-B504-47AD-A6BB-089212B9F469}" type="slidenum">
              <a:rPr lang="ro-RO"/>
              <a:pPr>
                <a:defRPr/>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ro-RO"/>
          </a:p>
        </p:txBody>
      </p:sp>
      <p:sp>
        <p:nvSpPr>
          <p:cNvPr id="4" name="Rectangle 5"/>
          <p:cNvSpPr>
            <a:spLocks noGrp="1" noChangeArrowheads="1"/>
          </p:cNvSpPr>
          <p:nvPr>
            <p:ph type="ftr" sz="quarter" idx="11"/>
          </p:nvPr>
        </p:nvSpPr>
        <p:spPr>
          <a:ln/>
        </p:spPr>
        <p:txBody>
          <a:bodyPr/>
          <a:lstStyle>
            <a:lvl1pPr>
              <a:defRPr/>
            </a:lvl1pPr>
          </a:lstStyle>
          <a:p>
            <a:pPr>
              <a:defRPr/>
            </a:pPr>
            <a:endParaRPr lang="ro-RO"/>
          </a:p>
        </p:txBody>
      </p:sp>
      <p:sp>
        <p:nvSpPr>
          <p:cNvPr id="5" name="Rectangle 6"/>
          <p:cNvSpPr>
            <a:spLocks noGrp="1" noChangeArrowheads="1"/>
          </p:cNvSpPr>
          <p:nvPr>
            <p:ph type="sldNum" sz="quarter" idx="12"/>
          </p:nvPr>
        </p:nvSpPr>
        <p:spPr>
          <a:ln/>
        </p:spPr>
        <p:txBody>
          <a:bodyPr/>
          <a:lstStyle>
            <a:lvl1pPr>
              <a:defRPr/>
            </a:lvl1pPr>
          </a:lstStyle>
          <a:p>
            <a:pPr>
              <a:defRPr/>
            </a:pPr>
            <a:fld id="{00E01E0C-E76A-48F2-AE69-C5115CC45BCC}" type="slidenum">
              <a:rPr lang="ro-RO"/>
              <a:pPr>
                <a:defRPr/>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o-RO"/>
          </a:p>
        </p:txBody>
      </p:sp>
      <p:sp>
        <p:nvSpPr>
          <p:cNvPr id="3" name="Rectangle 5"/>
          <p:cNvSpPr>
            <a:spLocks noGrp="1" noChangeArrowheads="1"/>
          </p:cNvSpPr>
          <p:nvPr>
            <p:ph type="ftr" sz="quarter" idx="11"/>
          </p:nvPr>
        </p:nvSpPr>
        <p:spPr>
          <a:ln/>
        </p:spPr>
        <p:txBody>
          <a:bodyPr/>
          <a:lstStyle>
            <a:lvl1pPr>
              <a:defRPr/>
            </a:lvl1pPr>
          </a:lstStyle>
          <a:p>
            <a:pPr>
              <a:defRPr/>
            </a:pPr>
            <a:endParaRPr lang="ro-RO"/>
          </a:p>
        </p:txBody>
      </p:sp>
      <p:sp>
        <p:nvSpPr>
          <p:cNvPr id="4" name="Rectangle 6"/>
          <p:cNvSpPr>
            <a:spLocks noGrp="1" noChangeArrowheads="1"/>
          </p:cNvSpPr>
          <p:nvPr>
            <p:ph type="sldNum" sz="quarter" idx="12"/>
          </p:nvPr>
        </p:nvSpPr>
        <p:spPr>
          <a:ln/>
        </p:spPr>
        <p:txBody>
          <a:bodyPr/>
          <a:lstStyle>
            <a:lvl1pPr>
              <a:defRPr/>
            </a:lvl1pPr>
          </a:lstStyle>
          <a:p>
            <a:pPr>
              <a:defRPr/>
            </a:pPr>
            <a:fld id="{DA96DA6A-8E3E-4324-9EEE-584EC64A0433}" type="slidenum">
              <a:rPr lang="ro-RO"/>
              <a:pPr>
                <a:defRPr/>
              </a:pPr>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ro-RO"/>
          </a:p>
        </p:txBody>
      </p:sp>
      <p:sp>
        <p:nvSpPr>
          <p:cNvPr id="6" name="Rectangle 5"/>
          <p:cNvSpPr>
            <a:spLocks noGrp="1" noChangeArrowheads="1"/>
          </p:cNvSpPr>
          <p:nvPr>
            <p:ph type="ftr" sz="quarter" idx="11"/>
          </p:nvPr>
        </p:nvSpPr>
        <p:spPr>
          <a:ln/>
        </p:spPr>
        <p:txBody>
          <a:bodyPr/>
          <a:lstStyle>
            <a:lvl1pPr>
              <a:defRPr/>
            </a:lvl1pPr>
          </a:lstStyle>
          <a:p>
            <a:pPr>
              <a:defRPr/>
            </a:pPr>
            <a:endParaRPr lang="ro-RO"/>
          </a:p>
        </p:txBody>
      </p:sp>
      <p:sp>
        <p:nvSpPr>
          <p:cNvPr id="7" name="Rectangle 6"/>
          <p:cNvSpPr>
            <a:spLocks noGrp="1" noChangeArrowheads="1"/>
          </p:cNvSpPr>
          <p:nvPr>
            <p:ph type="sldNum" sz="quarter" idx="12"/>
          </p:nvPr>
        </p:nvSpPr>
        <p:spPr>
          <a:ln/>
        </p:spPr>
        <p:txBody>
          <a:bodyPr/>
          <a:lstStyle>
            <a:lvl1pPr>
              <a:defRPr/>
            </a:lvl1pPr>
          </a:lstStyle>
          <a:p>
            <a:pPr>
              <a:defRPr/>
            </a:pPr>
            <a:fld id="{39890575-7522-44C3-8C2D-86F3461DE495}" type="slidenum">
              <a:rPr lang="ro-RO"/>
              <a:pPr>
                <a:defRPr/>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ro-RO"/>
          </a:p>
        </p:txBody>
      </p:sp>
      <p:sp>
        <p:nvSpPr>
          <p:cNvPr id="6" name="Rectangle 5"/>
          <p:cNvSpPr>
            <a:spLocks noGrp="1" noChangeArrowheads="1"/>
          </p:cNvSpPr>
          <p:nvPr>
            <p:ph type="ftr" sz="quarter" idx="11"/>
          </p:nvPr>
        </p:nvSpPr>
        <p:spPr>
          <a:ln/>
        </p:spPr>
        <p:txBody>
          <a:bodyPr/>
          <a:lstStyle>
            <a:lvl1pPr>
              <a:defRPr/>
            </a:lvl1pPr>
          </a:lstStyle>
          <a:p>
            <a:pPr>
              <a:defRPr/>
            </a:pPr>
            <a:endParaRPr lang="ro-RO"/>
          </a:p>
        </p:txBody>
      </p:sp>
      <p:sp>
        <p:nvSpPr>
          <p:cNvPr id="7" name="Rectangle 6"/>
          <p:cNvSpPr>
            <a:spLocks noGrp="1" noChangeArrowheads="1"/>
          </p:cNvSpPr>
          <p:nvPr>
            <p:ph type="sldNum" sz="quarter" idx="12"/>
          </p:nvPr>
        </p:nvSpPr>
        <p:spPr>
          <a:ln/>
        </p:spPr>
        <p:txBody>
          <a:bodyPr/>
          <a:lstStyle>
            <a:lvl1pPr>
              <a:defRPr/>
            </a:lvl1pPr>
          </a:lstStyle>
          <a:p>
            <a:pPr>
              <a:defRPr/>
            </a:pPr>
            <a:fld id="{52AF6DE1-170D-4C1F-A32C-38FFAFC263E9}" type="slidenum">
              <a:rPr lang="ro-RO"/>
              <a:pPr>
                <a:defRPr/>
              </a:pPr>
              <a:t>‹#›</a:t>
            </a:fld>
            <a:endParaRPr lang="ro-R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ro-RO"/>
          </a:p>
        </p:txBody>
      </p:sp>
      <p:sp>
        <p:nvSpPr>
          <p:cNvPr id="5" name="Rectangle 5"/>
          <p:cNvSpPr>
            <a:spLocks noGrp="1" noChangeArrowheads="1"/>
          </p:cNvSpPr>
          <p:nvPr>
            <p:ph type="ftr" sz="quarter" idx="11"/>
          </p:nvPr>
        </p:nvSpPr>
        <p:spPr>
          <a:ln/>
        </p:spPr>
        <p:txBody>
          <a:bodyPr/>
          <a:lstStyle>
            <a:lvl1pPr>
              <a:defRPr/>
            </a:lvl1pPr>
          </a:lstStyle>
          <a:p>
            <a:pPr>
              <a:defRPr/>
            </a:pPr>
            <a:endParaRPr lang="ro-RO"/>
          </a:p>
        </p:txBody>
      </p:sp>
      <p:sp>
        <p:nvSpPr>
          <p:cNvPr id="6" name="Rectangle 6"/>
          <p:cNvSpPr>
            <a:spLocks noGrp="1" noChangeArrowheads="1"/>
          </p:cNvSpPr>
          <p:nvPr>
            <p:ph type="sldNum" sz="quarter" idx="12"/>
          </p:nvPr>
        </p:nvSpPr>
        <p:spPr>
          <a:ln/>
        </p:spPr>
        <p:txBody>
          <a:bodyPr/>
          <a:lstStyle>
            <a:lvl1pPr>
              <a:defRPr/>
            </a:lvl1pPr>
          </a:lstStyle>
          <a:p>
            <a:pPr>
              <a:defRPr/>
            </a:pPr>
            <a:fld id="{E4482AEB-E621-4CAF-AA0B-D3E9D1A84FAD}" type="slidenum">
              <a:rPr lang="ro-RO"/>
              <a:pPr>
                <a:defRPr/>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78625" y="609600"/>
            <a:ext cx="1989138"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09625" y="609600"/>
            <a:ext cx="5816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ro-RO"/>
          </a:p>
        </p:txBody>
      </p:sp>
      <p:sp>
        <p:nvSpPr>
          <p:cNvPr id="5" name="Rectangle 5"/>
          <p:cNvSpPr>
            <a:spLocks noGrp="1" noChangeArrowheads="1"/>
          </p:cNvSpPr>
          <p:nvPr>
            <p:ph type="ftr" sz="quarter" idx="11"/>
          </p:nvPr>
        </p:nvSpPr>
        <p:spPr>
          <a:ln/>
        </p:spPr>
        <p:txBody>
          <a:bodyPr/>
          <a:lstStyle>
            <a:lvl1pPr>
              <a:defRPr/>
            </a:lvl1pPr>
          </a:lstStyle>
          <a:p>
            <a:pPr>
              <a:defRPr/>
            </a:pPr>
            <a:endParaRPr lang="ro-RO"/>
          </a:p>
        </p:txBody>
      </p:sp>
      <p:sp>
        <p:nvSpPr>
          <p:cNvPr id="6" name="Rectangle 6"/>
          <p:cNvSpPr>
            <a:spLocks noGrp="1" noChangeArrowheads="1"/>
          </p:cNvSpPr>
          <p:nvPr>
            <p:ph type="sldNum" sz="quarter" idx="12"/>
          </p:nvPr>
        </p:nvSpPr>
        <p:spPr>
          <a:ln/>
        </p:spPr>
        <p:txBody>
          <a:bodyPr/>
          <a:lstStyle>
            <a:lvl1pPr>
              <a:defRPr/>
            </a:lvl1pPr>
          </a:lstStyle>
          <a:p>
            <a:pPr>
              <a:defRPr/>
            </a:pPr>
            <a:fld id="{946B73A6-0077-4B13-AB44-908BF02C006B}" type="slidenum">
              <a:rPr lang="ro-RO"/>
              <a:pPr>
                <a:defRPr/>
              </a:pPr>
              <a:t>‹#›</a:t>
            </a:fld>
            <a:endParaRPr lang="ro-R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1143000"/>
          </a:xfrm>
        </p:spPr>
        <p:txBody>
          <a:bodyPr/>
          <a:lstStyle/>
          <a:p>
            <a:r>
              <a:rPr lang="en-US"/>
              <a:t>Click to edit Master title style</a:t>
            </a:r>
          </a:p>
        </p:txBody>
      </p:sp>
      <p:sp>
        <p:nvSpPr>
          <p:cNvPr id="3" name="ClipArt Placeholder 2"/>
          <p:cNvSpPr>
            <a:spLocks noGrp="1"/>
          </p:cNvSpPr>
          <p:nvPr>
            <p:ph type="clipArt" sz="half" idx="1"/>
          </p:nvPr>
        </p:nvSpPr>
        <p:spPr>
          <a:xfrm>
            <a:off x="809625" y="2214563"/>
            <a:ext cx="3902075" cy="3881437"/>
          </a:xfrm>
        </p:spPr>
        <p:txBody>
          <a:bodyPr/>
          <a:lstStyle/>
          <a:p>
            <a:pPr lvl="0"/>
            <a:endParaRPr lang="en-US" noProof="0"/>
          </a:p>
        </p:txBody>
      </p:sp>
      <p:sp>
        <p:nvSpPr>
          <p:cNvPr id="4" name="Text Placeholder 3"/>
          <p:cNvSpPr>
            <a:spLocks noGrp="1"/>
          </p:cNvSpPr>
          <p:nvPr>
            <p:ph type="body" sz="half" idx="2"/>
          </p:nvPr>
        </p:nvSpPr>
        <p:spPr>
          <a:xfrm>
            <a:off x="4864100" y="2214563"/>
            <a:ext cx="3903663" cy="3881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ro-RO"/>
          </a:p>
        </p:txBody>
      </p:sp>
      <p:sp>
        <p:nvSpPr>
          <p:cNvPr id="6" name="Rectangle 5"/>
          <p:cNvSpPr>
            <a:spLocks noGrp="1" noChangeArrowheads="1"/>
          </p:cNvSpPr>
          <p:nvPr>
            <p:ph type="ftr" sz="quarter" idx="11"/>
          </p:nvPr>
        </p:nvSpPr>
        <p:spPr>
          <a:ln/>
        </p:spPr>
        <p:txBody>
          <a:bodyPr/>
          <a:lstStyle>
            <a:lvl1pPr>
              <a:defRPr/>
            </a:lvl1pPr>
          </a:lstStyle>
          <a:p>
            <a:pPr>
              <a:defRPr/>
            </a:pPr>
            <a:endParaRPr lang="ro-RO"/>
          </a:p>
        </p:txBody>
      </p:sp>
      <p:sp>
        <p:nvSpPr>
          <p:cNvPr id="7" name="Rectangle 6"/>
          <p:cNvSpPr>
            <a:spLocks noGrp="1" noChangeArrowheads="1"/>
          </p:cNvSpPr>
          <p:nvPr>
            <p:ph type="sldNum" sz="quarter" idx="12"/>
          </p:nvPr>
        </p:nvSpPr>
        <p:spPr>
          <a:ln/>
        </p:spPr>
        <p:txBody>
          <a:bodyPr/>
          <a:lstStyle>
            <a:lvl1pPr>
              <a:defRPr/>
            </a:lvl1pPr>
          </a:lstStyle>
          <a:p>
            <a:pPr>
              <a:defRPr/>
            </a:pPr>
            <a:fld id="{385F2CFA-7F64-4608-9614-6742E203828A}" type="slidenum">
              <a:rPr lang="ro-RO"/>
              <a:pPr>
                <a:defRPr/>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25"/>
          <p:cNvGrpSpPr>
            <a:grpSpLocks/>
          </p:cNvGrpSpPr>
          <p:nvPr/>
        </p:nvGrpSpPr>
        <p:grpSpPr bwMode="auto">
          <a:xfrm>
            <a:off x="0" y="68263"/>
            <a:ext cx="8915400" cy="6713537"/>
            <a:chOff x="0" y="43"/>
            <a:chExt cx="5616" cy="4229"/>
          </a:xfrm>
        </p:grpSpPr>
        <p:grpSp>
          <p:nvGrpSpPr>
            <p:cNvPr id="1032" name="Group 222"/>
            <p:cNvGrpSpPr>
              <a:grpSpLocks/>
            </p:cNvGrpSpPr>
            <p:nvPr userDrawn="1"/>
          </p:nvGrpSpPr>
          <p:grpSpPr bwMode="auto">
            <a:xfrm>
              <a:off x="0" y="43"/>
              <a:ext cx="408" cy="4229"/>
              <a:chOff x="0" y="43"/>
              <a:chExt cx="5760" cy="4229"/>
            </a:xfrm>
          </p:grpSpPr>
          <p:sp>
            <p:nvSpPr>
              <p:cNvPr id="1146" name="Line 122"/>
              <p:cNvSpPr>
                <a:spLocks noChangeShapeType="1"/>
              </p:cNvSpPr>
              <p:nvPr userDrawn="1"/>
            </p:nvSpPr>
            <p:spPr bwMode="auto">
              <a:xfrm>
                <a:off x="0" y="4203"/>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47" name="Line 123"/>
              <p:cNvSpPr>
                <a:spLocks noChangeShapeType="1"/>
              </p:cNvSpPr>
              <p:nvPr userDrawn="1"/>
            </p:nvSpPr>
            <p:spPr bwMode="auto">
              <a:xfrm>
                <a:off x="0" y="4239"/>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148" name="Line 124"/>
              <p:cNvSpPr>
                <a:spLocks noChangeShapeType="1"/>
              </p:cNvSpPr>
              <p:nvPr userDrawn="1"/>
            </p:nvSpPr>
            <p:spPr bwMode="auto">
              <a:xfrm>
                <a:off x="0" y="4272"/>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49" name="Line 125"/>
              <p:cNvSpPr>
                <a:spLocks noChangeShapeType="1"/>
              </p:cNvSpPr>
              <p:nvPr userDrawn="1"/>
            </p:nvSpPr>
            <p:spPr bwMode="auto">
              <a:xfrm>
                <a:off x="0" y="4113"/>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150" name="Line 126"/>
              <p:cNvSpPr>
                <a:spLocks noChangeShapeType="1"/>
              </p:cNvSpPr>
              <p:nvPr userDrawn="1"/>
            </p:nvSpPr>
            <p:spPr bwMode="auto">
              <a:xfrm>
                <a:off x="0" y="4065"/>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51" name="Line 127"/>
              <p:cNvSpPr>
                <a:spLocks noChangeShapeType="1"/>
              </p:cNvSpPr>
              <p:nvPr userDrawn="1"/>
            </p:nvSpPr>
            <p:spPr bwMode="auto">
              <a:xfrm>
                <a:off x="0" y="4158"/>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52" name="Line 128"/>
              <p:cNvSpPr>
                <a:spLocks noChangeShapeType="1"/>
              </p:cNvSpPr>
              <p:nvPr userDrawn="1"/>
            </p:nvSpPr>
            <p:spPr bwMode="auto">
              <a:xfrm>
                <a:off x="0" y="3666"/>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53" name="Line 129"/>
              <p:cNvSpPr>
                <a:spLocks noChangeShapeType="1"/>
              </p:cNvSpPr>
              <p:nvPr userDrawn="1"/>
            </p:nvSpPr>
            <p:spPr bwMode="auto">
              <a:xfrm>
                <a:off x="0" y="3639"/>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154" name="Line 130"/>
              <p:cNvSpPr>
                <a:spLocks noChangeShapeType="1"/>
              </p:cNvSpPr>
              <p:nvPr userDrawn="1"/>
            </p:nvSpPr>
            <p:spPr bwMode="auto">
              <a:xfrm>
                <a:off x="0" y="4020"/>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55" name="Line 131"/>
              <p:cNvSpPr>
                <a:spLocks noChangeShapeType="1"/>
              </p:cNvSpPr>
              <p:nvPr userDrawn="1"/>
            </p:nvSpPr>
            <p:spPr bwMode="auto">
              <a:xfrm>
                <a:off x="0" y="3894"/>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156" name="Line 132"/>
              <p:cNvSpPr>
                <a:spLocks noChangeShapeType="1"/>
              </p:cNvSpPr>
              <p:nvPr userDrawn="1"/>
            </p:nvSpPr>
            <p:spPr bwMode="auto">
              <a:xfrm>
                <a:off x="0" y="3813"/>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57" name="Line 133"/>
              <p:cNvSpPr>
                <a:spLocks noChangeShapeType="1"/>
              </p:cNvSpPr>
              <p:nvPr userDrawn="1"/>
            </p:nvSpPr>
            <p:spPr bwMode="auto">
              <a:xfrm>
                <a:off x="0" y="3999"/>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58" name="Line 134"/>
              <p:cNvSpPr>
                <a:spLocks noChangeShapeType="1"/>
              </p:cNvSpPr>
              <p:nvPr userDrawn="1"/>
            </p:nvSpPr>
            <p:spPr bwMode="auto">
              <a:xfrm>
                <a:off x="0" y="3687"/>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59" name="Line 135"/>
              <p:cNvSpPr>
                <a:spLocks noChangeShapeType="1"/>
              </p:cNvSpPr>
              <p:nvPr userDrawn="1"/>
            </p:nvSpPr>
            <p:spPr bwMode="auto">
              <a:xfrm>
                <a:off x="0" y="3741"/>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60" name="Line 136"/>
              <p:cNvSpPr>
                <a:spLocks noChangeShapeType="1"/>
              </p:cNvSpPr>
              <p:nvPr userDrawn="1"/>
            </p:nvSpPr>
            <p:spPr bwMode="auto">
              <a:xfrm>
                <a:off x="0" y="3939"/>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61" name="Line 137"/>
              <p:cNvSpPr>
                <a:spLocks noChangeShapeType="1"/>
              </p:cNvSpPr>
              <p:nvPr userDrawn="1"/>
            </p:nvSpPr>
            <p:spPr bwMode="auto">
              <a:xfrm>
                <a:off x="0" y="3918"/>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62" name="Line 138"/>
              <p:cNvSpPr>
                <a:spLocks noChangeShapeType="1"/>
              </p:cNvSpPr>
              <p:nvPr userDrawn="1"/>
            </p:nvSpPr>
            <p:spPr bwMode="auto">
              <a:xfrm>
                <a:off x="0" y="3510"/>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63" name="Line 139"/>
              <p:cNvSpPr>
                <a:spLocks noChangeShapeType="1"/>
              </p:cNvSpPr>
              <p:nvPr userDrawn="1"/>
            </p:nvSpPr>
            <p:spPr bwMode="auto">
              <a:xfrm>
                <a:off x="0" y="3546"/>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164" name="Line 140"/>
              <p:cNvSpPr>
                <a:spLocks noChangeShapeType="1"/>
              </p:cNvSpPr>
              <p:nvPr userDrawn="1"/>
            </p:nvSpPr>
            <p:spPr bwMode="auto">
              <a:xfrm>
                <a:off x="0" y="3579"/>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65" name="Line 141"/>
              <p:cNvSpPr>
                <a:spLocks noChangeShapeType="1"/>
              </p:cNvSpPr>
              <p:nvPr userDrawn="1"/>
            </p:nvSpPr>
            <p:spPr bwMode="auto">
              <a:xfrm>
                <a:off x="0" y="3420"/>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166" name="Line 142"/>
              <p:cNvSpPr>
                <a:spLocks noChangeShapeType="1"/>
              </p:cNvSpPr>
              <p:nvPr userDrawn="1"/>
            </p:nvSpPr>
            <p:spPr bwMode="auto">
              <a:xfrm>
                <a:off x="0" y="3372"/>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67" name="Line 143"/>
              <p:cNvSpPr>
                <a:spLocks noChangeShapeType="1"/>
              </p:cNvSpPr>
              <p:nvPr userDrawn="1"/>
            </p:nvSpPr>
            <p:spPr bwMode="auto">
              <a:xfrm>
                <a:off x="0" y="3465"/>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68" name="Line 144"/>
              <p:cNvSpPr>
                <a:spLocks noChangeShapeType="1"/>
              </p:cNvSpPr>
              <p:nvPr userDrawn="1"/>
            </p:nvSpPr>
            <p:spPr bwMode="auto">
              <a:xfrm>
                <a:off x="0" y="2973"/>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69" name="Line 145"/>
              <p:cNvSpPr>
                <a:spLocks noChangeShapeType="1"/>
              </p:cNvSpPr>
              <p:nvPr userDrawn="1"/>
            </p:nvSpPr>
            <p:spPr bwMode="auto">
              <a:xfrm>
                <a:off x="0" y="2946"/>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170" name="Line 146"/>
              <p:cNvSpPr>
                <a:spLocks noChangeShapeType="1"/>
              </p:cNvSpPr>
              <p:nvPr userDrawn="1"/>
            </p:nvSpPr>
            <p:spPr bwMode="auto">
              <a:xfrm>
                <a:off x="0" y="3327"/>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71" name="Line 147"/>
              <p:cNvSpPr>
                <a:spLocks noChangeShapeType="1"/>
              </p:cNvSpPr>
              <p:nvPr userDrawn="1"/>
            </p:nvSpPr>
            <p:spPr bwMode="auto">
              <a:xfrm>
                <a:off x="0" y="3201"/>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172" name="Line 148"/>
              <p:cNvSpPr>
                <a:spLocks noChangeShapeType="1"/>
              </p:cNvSpPr>
              <p:nvPr userDrawn="1"/>
            </p:nvSpPr>
            <p:spPr bwMode="auto">
              <a:xfrm>
                <a:off x="0" y="3120"/>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73" name="Line 149"/>
              <p:cNvSpPr>
                <a:spLocks noChangeShapeType="1"/>
              </p:cNvSpPr>
              <p:nvPr userDrawn="1"/>
            </p:nvSpPr>
            <p:spPr bwMode="auto">
              <a:xfrm>
                <a:off x="0" y="3306"/>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74" name="Line 150"/>
              <p:cNvSpPr>
                <a:spLocks noChangeShapeType="1"/>
              </p:cNvSpPr>
              <p:nvPr userDrawn="1"/>
            </p:nvSpPr>
            <p:spPr bwMode="auto">
              <a:xfrm>
                <a:off x="0" y="2994"/>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75" name="Line 151"/>
              <p:cNvSpPr>
                <a:spLocks noChangeShapeType="1"/>
              </p:cNvSpPr>
              <p:nvPr userDrawn="1"/>
            </p:nvSpPr>
            <p:spPr bwMode="auto">
              <a:xfrm>
                <a:off x="0" y="3048"/>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76" name="Line 152"/>
              <p:cNvSpPr>
                <a:spLocks noChangeShapeType="1"/>
              </p:cNvSpPr>
              <p:nvPr userDrawn="1"/>
            </p:nvSpPr>
            <p:spPr bwMode="auto">
              <a:xfrm>
                <a:off x="0" y="3246"/>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77" name="Line 153"/>
              <p:cNvSpPr>
                <a:spLocks noChangeShapeType="1"/>
              </p:cNvSpPr>
              <p:nvPr userDrawn="1"/>
            </p:nvSpPr>
            <p:spPr bwMode="auto">
              <a:xfrm>
                <a:off x="0" y="3225"/>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78" name="Line 154"/>
              <p:cNvSpPr>
                <a:spLocks noChangeShapeType="1"/>
              </p:cNvSpPr>
              <p:nvPr userDrawn="1"/>
            </p:nvSpPr>
            <p:spPr bwMode="auto">
              <a:xfrm>
                <a:off x="0" y="2831"/>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179" name="Line 155"/>
              <p:cNvSpPr>
                <a:spLocks noChangeShapeType="1"/>
              </p:cNvSpPr>
              <p:nvPr userDrawn="1"/>
            </p:nvSpPr>
            <p:spPr bwMode="auto">
              <a:xfrm>
                <a:off x="0" y="2750"/>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80" name="Line 156"/>
              <p:cNvSpPr>
                <a:spLocks noChangeShapeType="1"/>
              </p:cNvSpPr>
              <p:nvPr userDrawn="1"/>
            </p:nvSpPr>
            <p:spPr bwMode="auto">
              <a:xfrm>
                <a:off x="0" y="2678"/>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81" name="Line 157"/>
              <p:cNvSpPr>
                <a:spLocks noChangeShapeType="1"/>
              </p:cNvSpPr>
              <p:nvPr userDrawn="1"/>
            </p:nvSpPr>
            <p:spPr bwMode="auto">
              <a:xfrm>
                <a:off x="0" y="2876"/>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82" name="Line 158"/>
              <p:cNvSpPr>
                <a:spLocks noChangeShapeType="1"/>
              </p:cNvSpPr>
              <p:nvPr userDrawn="1"/>
            </p:nvSpPr>
            <p:spPr bwMode="auto">
              <a:xfrm>
                <a:off x="0" y="2855"/>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83" name="Line 159"/>
              <p:cNvSpPr>
                <a:spLocks noChangeShapeType="1"/>
              </p:cNvSpPr>
              <p:nvPr userDrawn="1"/>
            </p:nvSpPr>
            <p:spPr bwMode="auto">
              <a:xfrm>
                <a:off x="0" y="2554"/>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84" name="Line 160"/>
              <p:cNvSpPr>
                <a:spLocks noChangeShapeType="1"/>
              </p:cNvSpPr>
              <p:nvPr userDrawn="1"/>
            </p:nvSpPr>
            <p:spPr bwMode="auto">
              <a:xfrm>
                <a:off x="0" y="2590"/>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185" name="Line 161"/>
              <p:cNvSpPr>
                <a:spLocks noChangeShapeType="1"/>
              </p:cNvSpPr>
              <p:nvPr userDrawn="1"/>
            </p:nvSpPr>
            <p:spPr bwMode="auto">
              <a:xfrm>
                <a:off x="0" y="2623"/>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86" name="Line 162"/>
              <p:cNvSpPr>
                <a:spLocks noChangeShapeType="1"/>
              </p:cNvSpPr>
              <p:nvPr userDrawn="1"/>
            </p:nvSpPr>
            <p:spPr bwMode="auto">
              <a:xfrm>
                <a:off x="0" y="2464"/>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187" name="Line 163"/>
              <p:cNvSpPr>
                <a:spLocks noChangeShapeType="1"/>
              </p:cNvSpPr>
              <p:nvPr userDrawn="1"/>
            </p:nvSpPr>
            <p:spPr bwMode="auto">
              <a:xfrm>
                <a:off x="0" y="2416"/>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88" name="Line 164"/>
              <p:cNvSpPr>
                <a:spLocks noChangeShapeType="1"/>
              </p:cNvSpPr>
              <p:nvPr userDrawn="1"/>
            </p:nvSpPr>
            <p:spPr bwMode="auto">
              <a:xfrm>
                <a:off x="0" y="2509"/>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89" name="Line 165"/>
              <p:cNvSpPr>
                <a:spLocks noChangeShapeType="1"/>
              </p:cNvSpPr>
              <p:nvPr userDrawn="1"/>
            </p:nvSpPr>
            <p:spPr bwMode="auto">
              <a:xfrm>
                <a:off x="0" y="2371"/>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90" name="Line 166"/>
              <p:cNvSpPr>
                <a:spLocks noChangeShapeType="1"/>
              </p:cNvSpPr>
              <p:nvPr userDrawn="1"/>
            </p:nvSpPr>
            <p:spPr bwMode="auto">
              <a:xfrm>
                <a:off x="0" y="2245"/>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191" name="Line 167"/>
              <p:cNvSpPr>
                <a:spLocks noChangeShapeType="1"/>
              </p:cNvSpPr>
              <p:nvPr userDrawn="1"/>
            </p:nvSpPr>
            <p:spPr bwMode="auto">
              <a:xfrm>
                <a:off x="0" y="2350"/>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92" name="Line 168"/>
              <p:cNvSpPr>
                <a:spLocks noChangeShapeType="1"/>
              </p:cNvSpPr>
              <p:nvPr userDrawn="1"/>
            </p:nvSpPr>
            <p:spPr bwMode="auto">
              <a:xfrm>
                <a:off x="0" y="2290"/>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93" name="Line 169"/>
              <p:cNvSpPr>
                <a:spLocks noChangeShapeType="1"/>
              </p:cNvSpPr>
              <p:nvPr userDrawn="1"/>
            </p:nvSpPr>
            <p:spPr bwMode="auto">
              <a:xfrm>
                <a:off x="0" y="2269"/>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94" name="Line 170"/>
              <p:cNvSpPr>
                <a:spLocks noChangeShapeType="1"/>
              </p:cNvSpPr>
              <p:nvPr userDrawn="1"/>
            </p:nvSpPr>
            <p:spPr bwMode="auto">
              <a:xfrm>
                <a:off x="0" y="2130"/>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195" name="Line 171"/>
              <p:cNvSpPr>
                <a:spLocks noChangeShapeType="1"/>
              </p:cNvSpPr>
              <p:nvPr userDrawn="1"/>
            </p:nvSpPr>
            <p:spPr bwMode="auto">
              <a:xfrm>
                <a:off x="0" y="2166"/>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196" name="Line 172"/>
              <p:cNvSpPr>
                <a:spLocks noChangeShapeType="1"/>
              </p:cNvSpPr>
              <p:nvPr userDrawn="1"/>
            </p:nvSpPr>
            <p:spPr bwMode="auto">
              <a:xfrm>
                <a:off x="0" y="2199"/>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197" name="Line 173"/>
              <p:cNvSpPr>
                <a:spLocks noChangeShapeType="1"/>
              </p:cNvSpPr>
              <p:nvPr userDrawn="1"/>
            </p:nvSpPr>
            <p:spPr bwMode="auto">
              <a:xfrm>
                <a:off x="0" y="2040"/>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198" name="Line 174"/>
              <p:cNvSpPr>
                <a:spLocks noChangeShapeType="1"/>
              </p:cNvSpPr>
              <p:nvPr userDrawn="1"/>
            </p:nvSpPr>
            <p:spPr bwMode="auto">
              <a:xfrm>
                <a:off x="0" y="1992"/>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199" name="Line 175"/>
              <p:cNvSpPr>
                <a:spLocks noChangeShapeType="1"/>
              </p:cNvSpPr>
              <p:nvPr userDrawn="1"/>
            </p:nvSpPr>
            <p:spPr bwMode="auto">
              <a:xfrm>
                <a:off x="0" y="2085"/>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00" name="Line 176"/>
              <p:cNvSpPr>
                <a:spLocks noChangeShapeType="1"/>
              </p:cNvSpPr>
              <p:nvPr userDrawn="1"/>
            </p:nvSpPr>
            <p:spPr bwMode="auto">
              <a:xfrm>
                <a:off x="0" y="1593"/>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01" name="Line 177"/>
              <p:cNvSpPr>
                <a:spLocks noChangeShapeType="1"/>
              </p:cNvSpPr>
              <p:nvPr userDrawn="1"/>
            </p:nvSpPr>
            <p:spPr bwMode="auto">
              <a:xfrm>
                <a:off x="0" y="1566"/>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202" name="Line 178"/>
              <p:cNvSpPr>
                <a:spLocks noChangeShapeType="1"/>
              </p:cNvSpPr>
              <p:nvPr userDrawn="1"/>
            </p:nvSpPr>
            <p:spPr bwMode="auto">
              <a:xfrm>
                <a:off x="0" y="1947"/>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03" name="Line 179"/>
              <p:cNvSpPr>
                <a:spLocks noChangeShapeType="1"/>
              </p:cNvSpPr>
              <p:nvPr userDrawn="1"/>
            </p:nvSpPr>
            <p:spPr bwMode="auto">
              <a:xfrm>
                <a:off x="0" y="1821"/>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204" name="Line 180"/>
              <p:cNvSpPr>
                <a:spLocks noChangeShapeType="1"/>
              </p:cNvSpPr>
              <p:nvPr userDrawn="1"/>
            </p:nvSpPr>
            <p:spPr bwMode="auto">
              <a:xfrm>
                <a:off x="0" y="1740"/>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05" name="Line 181"/>
              <p:cNvSpPr>
                <a:spLocks noChangeShapeType="1"/>
              </p:cNvSpPr>
              <p:nvPr userDrawn="1"/>
            </p:nvSpPr>
            <p:spPr bwMode="auto">
              <a:xfrm>
                <a:off x="0" y="1926"/>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06" name="Line 182"/>
              <p:cNvSpPr>
                <a:spLocks noChangeShapeType="1"/>
              </p:cNvSpPr>
              <p:nvPr userDrawn="1"/>
            </p:nvSpPr>
            <p:spPr bwMode="auto">
              <a:xfrm>
                <a:off x="0" y="1614"/>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07" name="Line 183"/>
              <p:cNvSpPr>
                <a:spLocks noChangeShapeType="1"/>
              </p:cNvSpPr>
              <p:nvPr userDrawn="1"/>
            </p:nvSpPr>
            <p:spPr bwMode="auto">
              <a:xfrm>
                <a:off x="0" y="1668"/>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08" name="Line 184"/>
              <p:cNvSpPr>
                <a:spLocks noChangeShapeType="1"/>
              </p:cNvSpPr>
              <p:nvPr userDrawn="1"/>
            </p:nvSpPr>
            <p:spPr bwMode="auto">
              <a:xfrm>
                <a:off x="0" y="1866"/>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09" name="Line 185"/>
              <p:cNvSpPr>
                <a:spLocks noChangeShapeType="1"/>
              </p:cNvSpPr>
              <p:nvPr userDrawn="1"/>
            </p:nvSpPr>
            <p:spPr bwMode="auto">
              <a:xfrm>
                <a:off x="0" y="1845"/>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10" name="Line 186"/>
              <p:cNvSpPr>
                <a:spLocks noChangeShapeType="1"/>
              </p:cNvSpPr>
              <p:nvPr userDrawn="1"/>
            </p:nvSpPr>
            <p:spPr bwMode="auto">
              <a:xfrm>
                <a:off x="0" y="1437"/>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11" name="Line 187"/>
              <p:cNvSpPr>
                <a:spLocks noChangeShapeType="1"/>
              </p:cNvSpPr>
              <p:nvPr userDrawn="1"/>
            </p:nvSpPr>
            <p:spPr bwMode="auto">
              <a:xfrm>
                <a:off x="0" y="1473"/>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212" name="Line 188"/>
              <p:cNvSpPr>
                <a:spLocks noChangeShapeType="1"/>
              </p:cNvSpPr>
              <p:nvPr userDrawn="1"/>
            </p:nvSpPr>
            <p:spPr bwMode="auto">
              <a:xfrm>
                <a:off x="0" y="1506"/>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13" name="Line 189"/>
              <p:cNvSpPr>
                <a:spLocks noChangeShapeType="1"/>
              </p:cNvSpPr>
              <p:nvPr userDrawn="1"/>
            </p:nvSpPr>
            <p:spPr bwMode="auto">
              <a:xfrm>
                <a:off x="0" y="1347"/>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214" name="Line 190"/>
              <p:cNvSpPr>
                <a:spLocks noChangeShapeType="1"/>
              </p:cNvSpPr>
              <p:nvPr userDrawn="1"/>
            </p:nvSpPr>
            <p:spPr bwMode="auto">
              <a:xfrm>
                <a:off x="0" y="1392"/>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15" name="Line 191"/>
              <p:cNvSpPr>
                <a:spLocks noChangeShapeType="1"/>
              </p:cNvSpPr>
              <p:nvPr userDrawn="1"/>
            </p:nvSpPr>
            <p:spPr bwMode="auto">
              <a:xfrm>
                <a:off x="0" y="1016"/>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16" name="Line 192"/>
              <p:cNvSpPr>
                <a:spLocks noChangeShapeType="1"/>
              </p:cNvSpPr>
              <p:nvPr userDrawn="1"/>
            </p:nvSpPr>
            <p:spPr bwMode="auto">
              <a:xfrm>
                <a:off x="0" y="989"/>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217" name="Line 193"/>
              <p:cNvSpPr>
                <a:spLocks noChangeShapeType="1"/>
              </p:cNvSpPr>
              <p:nvPr userDrawn="1"/>
            </p:nvSpPr>
            <p:spPr bwMode="auto">
              <a:xfrm>
                <a:off x="0" y="1244"/>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218" name="Line 194"/>
              <p:cNvSpPr>
                <a:spLocks noChangeShapeType="1"/>
              </p:cNvSpPr>
              <p:nvPr userDrawn="1"/>
            </p:nvSpPr>
            <p:spPr bwMode="auto">
              <a:xfrm>
                <a:off x="0" y="1163"/>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19" name="Line 195"/>
              <p:cNvSpPr>
                <a:spLocks noChangeShapeType="1"/>
              </p:cNvSpPr>
              <p:nvPr userDrawn="1"/>
            </p:nvSpPr>
            <p:spPr bwMode="auto">
              <a:xfrm>
                <a:off x="0" y="1037"/>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20" name="Line 196"/>
              <p:cNvSpPr>
                <a:spLocks noChangeShapeType="1"/>
              </p:cNvSpPr>
              <p:nvPr userDrawn="1"/>
            </p:nvSpPr>
            <p:spPr bwMode="auto">
              <a:xfrm>
                <a:off x="0" y="1091"/>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21" name="Line 197"/>
              <p:cNvSpPr>
                <a:spLocks noChangeShapeType="1"/>
              </p:cNvSpPr>
              <p:nvPr userDrawn="1"/>
            </p:nvSpPr>
            <p:spPr bwMode="auto">
              <a:xfrm>
                <a:off x="0" y="1289"/>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22" name="Line 198"/>
              <p:cNvSpPr>
                <a:spLocks noChangeShapeType="1"/>
              </p:cNvSpPr>
              <p:nvPr userDrawn="1"/>
            </p:nvSpPr>
            <p:spPr bwMode="auto">
              <a:xfrm>
                <a:off x="0" y="1268"/>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23" name="Line 199"/>
              <p:cNvSpPr>
                <a:spLocks noChangeShapeType="1"/>
              </p:cNvSpPr>
              <p:nvPr userDrawn="1"/>
            </p:nvSpPr>
            <p:spPr bwMode="auto">
              <a:xfrm>
                <a:off x="0" y="860"/>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24" name="Line 200"/>
              <p:cNvSpPr>
                <a:spLocks noChangeShapeType="1"/>
              </p:cNvSpPr>
              <p:nvPr userDrawn="1"/>
            </p:nvSpPr>
            <p:spPr bwMode="auto">
              <a:xfrm>
                <a:off x="0" y="896"/>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225" name="Line 201"/>
              <p:cNvSpPr>
                <a:spLocks noChangeShapeType="1"/>
              </p:cNvSpPr>
              <p:nvPr userDrawn="1"/>
            </p:nvSpPr>
            <p:spPr bwMode="auto">
              <a:xfrm>
                <a:off x="0" y="929"/>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26" name="Line 202"/>
              <p:cNvSpPr>
                <a:spLocks noChangeShapeType="1"/>
              </p:cNvSpPr>
              <p:nvPr userDrawn="1"/>
            </p:nvSpPr>
            <p:spPr bwMode="auto">
              <a:xfrm>
                <a:off x="0" y="770"/>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227" name="Line 203"/>
              <p:cNvSpPr>
                <a:spLocks noChangeShapeType="1"/>
              </p:cNvSpPr>
              <p:nvPr userDrawn="1"/>
            </p:nvSpPr>
            <p:spPr bwMode="auto">
              <a:xfrm>
                <a:off x="0" y="815"/>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28" name="Line 204"/>
              <p:cNvSpPr>
                <a:spLocks noChangeShapeType="1"/>
              </p:cNvSpPr>
              <p:nvPr userDrawn="1"/>
            </p:nvSpPr>
            <p:spPr bwMode="auto">
              <a:xfrm>
                <a:off x="0" y="718"/>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29" name="Line 205"/>
              <p:cNvSpPr>
                <a:spLocks noChangeShapeType="1"/>
              </p:cNvSpPr>
              <p:nvPr userDrawn="1"/>
            </p:nvSpPr>
            <p:spPr bwMode="auto">
              <a:xfrm>
                <a:off x="0" y="646"/>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30" name="Line 206"/>
              <p:cNvSpPr>
                <a:spLocks noChangeShapeType="1"/>
              </p:cNvSpPr>
              <p:nvPr userDrawn="1"/>
            </p:nvSpPr>
            <p:spPr bwMode="auto">
              <a:xfrm>
                <a:off x="0" y="522"/>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31" name="Line 207"/>
              <p:cNvSpPr>
                <a:spLocks noChangeShapeType="1"/>
              </p:cNvSpPr>
              <p:nvPr userDrawn="1"/>
            </p:nvSpPr>
            <p:spPr bwMode="auto">
              <a:xfrm>
                <a:off x="0" y="558"/>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232" name="Line 208"/>
              <p:cNvSpPr>
                <a:spLocks noChangeShapeType="1"/>
              </p:cNvSpPr>
              <p:nvPr userDrawn="1"/>
            </p:nvSpPr>
            <p:spPr bwMode="auto">
              <a:xfrm>
                <a:off x="0" y="591"/>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33" name="Line 209"/>
              <p:cNvSpPr>
                <a:spLocks noChangeShapeType="1"/>
              </p:cNvSpPr>
              <p:nvPr userDrawn="1"/>
            </p:nvSpPr>
            <p:spPr bwMode="auto">
              <a:xfrm>
                <a:off x="0" y="432"/>
                <a:ext cx="5760" cy="0"/>
              </a:xfrm>
              <a:prstGeom prst="line">
                <a:avLst/>
              </a:prstGeom>
              <a:noFill/>
              <a:ln w="28575">
                <a:solidFill>
                  <a:schemeClr val="bg2"/>
                </a:solidFill>
                <a:round/>
                <a:headEnd/>
                <a:tailEnd/>
              </a:ln>
              <a:effectLst/>
            </p:spPr>
            <p:txBody>
              <a:bodyPr wrap="none" anchor="ctr"/>
              <a:lstStyle/>
              <a:p>
                <a:pPr>
                  <a:defRPr/>
                </a:pPr>
                <a:endParaRPr lang="en-US">
                  <a:latin typeface="Times New Roman" charset="0"/>
                </a:endParaRPr>
              </a:p>
            </p:txBody>
          </p:sp>
          <p:sp>
            <p:nvSpPr>
              <p:cNvPr id="1234" name="Line 210"/>
              <p:cNvSpPr>
                <a:spLocks noChangeShapeType="1"/>
              </p:cNvSpPr>
              <p:nvPr userDrawn="1"/>
            </p:nvSpPr>
            <p:spPr bwMode="auto">
              <a:xfrm>
                <a:off x="0" y="384"/>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35" name="Line 211"/>
              <p:cNvSpPr>
                <a:spLocks noChangeShapeType="1"/>
              </p:cNvSpPr>
              <p:nvPr userDrawn="1"/>
            </p:nvSpPr>
            <p:spPr bwMode="auto">
              <a:xfrm>
                <a:off x="0" y="477"/>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36" name="Line 212"/>
              <p:cNvSpPr>
                <a:spLocks noChangeShapeType="1"/>
              </p:cNvSpPr>
              <p:nvPr userDrawn="1"/>
            </p:nvSpPr>
            <p:spPr bwMode="auto">
              <a:xfrm>
                <a:off x="0" y="339"/>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37" name="Line 213"/>
              <p:cNvSpPr>
                <a:spLocks noChangeShapeType="1"/>
              </p:cNvSpPr>
              <p:nvPr userDrawn="1"/>
            </p:nvSpPr>
            <p:spPr bwMode="auto">
              <a:xfrm>
                <a:off x="0" y="318"/>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38" name="Line 214"/>
              <p:cNvSpPr>
                <a:spLocks noChangeShapeType="1"/>
              </p:cNvSpPr>
              <p:nvPr userDrawn="1"/>
            </p:nvSpPr>
            <p:spPr bwMode="auto">
              <a:xfrm>
                <a:off x="0" y="258"/>
                <a:ext cx="5760" cy="0"/>
              </a:xfrm>
              <a:prstGeom prst="line">
                <a:avLst/>
              </a:prstGeom>
              <a:noFill/>
              <a:ln w="19050">
                <a:solidFill>
                  <a:schemeClr val="bg2"/>
                </a:solidFill>
                <a:round/>
                <a:headEnd/>
                <a:tailEnd/>
              </a:ln>
              <a:effectLst/>
            </p:spPr>
            <p:txBody>
              <a:bodyPr wrap="none" anchor="ctr"/>
              <a:lstStyle/>
              <a:p>
                <a:pPr>
                  <a:defRPr/>
                </a:pPr>
                <a:endParaRPr lang="en-US">
                  <a:latin typeface="Times New Roman" charset="0"/>
                </a:endParaRPr>
              </a:p>
            </p:txBody>
          </p:sp>
          <p:sp>
            <p:nvSpPr>
              <p:cNvPr id="1239" name="Line 215"/>
              <p:cNvSpPr>
                <a:spLocks noChangeShapeType="1"/>
              </p:cNvSpPr>
              <p:nvPr userDrawn="1"/>
            </p:nvSpPr>
            <p:spPr bwMode="auto">
              <a:xfrm>
                <a:off x="0" y="70"/>
                <a:ext cx="5760" cy="0"/>
              </a:xfrm>
              <a:prstGeom prst="line">
                <a:avLst/>
              </a:prstGeom>
              <a:noFill/>
              <a:ln w="9525">
                <a:solidFill>
                  <a:schemeClr val="bg2"/>
                </a:solidFill>
                <a:round/>
                <a:headEnd/>
                <a:tailEnd/>
              </a:ln>
              <a:effectLst/>
            </p:spPr>
            <p:txBody>
              <a:bodyPr wrap="none" anchor="ctr"/>
              <a:lstStyle/>
              <a:p>
                <a:pPr>
                  <a:defRPr/>
                </a:pPr>
                <a:endParaRPr lang="en-US">
                  <a:latin typeface="Times New Roman" charset="0"/>
                </a:endParaRPr>
              </a:p>
            </p:txBody>
          </p:sp>
          <p:sp>
            <p:nvSpPr>
              <p:cNvPr id="1240" name="Line 216"/>
              <p:cNvSpPr>
                <a:spLocks noChangeShapeType="1"/>
              </p:cNvSpPr>
              <p:nvPr userDrawn="1"/>
            </p:nvSpPr>
            <p:spPr bwMode="auto">
              <a:xfrm>
                <a:off x="0" y="43"/>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sp>
            <p:nvSpPr>
              <p:cNvPr id="1241" name="Line 217"/>
              <p:cNvSpPr>
                <a:spLocks noChangeShapeType="1"/>
              </p:cNvSpPr>
              <p:nvPr userDrawn="1"/>
            </p:nvSpPr>
            <p:spPr bwMode="auto">
              <a:xfrm>
                <a:off x="0" y="91"/>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42" name="Line 218"/>
              <p:cNvSpPr>
                <a:spLocks noChangeShapeType="1"/>
              </p:cNvSpPr>
              <p:nvPr userDrawn="1"/>
            </p:nvSpPr>
            <p:spPr bwMode="auto">
              <a:xfrm>
                <a:off x="0" y="145"/>
                <a:ext cx="5760" cy="0"/>
              </a:xfrm>
              <a:prstGeom prst="line">
                <a:avLst/>
              </a:prstGeom>
              <a:noFill/>
              <a:ln w="12700">
                <a:solidFill>
                  <a:schemeClr val="bg2"/>
                </a:solidFill>
                <a:round/>
                <a:headEnd/>
                <a:tailEnd/>
              </a:ln>
              <a:effectLst/>
            </p:spPr>
            <p:txBody>
              <a:bodyPr wrap="none" anchor="ctr"/>
              <a:lstStyle/>
              <a:p>
                <a:pPr>
                  <a:defRPr/>
                </a:pPr>
                <a:endParaRPr lang="en-US">
                  <a:latin typeface="Times New Roman" charset="0"/>
                </a:endParaRPr>
              </a:p>
            </p:txBody>
          </p:sp>
          <p:sp>
            <p:nvSpPr>
              <p:cNvPr id="1243" name="Line 219"/>
              <p:cNvSpPr>
                <a:spLocks noChangeShapeType="1"/>
              </p:cNvSpPr>
              <p:nvPr userDrawn="1"/>
            </p:nvSpPr>
            <p:spPr bwMode="auto">
              <a:xfrm>
                <a:off x="0" y="202"/>
                <a:ext cx="5760" cy="0"/>
              </a:xfrm>
              <a:prstGeom prst="line">
                <a:avLst/>
              </a:prstGeom>
              <a:noFill/>
              <a:ln w="38100">
                <a:solidFill>
                  <a:schemeClr val="bg2"/>
                </a:solidFill>
                <a:round/>
                <a:headEnd/>
                <a:tailEnd/>
              </a:ln>
              <a:effectLst/>
            </p:spPr>
            <p:txBody>
              <a:bodyPr wrap="none" anchor="ctr"/>
              <a:lstStyle/>
              <a:p>
                <a:pPr>
                  <a:defRPr/>
                </a:pPr>
                <a:endParaRPr lang="en-US">
                  <a:latin typeface="Times New Roman" charset="0"/>
                </a:endParaRPr>
              </a:p>
            </p:txBody>
          </p:sp>
        </p:grpSp>
        <p:grpSp>
          <p:nvGrpSpPr>
            <p:cNvPr id="1033" name="Group 224"/>
            <p:cNvGrpSpPr>
              <a:grpSpLocks/>
            </p:cNvGrpSpPr>
            <p:nvPr userDrawn="1"/>
          </p:nvGrpSpPr>
          <p:grpSpPr bwMode="auto">
            <a:xfrm>
              <a:off x="400" y="205"/>
              <a:ext cx="5216" cy="1123"/>
              <a:chOff x="400" y="205"/>
              <a:chExt cx="5216" cy="1123"/>
            </a:xfrm>
          </p:grpSpPr>
          <p:sp>
            <p:nvSpPr>
              <p:cNvPr id="1140" name="Rectangle 116"/>
              <p:cNvSpPr>
                <a:spLocks noChangeArrowheads="1"/>
              </p:cNvSpPr>
              <p:nvPr userDrawn="1"/>
            </p:nvSpPr>
            <p:spPr bwMode="auto">
              <a:xfrm>
                <a:off x="557" y="205"/>
                <a:ext cx="313" cy="914"/>
              </a:xfrm>
              <a:prstGeom prst="rect">
                <a:avLst/>
              </a:prstGeom>
              <a:solidFill>
                <a:schemeClr val="accent1"/>
              </a:solidFill>
              <a:ln w="9525">
                <a:noFill/>
                <a:miter lim="800000"/>
                <a:headEnd/>
                <a:tailEnd/>
              </a:ln>
              <a:effectLst/>
            </p:spPr>
            <p:txBody>
              <a:bodyPr wrap="none" anchor="ctr"/>
              <a:lstStyle/>
              <a:p>
                <a:pPr>
                  <a:defRPr/>
                </a:pPr>
                <a:endParaRPr lang="en-US">
                  <a:latin typeface="Times New Roman" charset="0"/>
                </a:endParaRPr>
              </a:p>
            </p:txBody>
          </p:sp>
          <p:sp>
            <p:nvSpPr>
              <p:cNvPr id="1136" name="Rectangle 112"/>
              <p:cNvSpPr>
                <a:spLocks noChangeArrowheads="1"/>
              </p:cNvSpPr>
              <p:nvPr userDrawn="1"/>
            </p:nvSpPr>
            <p:spPr bwMode="auto">
              <a:xfrm>
                <a:off x="400" y="288"/>
                <a:ext cx="3567" cy="49"/>
              </a:xfrm>
              <a:prstGeom prst="rect">
                <a:avLst/>
              </a:prstGeom>
              <a:solidFill>
                <a:schemeClr val="hlink"/>
              </a:solidFill>
              <a:ln w="9525">
                <a:noFill/>
                <a:miter lim="800000"/>
                <a:headEnd/>
                <a:tailEnd/>
              </a:ln>
              <a:effectLst/>
            </p:spPr>
            <p:txBody>
              <a:bodyPr wrap="none" anchor="ctr"/>
              <a:lstStyle/>
              <a:p>
                <a:pPr>
                  <a:defRPr/>
                </a:pPr>
                <a:endParaRPr lang="en-US">
                  <a:latin typeface="Times New Roman" charset="0"/>
                </a:endParaRPr>
              </a:p>
            </p:txBody>
          </p:sp>
          <p:sp>
            <p:nvSpPr>
              <p:cNvPr id="1141" name="Rectangle 117"/>
              <p:cNvSpPr>
                <a:spLocks noChangeArrowheads="1"/>
              </p:cNvSpPr>
              <p:nvPr userDrawn="1"/>
            </p:nvSpPr>
            <p:spPr bwMode="auto">
              <a:xfrm>
                <a:off x="4599" y="1115"/>
                <a:ext cx="929" cy="213"/>
              </a:xfrm>
              <a:prstGeom prst="rect">
                <a:avLst/>
              </a:prstGeom>
              <a:solidFill>
                <a:schemeClr val="accent1"/>
              </a:solidFill>
              <a:ln w="9525">
                <a:noFill/>
                <a:miter lim="800000"/>
                <a:headEnd/>
                <a:tailEnd/>
              </a:ln>
              <a:effectLst/>
            </p:spPr>
            <p:txBody>
              <a:bodyPr wrap="none" anchor="ctr"/>
              <a:lstStyle/>
              <a:p>
                <a:pPr>
                  <a:defRPr/>
                </a:pPr>
                <a:endParaRPr lang="en-US">
                  <a:latin typeface="Times New Roman" charset="0"/>
                </a:endParaRPr>
              </a:p>
            </p:txBody>
          </p:sp>
          <p:sp>
            <p:nvSpPr>
              <p:cNvPr id="1137" name="Rectangle 113"/>
              <p:cNvSpPr>
                <a:spLocks noChangeArrowheads="1"/>
              </p:cNvSpPr>
              <p:nvPr userDrawn="1"/>
            </p:nvSpPr>
            <p:spPr bwMode="auto">
              <a:xfrm>
                <a:off x="2049" y="1211"/>
                <a:ext cx="3567" cy="49"/>
              </a:xfrm>
              <a:prstGeom prst="rect">
                <a:avLst/>
              </a:prstGeom>
              <a:solidFill>
                <a:schemeClr val="hlink"/>
              </a:solidFill>
              <a:ln w="9525">
                <a:noFill/>
                <a:miter lim="800000"/>
                <a:headEnd/>
                <a:tailEnd/>
              </a:ln>
              <a:effectLst/>
            </p:spPr>
            <p:txBody>
              <a:bodyPr wrap="none" anchor="ctr"/>
              <a:lstStyle/>
              <a:p>
                <a:pPr>
                  <a:defRPr/>
                </a:pPr>
                <a:endParaRPr lang="en-US">
                  <a:latin typeface="Times New Roman" charset="0"/>
                </a:endParaRPr>
              </a:p>
            </p:txBody>
          </p:sp>
        </p:grpSp>
      </p:grpSp>
      <p:sp>
        <p:nvSpPr>
          <p:cNvPr id="1027" name="Rectangle 3"/>
          <p:cNvSpPr>
            <a:spLocks noGrp="1" noChangeArrowheads="1"/>
          </p:cNvSpPr>
          <p:nvPr>
            <p:ph type="body" idx="1"/>
          </p:nvPr>
        </p:nvSpPr>
        <p:spPr bwMode="auto">
          <a:xfrm>
            <a:off x="809625" y="2214563"/>
            <a:ext cx="7958138" cy="3881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p:txBody>
      </p:sp>
      <p:sp>
        <p:nvSpPr>
          <p:cNvPr id="1028" name="Rectangle 4"/>
          <p:cNvSpPr>
            <a:spLocks noGrp="1" noChangeArrowheads="1"/>
          </p:cNvSpPr>
          <p:nvPr>
            <p:ph type="dt" sz="half" idx="2"/>
          </p:nvPr>
        </p:nvSpPr>
        <p:spPr bwMode="auto">
          <a:xfrm>
            <a:off x="809625" y="637381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solidFill>
                  <a:schemeClr val="folHlink"/>
                </a:solidFill>
                <a:latin typeface="Times New Roman" charset="0"/>
              </a:defRPr>
            </a:lvl1pPr>
          </a:lstStyle>
          <a:p>
            <a:pPr>
              <a:defRPr/>
            </a:pPr>
            <a:endParaRPr lang="ro-RO"/>
          </a:p>
        </p:txBody>
      </p:sp>
      <p:sp>
        <p:nvSpPr>
          <p:cNvPr id="1029" name="Rectangle 5"/>
          <p:cNvSpPr>
            <a:spLocks noGrp="1" noChangeArrowheads="1"/>
          </p:cNvSpPr>
          <p:nvPr>
            <p:ph type="ftr" sz="quarter" idx="3"/>
          </p:nvPr>
        </p:nvSpPr>
        <p:spPr bwMode="auto">
          <a:xfrm>
            <a:off x="3132138" y="6376988"/>
            <a:ext cx="30861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folHlink"/>
                </a:solidFill>
                <a:latin typeface="Times New Roman" charset="0"/>
              </a:defRPr>
            </a:lvl1pPr>
          </a:lstStyle>
          <a:p>
            <a:pPr>
              <a:defRPr/>
            </a:pPr>
            <a:endParaRPr lang="ro-RO"/>
          </a:p>
        </p:txBody>
      </p:sp>
      <p:sp>
        <p:nvSpPr>
          <p:cNvPr id="1030" name="Rectangle 6"/>
          <p:cNvSpPr>
            <a:spLocks noGrp="1" noChangeArrowheads="1"/>
          </p:cNvSpPr>
          <p:nvPr>
            <p:ph type="sldNum" sz="quarter" idx="4"/>
          </p:nvPr>
        </p:nvSpPr>
        <p:spPr bwMode="auto">
          <a:xfrm>
            <a:off x="6589713" y="6376988"/>
            <a:ext cx="2193925"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folHlink"/>
                </a:solidFill>
                <a:latin typeface="Times New Roman" charset="0"/>
              </a:defRPr>
            </a:lvl1pPr>
          </a:lstStyle>
          <a:p>
            <a:pPr>
              <a:defRPr/>
            </a:pPr>
            <a:fld id="{D95D32EB-85C2-426C-99F6-A113BA159046}" type="slidenum">
              <a:rPr lang="ro-RO"/>
              <a:pPr>
                <a:defRPr/>
              </a:pPr>
              <a:t>‹#›</a:t>
            </a:fld>
            <a:endParaRPr lang="ro-RO"/>
          </a:p>
        </p:txBody>
      </p:sp>
      <p:sp>
        <p:nvSpPr>
          <p:cNvPr id="1031" name="Rectangle 2"/>
          <p:cNvSpPr>
            <a:spLocks noGrp="1" noChangeArrowheads="1"/>
          </p:cNvSpPr>
          <p:nvPr>
            <p:ph type="title"/>
          </p:nvPr>
        </p:nvSpPr>
        <p:spPr bwMode="auto">
          <a:xfrm>
            <a:off x="1371600" y="609600"/>
            <a:ext cx="73787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o-RO"/>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lnSpc>
          <a:spcPct val="85000"/>
        </a:lnSpc>
        <a:spcBef>
          <a:spcPct val="0"/>
        </a:spcBef>
        <a:spcAft>
          <a:spcPct val="0"/>
        </a:spcAft>
        <a:defRPr sz="4400">
          <a:solidFill>
            <a:schemeClr val="tx2"/>
          </a:solidFill>
          <a:latin typeface="+mj-lt"/>
          <a:ea typeface="+mj-ea"/>
          <a:cs typeface="+mj-cs"/>
        </a:defRPr>
      </a:lvl1pPr>
      <a:lvl2pPr algn="ctr" rtl="0" eaLnBrk="0" fontAlgn="base" hangingPunct="0">
        <a:lnSpc>
          <a:spcPct val="85000"/>
        </a:lnSpc>
        <a:spcBef>
          <a:spcPct val="0"/>
        </a:spcBef>
        <a:spcAft>
          <a:spcPct val="0"/>
        </a:spcAft>
        <a:defRPr sz="4400">
          <a:solidFill>
            <a:schemeClr val="tx2"/>
          </a:solidFill>
          <a:latin typeface="Times New Roman" charset="0"/>
        </a:defRPr>
      </a:lvl2pPr>
      <a:lvl3pPr algn="ctr" rtl="0" eaLnBrk="0" fontAlgn="base" hangingPunct="0">
        <a:lnSpc>
          <a:spcPct val="85000"/>
        </a:lnSpc>
        <a:spcBef>
          <a:spcPct val="0"/>
        </a:spcBef>
        <a:spcAft>
          <a:spcPct val="0"/>
        </a:spcAft>
        <a:defRPr sz="4400">
          <a:solidFill>
            <a:schemeClr val="tx2"/>
          </a:solidFill>
          <a:latin typeface="Times New Roman" charset="0"/>
        </a:defRPr>
      </a:lvl3pPr>
      <a:lvl4pPr algn="ctr" rtl="0" eaLnBrk="0" fontAlgn="base" hangingPunct="0">
        <a:lnSpc>
          <a:spcPct val="85000"/>
        </a:lnSpc>
        <a:spcBef>
          <a:spcPct val="0"/>
        </a:spcBef>
        <a:spcAft>
          <a:spcPct val="0"/>
        </a:spcAft>
        <a:defRPr sz="4400">
          <a:solidFill>
            <a:schemeClr val="tx2"/>
          </a:solidFill>
          <a:latin typeface="Times New Roman" charset="0"/>
        </a:defRPr>
      </a:lvl4pPr>
      <a:lvl5pPr algn="ctr" rtl="0" eaLnBrk="0" fontAlgn="base" hangingPunct="0">
        <a:lnSpc>
          <a:spcPct val="85000"/>
        </a:lnSpc>
        <a:spcBef>
          <a:spcPct val="0"/>
        </a:spcBef>
        <a:spcAft>
          <a:spcPct val="0"/>
        </a:spcAft>
        <a:defRPr sz="4400">
          <a:solidFill>
            <a:schemeClr val="tx2"/>
          </a:solidFill>
          <a:latin typeface="Times New Roman" charset="0"/>
        </a:defRPr>
      </a:lvl5pPr>
      <a:lvl6pPr marL="457200" algn="ctr" rtl="0" fontAlgn="base">
        <a:lnSpc>
          <a:spcPct val="85000"/>
        </a:lnSpc>
        <a:spcBef>
          <a:spcPct val="0"/>
        </a:spcBef>
        <a:spcAft>
          <a:spcPct val="0"/>
        </a:spcAft>
        <a:defRPr sz="4400">
          <a:solidFill>
            <a:schemeClr val="tx2"/>
          </a:solidFill>
          <a:latin typeface="Times New Roman" charset="0"/>
        </a:defRPr>
      </a:lvl6pPr>
      <a:lvl7pPr marL="914400" algn="ctr" rtl="0" fontAlgn="base">
        <a:lnSpc>
          <a:spcPct val="85000"/>
        </a:lnSpc>
        <a:spcBef>
          <a:spcPct val="0"/>
        </a:spcBef>
        <a:spcAft>
          <a:spcPct val="0"/>
        </a:spcAft>
        <a:defRPr sz="4400">
          <a:solidFill>
            <a:schemeClr val="tx2"/>
          </a:solidFill>
          <a:latin typeface="Times New Roman" charset="0"/>
        </a:defRPr>
      </a:lvl7pPr>
      <a:lvl8pPr marL="1371600" algn="ctr" rtl="0" fontAlgn="base">
        <a:lnSpc>
          <a:spcPct val="85000"/>
        </a:lnSpc>
        <a:spcBef>
          <a:spcPct val="0"/>
        </a:spcBef>
        <a:spcAft>
          <a:spcPct val="0"/>
        </a:spcAft>
        <a:defRPr sz="4400">
          <a:solidFill>
            <a:schemeClr val="tx2"/>
          </a:solidFill>
          <a:latin typeface="Times New Roman" charset="0"/>
        </a:defRPr>
      </a:lvl8pPr>
      <a:lvl9pPr marL="1828800" algn="ctr" rtl="0" fontAlgn="base">
        <a:lnSpc>
          <a:spcPct val="85000"/>
        </a:lnSpc>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accent2"/>
        </a:buClr>
        <a:buFont typeface="Wingdings" pitchFamily="2" charset="2"/>
        <a:buChar char="w"/>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n"/>
        <a:defRPr sz="2800">
          <a:solidFill>
            <a:schemeClr val="tx1"/>
          </a:solidFill>
          <a:latin typeface="+mn-lt"/>
        </a:defRPr>
      </a:lvl2pPr>
      <a:lvl3pPr marL="1085850" indent="-228600" algn="l" rtl="0" eaLnBrk="0" fontAlgn="base" hangingPunct="0">
        <a:spcBef>
          <a:spcPct val="20000"/>
        </a:spcBef>
        <a:spcAft>
          <a:spcPct val="0"/>
        </a:spcAft>
        <a:buClr>
          <a:schemeClr val="accent2"/>
        </a:buClr>
        <a:buSzPct val="65000"/>
        <a:buFont typeface="Wingdings" pitchFamily="2" charset="2"/>
        <a:buChar char="l"/>
        <a:defRPr sz="2400">
          <a:solidFill>
            <a:schemeClr val="tx1"/>
          </a:solidFill>
          <a:latin typeface="+mn-lt"/>
        </a:defRPr>
      </a:lvl3pPr>
      <a:lvl4pPr marL="1428750" indent="-228600" algn="l" rtl="0" eaLnBrk="0" fontAlgn="base" hangingPunct="0">
        <a:spcBef>
          <a:spcPct val="20000"/>
        </a:spcBef>
        <a:spcAft>
          <a:spcPct val="0"/>
        </a:spcAft>
        <a:buClr>
          <a:schemeClr val="accent2"/>
        </a:buClr>
        <a:buSzPct val="85000"/>
        <a:buFont typeface="Wingdings" pitchFamily="2" charset="2"/>
        <a:buChar char="w"/>
        <a:defRPr sz="2000">
          <a:solidFill>
            <a:schemeClr val="tx1"/>
          </a:solidFill>
          <a:latin typeface="+mn-lt"/>
        </a:defRPr>
      </a:lvl4pPr>
      <a:lvl5pPr marL="1771650" indent="-228600" algn="l" rtl="0" eaLnBrk="0" fontAlgn="base" hangingPunct="0">
        <a:spcBef>
          <a:spcPct val="20000"/>
        </a:spcBef>
        <a:spcAft>
          <a:spcPct val="0"/>
        </a:spcAft>
        <a:buClr>
          <a:schemeClr val="accent2"/>
        </a:buClr>
        <a:buSzPct val="80000"/>
        <a:buFont typeface="Wingdings" pitchFamily="2" charset="2"/>
        <a:buChar char="§"/>
        <a:defRPr sz="2000">
          <a:solidFill>
            <a:schemeClr val="tx1"/>
          </a:solidFill>
          <a:latin typeface="+mn-lt"/>
        </a:defRPr>
      </a:lvl5pPr>
      <a:lvl6pPr marL="22288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6pPr>
      <a:lvl7pPr marL="26860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7pPr>
      <a:lvl8pPr marL="31432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8pPr>
      <a:lvl9pPr marL="36004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http://www.iritravel.ro/__site//Image/Document/steag-bulgaria.jpg" TargetMode="External"/><Relationship Id="rId7"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http://www.fcsteaua.ro/media/images/article_pictures/thumbnails/2_steagul_romaniei-1415686894.jpg" TargetMode="External"/><Relationship Id="rId10" Type="http://schemas.openxmlformats.org/officeDocument/2006/relationships/image" Target="../media/image13.png"/><Relationship Id="rId4" Type="http://schemas.openxmlformats.org/officeDocument/2006/relationships/image" Target="../media/image8.jpe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gif"/><Relationship Id="rId7" Type="http://schemas.openxmlformats.org/officeDocument/2006/relationships/image" Target="../media/image17.jpeg"/><Relationship Id="rId2" Type="http://schemas.openxmlformats.org/officeDocument/2006/relationships/image" Target="../media/image14.jpeg"/><Relationship Id="rId1" Type="http://schemas.openxmlformats.org/officeDocument/2006/relationships/slideLayout" Target="../slideLayouts/slideLayout12.xml"/><Relationship Id="rId6" Type="http://schemas.openxmlformats.org/officeDocument/2006/relationships/image" Target="http://www.best-buy-flags.co.uk/media/catalog/product/cache/2/image/265x265/5fadf1c51bfbe5a3de2e6c95a3d1ae1c/1/9/czech-republic-flag-pin-badge-1-x-1-inch.png" TargetMode="External"/><Relationship Id="rId5" Type="http://schemas.openxmlformats.org/officeDocument/2006/relationships/image" Target="../media/image16.png"/><Relationship Id="rId10" Type="http://schemas.openxmlformats.org/officeDocument/2006/relationships/image" Target="../media/image20.png"/><Relationship Id="rId4" Type="http://schemas.openxmlformats.org/officeDocument/2006/relationships/image" Target="http://upload.wikimedia.org/wikipedia/commons/a/aa/Animated-Flag-Estonia.gif" TargetMode="External"/><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ro-RO" sz="3200" b="1">
                <a:solidFill>
                  <a:schemeClr val="tx1"/>
                </a:solidFill>
              </a:rPr>
              <a:t>Acorduri</a:t>
            </a:r>
            <a:r>
              <a:rPr lang="en-US" sz="3200" b="1">
                <a:solidFill>
                  <a:schemeClr val="tx1"/>
                </a:solidFill>
              </a:rPr>
              <a:t> </a:t>
            </a:r>
            <a:r>
              <a:rPr lang="ro-RO" sz="3200" b="1" dirty="0">
                <a:solidFill>
                  <a:schemeClr val="tx1"/>
                </a:solidFill>
              </a:rPr>
              <a:t>internaţionale </a:t>
            </a:r>
            <a:br>
              <a:rPr lang="ro-RO" sz="3200" b="1" dirty="0">
                <a:solidFill>
                  <a:schemeClr val="tx1"/>
                </a:solidFill>
              </a:rPr>
            </a:br>
            <a:r>
              <a:rPr lang="ro-RO" sz="3200" b="1" dirty="0">
                <a:solidFill>
                  <a:schemeClr val="tx1"/>
                </a:solidFill>
              </a:rPr>
              <a:t>în domeniul securităţii sociale la care Republica Moldova este parte</a:t>
            </a:r>
          </a:p>
        </p:txBody>
      </p:sp>
      <p:sp>
        <p:nvSpPr>
          <p:cNvPr id="16386" name="Rectangle 3"/>
          <p:cNvSpPr>
            <a:spLocks noGrp="1" noChangeArrowheads="1"/>
          </p:cNvSpPr>
          <p:nvPr>
            <p:ph type="body" idx="1"/>
          </p:nvPr>
        </p:nvSpPr>
        <p:spPr>
          <a:xfrm>
            <a:off x="744537" y="2143115"/>
            <a:ext cx="8005763" cy="4572031"/>
          </a:xfrm>
        </p:spPr>
        <p:txBody>
          <a:bodyPr/>
          <a:lstStyle/>
          <a:p>
            <a:pPr algn="r" eaLnBrk="1" hangingPunct="1">
              <a:lnSpc>
                <a:spcPct val="90000"/>
              </a:lnSpc>
              <a:buFont typeface="Wingdings" pitchFamily="2" charset="2"/>
              <a:buNone/>
            </a:pPr>
            <a:endParaRPr lang="en-US" sz="2000" b="1" dirty="0">
              <a:solidFill>
                <a:schemeClr val="tx2"/>
              </a:solidFill>
            </a:endParaRPr>
          </a:p>
          <a:p>
            <a:pPr algn="r" eaLnBrk="1" hangingPunct="1">
              <a:lnSpc>
                <a:spcPct val="90000"/>
              </a:lnSpc>
              <a:buFont typeface="Wingdings" pitchFamily="2" charset="2"/>
              <a:buNone/>
            </a:pPr>
            <a:endParaRPr lang="en-US" sz="2000" b="1" dirty="0">
              <a:solidFill>
                <a:schemeClr val="tx2"/>
              </a:solidFill>
            </a:endParaRPr>
          </a:p>
          <a:p>
            <a:pPr algn="r" eaLnBrk="1" hangingPunct="1">
              <a:lnSpc>
                <a:spcPct val="90000"/>
              </a:lnSpc>
              <a:buFont typeface="Wingdings" pitchFamily="2" charset="2"/>
              <a:buNone/>
            </a:pPr>
            <a:endParaRPr lang="en-US" sz="2000" b="1" dirty="0">
              <a:solidFill>
                <a:schemeClr val="tx2"/>
              </a:solidFill>
            </a:endParaRPr>
          </a:p>
          <a:p>
            <a:pPr algn="r" eaLnBrk="1" hangingPunct="1">
              <a:lnSpc>
                <a:spcPct val="90000"/>
              </a:lnSpc>
              <a:buFont typeface="Wingdings" pitchFamily="2" charset="2"/>
              <a:buNone/>
            </a:pPr>
            <a:endParaRPr lang="en-US" sz="2000" b="1" dirty="0">
              <a:solidFill>
                <a:schemeClr val="tx2"/>
              </a:solidFill>
            </a:endParaRPr>
          </a:p>
          <a:p>
            <a:pPr algn="r" eaLnBrk="1" hangingPunct="1">
              <a:lnSpc>
                <a:spcPct val="90000"/>
              </a:lnSpc>
              <a:buFont typeface="Wingdings" pitchFamily="2" charset="2"/>
              <a:buNone/>
            </a:pPr>
            <a:endParaRPr lang="en-US" sz="2400" b="1" dirty="0">
              <a:solidFill>
                <a:schemeClr val="tx2"/>
              </a:solidFill>
            </a:endParaRPr>
          </a:p>
          <a:p>
            <a:pPr algn="r" eaLnBrk="1" hangingPunct="1">
              <a:lnSpc>
                <a:spcPct val="90000"/>
              </a:lnSpc>
              <a:buFont typeface="Wingdings" pitchFamily="2" charset="2"/>
              <a:buNone/>
            </a:pPr>
            <a:endParaRPr lang="ro-RO" sz="2400" b="1" dirty="0">
              <a:solidFill>
                <a:schemeClr val="tx2"/>
              </a:solidFill>
            </a:endParaRPr>
          </a:p>
          <a:p>
            <a:pPr algn="r" eaLnBrk="1" hangingPunct="1">
              <a:lnSpc>
                <a:spcPct val="90000"/>
              </a:lnSpc>
              <a:buFont typeface="Wingdings" pitchFamily="2" charset="2"/>
              <a:buNone/>
            </a:pPr>
            <a:endParaRPr lang="ro-RO" sz="2000" b="1" dirty="0">
              <a:solidFill>
                <a:schemeClr val="tx2"/>
              </a:solidFill>
            </a:endParaRPr>
          </a:p>
          <a:p>
            <a:pPr algn="r" eaLnBrk="1" hangingPunct="1">
              <a:lnSpc>
                <a:spcPct val="90000"/>
              </a:lnSpc>
              <a:buFont typeface="Wingdings" pitchFamily="2" charset="2"/>
              <a:buNone/>
            </a:pPr>
            <a:r>
              <a:rPr lang="ro-RO" sz="2000" b="1" dirty="0">
                <a:solidFill>
                  <a:schemeClr val="tx2"/>
                </a:solidFill>
              </a:rPr>
              <a:t>       </a:t>
            </a:r>
          </a:p>
          <a:p>
            <a:pPr algn="r" eaLnBrk="1" hangingPunct="1">
              <a:lnSpc>
                <a:spcPct val="90000"/>
              </a:lnSpc>
              <a:buFont typeface="Wingdings" pitchFamily="2" charset="2"/>
              <a:buNone/>
            </a:pPr>
            <a:r>
              <a:rPr lang="en-US" sz="2000" b="1" dirty="0">
                <a:solidFill>
                  <a:schemeClr val="tx2"/>
                </a:solidFill>
              </a:rPr>
              <a:t> </a:t>
            </a:r>
          </a:p>
          <a:p>
            <a:pPr algn="r" eaLnBrk="1" hangingPunct="1">
              <a:lnSpc>
                <a:spcPct val="90000"/>
              </a:lnSpc>
              <a:buFont typeface="Wingdings" pitchFamily="2" charset="2"/>
              <a:buNone/>
            </a:pPr>
            <a:endParaRPr lang="ro-RO" sz="2000" b="1" dirty="0">
              <a:solidFill>
                <a:schemeClr val="tx2"/>
              </a:solidFill>
            </a:endParaRPr>
          </a:p>
          <a:p>
            <a:pPr algn="r" eaLnBrk="1" hangingPunct="1">
              <a:lnSpc>
                <a:spcPct val="90000"/>
              </a:lnSpc>
              <a:buFont typeface="Wingdings" pitchFamily="2" charset="2"/>
              <a:buNone/>
            </a:pPr>
            <a:r>
              <a:rPr lang="ro-RO" sz="2000" b="1" dirty="0">
                <a:solidFill>
                  <a:schemeClr val="tx2"/>
                </a:solidFill>
              </a:rPr>
              <a:t>Casa Naţională de Asigurări Sociale</a:t>
            </a:r>
            <a:endParaRPr lang="en-US" sz="2000" b="1" dirty="0">
              <a:solidFill>
                <a:schemeClr val="tx2"/>
              </a:solidFill>
            </a:endParaRPr>
          </a:p>
          <a:p>
            <a:pPr algn="r" eaLnBrk="1" hangingPunct="1">
              <a:lnSpc>
                <a:spcPct val="90000"/>
              </a:lnSpc>
              <a:buFont typeface="Wingdings" pitchFamily="2" charset="2"/>
              <a:buNone/>
            </a:pPr>
            <a:r>
              <a:rPr lang="ro-RO" sz="2000" b="1" i="1" dirty="0">
                <a:solidFill>
                  <a:schemeClr val="tx2"/>
                </a:solidFill>
              </a:rPr>
              <a:t> </a:t>
            </a:r>
            <a:r>
              <a:rPr lang="en-US" sz="2000" b="1" i="1" dirty="0">
                <a:solidFill>
                  <a:schemeClr val="tx2"/>
                </a:solidFill>
              </a:rPr>
              <a:t>2025</a:t>
            </a:r>
          </a:p>
          <a:p>
            <a:pPr algn="r" eaLnBrk="1" hangingPunct="1">
              <a:lnSpc>
                <a:spcPct val="90000"/>
              </a:lnSpc>
              <a:buFont typeface="Wingdings" pitchFamily="2" charset="2"/>
              <a:buNone/>
            </a:pPr>
            <a:endParaRPr lang="en-US" sz="2000" b="1" i="1" dirty="0">
              <a:solidFill>
                <a:schemeClr val="tx2"/>
              </a:solidFill>
            </a:endParaRPr>
          </a:p>
          <a:p>
            <a:pPr algn="r" eaLnBrk="1" hangingPunct="1">
              <a:lnSpc>
                <a:spcPct val="90000"/>
              </a:lnSpc>
              <a:buFont typeface="Wingdings" pitchFamily="2" charset="2"/>
              <a:buNone/>
            </a:pPr>
            <a:endParaRPr lang="en-US" sz="2000" b="1" i="1" dirty="0">
              <a:solidFill>
                <a:schemeClr val="tx2"/>
              </a:solidFill>
            </a:endParaRPr>
          </a:p>
          <a:p>
            <a:pPr algn="r" eaLnBrk="1" hangingPunct="1">
              <a:lnSpc>
                <a:spcPct val="90000"/>
              </a:lnSpc>
              <a:buFont typeface="Wingdings" pitchFamily="2" charset="2"/>
              <a:buNone/>
            </a:pPr>
            <a:endParaRPr lang="en-US" sz="2000" b="1" i="1" dirty="0">
              <a:solidFill>
                <a:schemeClr val="tx2"/>
              </a:solidFill>
            </a:endParaRPr>
          </a:p>
          <a:p>
            <a:pPr algn="r" eaLnBrk="1" hangingPunct="1">
              <a:lnSpc>
                <a:spcPct val="90000"/>
              </a:lnSpc>
              <a:buFont typeface="Wingdings" pitchFamily="2" charset="2"/>
              <a:buNone/>
            </a:pPr>
            <a:endParaRPr lang="ro-RO" sz="2000" b="1" i="1" dirty="0">
              <a:solidFill>
                <a:schemeClr val="tx2"/>
              </a:solidFill>
            </a:endParaRPr>
          </a:p>
        </p:txBody>
      </p:sp>
      <p:pic>
        <p:nvPicPr>
          <p:cNvPr id="39938" name="Picture 2" descr="Картинки по запросу международный договор  фото"/>
          <p:cNvPicPr>
            <a:picLocks noChangeAspect="1" noChangeArrowheads="1"/>
          </p:cNvPicPr>
          <p:nvPr/>
        </p:nvPicPr>
        <p:blipFill>
          <a:blip r:embed="rId2" cstate="print"/>
          <a:srcRect/>
          <a:stretch>
            <a:fillRect/>
          </a:stretch>
        </p:blipFill>
        <p:spPr bwMode="auto">
          <a:xfrm>
            <a:off x="928662" y="2143115"/>
            <a:ext cx="4357718" cy="2880273"/>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b="1" dirty="0" err="1"/>
              <a:t>Scopul</a:t>
            </a:r>
            <a:r>
              <a:rPr lang="en-US" b="1" dirty="0"/>
              <a:t> </a:t>
            </a:r>
            <a:r>
              <a:rPr lang="en-US" b="1" dirty="0" err="1"/>
              <a:t>Acordurilor</a:t>
            </a:r>
            <a:r>
              <a:rPr lang="ro-RO" b="1" dirty="0"/>
              <a:t> în domeniul securităţii sociale</a:t>
            </a:r>
          </a:p>
        </p:txBody>
      </p:sp>
      <p:sp>
        <p:nvSpPr>
          <p:cNvPr id="19458" name="Rectangle 3"/>
          <p:cNvSpPr>
            <a:spLocks noGrp="1" noChangeArrowheads="1"/>
          </p:cNvSpPr>
          <p:nvPr>
            <p:ph type="body" idx="1"/>
          </p:nvPr>
        </p:nvSpPr>
        <p:spPr/>
        <p:txBody>
          <a:bodyPr/>
          <a:lstStyle/>
          <a:p>
            <a:pPr algn="ctr" eaLnBrk="1" hangingPunct="1">
              <a:buFont typeface="Wingdings" pitchFamily="2" charset="2"/>
              <a:buNone/>
            </a:pPr>
            <a:endParaRPr lang="en-US" sz="2800" dirty="0"/>
          </a:p>
          <a:p>
            <a:pPr algn="just" eaLnBrk="1" hangingPunct="1">
              <a:buFont typeface="Wingdings" pitchFamily="2" charset="2"/>
              <a:buNone/>
            </a:pPr>
            <a:r>
              <a:rPr lang="ro-RO" sz="2800" dirty="0"/>
              <a:t>    </a:t>
            </a:r>
            <a:r>
              <a:rPr lang="ro-RO" sz="2800" dirty="0" err="1"/>
              <a:t>Acorduril</a:t>
            </a:r>
            <a:r>
              <a:rPr lang="en-US" sz="2800" dirty="0"/>
              <a:t>e </a:t>
            </a:r>
            <a:r>
              <a:rPr lang="ro-RO" sz="2800" dirty="0"/>
              <a:t>în domeniul </a:t>
            </a:r>
            <a:r>
              <a:rPr lang="en-US" sz="2800" dirty="0" err="1"/>
              <a:t>securit</a:t>
            </a:r>
            <a:r>
              <a:rPr lang="ro-RO" sz="2800" dirty="0" err="1"/>
              <a:t>ăţii</a:t>
            </a:r>
            <a:r>
              <a:rPr lang="ro-RO" sz="2800" dirty="0"/>
              <a:t> sociale</a:t>
            </a:r>
            <a:r>
              <a:rPr lang="en-US" sz="2800" dirty="0"/>
              <a:t>, </a:t>
            </a:r>
            <a:r>
              <a:rPr lang="en-US" sz="2800" dirty="0" err="1"/>
              <a:t>semnate</a:t>
            </a:r>
            <a:r>
              <a:rPr lang="en-US" sz="2800" dirty="0"/>
              <a:t> de</a:t>
            </a:r>
            <a:r>
              <a:rPr lang="ro-RO" sz="2800" dirty="0"/>
              <a:t> </a:t>
            </a:r>
            <a:r>
              <a:rPr lang="en-US" sz="2800" dirty="0" err="1"/>
              <a:t>Republica</a:t>
            </a:r>
            <a:r>
              <a:rPr lang="en-US" sz="2800" dirty="0"/>
              <a:t> Moldova </a:t>
            </a:r>
            <a:r>
              <a:rPr lang="ro-RO" sz="2800" dirty="0"/>
              <a:t>şi</a:t>
            </a:r>
            <a:r>
              <a:rPr lang="en-US" sz="2800" dirty="0"/>
              <a:t> </a:t>
            </a:r>
            <a:r>
              <a:rPr lang="en-US" sz="2800" dirty="0" err="1"/>
              <a:t>alte</a:t>
            </a:r>
            <a:r>
              <a:rPr lang="en-US" sz="2800" dirty="0"/>
              <a:t> </a:t>
            </a:r>
            <a:r>
              <a:rPr lang="ro-RO" sz="2800" dirty="0"/>
              <a:t>state au scopul de a proteja cetăţenii </a:t>
            </a:r>
            <a:r>
              <a:rPr lang="ro-RO" sz="2800" dirty="0" err="1"/>
              <a:t>migranţi</a:t>
            </a:r>
            <a:r>
              <a:rPr lang="ro-RO" sz="2800" dirty="0"/>
              <a:t> care activează/au activat sau  au domiciliu (reşedinţa) pe teritoriul unui alt Stat parte la Acord.</a:t>
            </a:r>
            <a:endParaRPr lang="ro-RO" dirty="0"/>
          </a:p>
          <a:p>
            <a:pPr eaLnBrk="1" hangingPunct="1"/>
            <a:endParaRPr lang="ro-RO"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3200" b="1" dirty="0"/>
              <a:t>Reglementarea aplicării acordurilor internaţionale</a:t>
            </a:r>
            <a:endParaRPr lang="en-US" sz="3200" b="1" dirty="0"/>
          </a:p>
        </p:txBody>
      </p:sp>
      <p:sp>
        <p:nvSpPr>
          <p:cNvPr id="3" name="Content Placeholder 2"/>
          <p:cNvSpPr>
            <a:spLocks noGrp="1"/>
          </p:cNvSpPr>
          <p:nvPr>
            <p:ph idx="1"/>
          </p:nvPr>
        </p:nvSpPr>
        <p:spPr>
          <a:xfrm>
            <a:off x="714348" y="1340768"/>
            <a:ext cx="8178132" cy="5328592"/>
          </a:xfrm>
        </p:spPr>
        <p:txBody>
          <a:bodyPr/>
          <a:lstStyle/>
          <a:p>
            <a:pPr marL="514350" indent="-514350">
              <a:buNone/>
            </a:pPr>
            <a:endParaRPr lang="ro-RO" sz="2800" dirty="0"/>
          </a:p>
          <a:p>
            <a:pPr marL="514350" indent="-514350">
              <a:buAutoNum type="arabicPeriod"/>
            </a:pPr>
            <a:r>
              <a:rPr lang="ro-RO" sz="2400" b="1" dirty="0"/>
              <a:t>Tratate internaţionale: </a:t>
            </a:r>
          </a:p>
          <a:p>
            <a:pPr marL="457200" indent="-457200" algn="just">
              <a:buNone/>
            </a:pPr>
            <a:r>
              <a:rPr lang="ro-RO" sz="2000" dirty="0"/>
              <a:t>       - </a:t>
            </a:r>
            <a:r>
              <a:rPr lang="ro-RO" sz="1800" dirty="0"/>
              <a:t>Acordurile internaţionale în domeniul securităţii sociale -  reglementează  şi dezvoltă relaţiile bilaterale între două state contractante în domeniul securităţii/asigurărilor sociale; </a:t>
            </a:r>
          </a:p>
          <a:p>
            <a:pPr marL="457200" indent="-457200" algn="just">
              <a:buNone/>
            </a:pPr>
            <a:r>
              <a:rPr lang="ro-RO" sz="1800" dirty="0"/>
              <a:t>       - Aranjamentele Administrative pentru aplicarea Acordului – stipulează prevederi practice privind aplicarea/implementarea Acordului de către instituţiile competente ale fiecărui stat convenite prin Acord </a:t>
            </a:r>
          </a:p>
          <a:p>
            <a:pPr marL="457200" indent="-457200" algn="just">
              <a:buNone/>
            </a:pPr>
            <a:r>
              <a:rPr lang="ro-RO" sz="1800" dirty="0"/>
              <a:t>      - formulare – un instrument important pentru aplicarea acordurilor internaţionale.</a:t>
            </a:r>
          </a:p>
          <a:p>
            <a:pPr>
              <a:buNone/>
            </a:pPr>
            <a:r>
              <a:rPr lang="ro-RO" dirty="0"/>
              <a:t> </a:t>
            </a:r>
            <a:r>
              <a:rPr lang="ro-RO" sz="2400" b="1" dirty="0"/>
              <a:t>2. Actele legislative :</a:t>
            </a:r>
          </a:p>
          <a:p>
            <a:pPr>
              <a:buNone/>
            </a:pPr>
            <a:r>
              <a:rPr lang="ro-RO" sz="1800" dirty="0"/>
              <a:t>        Legea Nr. 156 din 14.10.1998 privind sistemul public de pensii</a:t>
            </a:r>
          </a:p>
          <a:p>
            <a:pPr>
              <a:buNone/>
            </a:pPr>
            <a:r>
              <a:rPr lang="ro-RO" sz="1800" dirty="0"/>
              <a:t>        Legea Nr. </a:t>
            </a:r>
            <a:r>
              <a:rPr lang="ro-MO" sz="1800" dirty="0"/>
              <a:t> 489 din 08.07.1999 privind sistemul public de asigurări sociale</a:t>
            </a:r>
          </a:p>
          <a:p>
            <a:pPr>
              <a:buNone/>
            </a:pPr>
            <a:r>
              <a:rPr lang="ro-MO" sz="1800" dirty="0"/>
              <a:t>        Legea nr. 982 din 11.05.2000 privind accesul la </a:t>
            </a:r>
            <a:r>
              <a:rPr lang="ro-MO" sz="1800" dirty="0" err="1"/>
              <a:t>informaţie</a:t>
            </a:r>
            <a:endParaRPr lang="ro-MO" sz="1800" dirty="0"/>
          </a:p>
          <a:p>
            <a:pPr lvl="1">
              <a:buNone/>
            </a:pPr>
            <a:r>
              <a:rPr lang="ro-RO" sz="1800" dirty="0"/>
              <a:t>R</a:t>
            </a:r>
            <a:r>
              <a:rPr lang="en-US" sz="1800" dirty="0" err="1"/>
              <a:t>egulamentul</a:t>
            </a:r>
            <a:r>
              <a:rPr lang="ro-RO" sz="1800" dirty="0"/>
              <a:t> privind modalitatea de calculare a pensiilor </a:t>
            </a:r>
            <a:r>
              <a:rPr lang="ro-RO" sz="1800" dirty="0" err="1"/>
              <a:t>şi</a:t>
            </a:r>
            <a:r>
              <a:rPr lang="ro-RO" sz="1800" dirty="0"/>
              <a:t> modalitatea de confirmare a stagiului de cotizare pentru stabilirea pensiilor (HG nr.165/2017)</a:t>
            </a:r>
            <a:endParaRPr lang="en-US" sz="1800" dirty="0"/>
          </a:p>
          <a:p>
            <a:pPr>
              <a:buNone/>
            </a:pPr>
            <a:endParaRPr lang="ro-MO" sz="1800" dirty="0"/>
          </a:p>
          <a:p>
            <a:pPr>
              <a:buFontTx/>
              <a:buChar char="-"/>
            </a:pPr>
            <a:endParaRPr lang="ro-RO" sz="1800" dirty="0"/>
          </a:p>
          <a:p>
            <a:pPr>
              <a:buFontTx/>
              <a:buChar char="-"/>
            </a:pPr>
            <a:endParaRPr lang="ro-RO" sz="1800" dirty="0"/>
          </a:p>
          <a:p>
            <a:pPr>
              <a:buNone/>
            </a:pPr>
            <a:endParaRPr lang="ro-RO" sz="1800" dirty="0"/>
          </a:p>
          <a:p>
            <a:pPr>
              <a:buNone/>
            </a:pPr>
            <a:endParaRPr lang="ro-RO" sz="1800" dirty="0"/>
          </a:p>
          <a:p>
            <a:pPr>
              <a:buNone/>
            </a:pPr>
            <a:endParaRPr lang="ro-RO" dirty="0"/>
          </a:p>
          <a:p>
            <a:pPr>
              <a:buNone/>
            </a:pPr>
            <a:endParaRPr lang="ro-RO" dirty="0"/>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3200" b="1" dirty="0"/>
              <a:t>Reglementarea aplicării acordurilor internaţionale</a:t>
            </a:r>
            <a:endParaRPr lang="en-US" sz="3200" b="1" dirty="0"/>
          </a:p>
        </p:txBody>
      </p:sp>
      <p:sp>
        <p:nvSpPr>
          <p:cNvPr id="3" name="Content Placeholder 2"/>
          <p:cNvSpPr>
            <a:spLocks noGrp="1"/>
          </p:cNvSpPr>
          <p:nvPr>
            <p:ph idx="1"/>
          </p:nvPr>
        </p:nvSpPr>
        <p:spPr/>
        <p:txBody>
          <a:bodyPr/>
          <a:lstStyle/>
          <a:p>
            <a:pPr>
              <a:buNone/>
            </a:pPr>
            <a:r>
              <a:rPr lang="ro-RO" sz="2400" b="1" dirty="0"/>
              <a:t>Actele normative interne:</a:t>
            </a:r>
          </a:p>
          <a:p>
            <a:pPr algn="just">
              <a:buNone/>
            </a:pPr>
            <a:r>
              <a:rPr lang="ro-RO" sz="2400" dirty="0"/>
              <a:t>-    Instrucţiunea cu privire la aplicarea acordurilor internaţionale în domeniul securităţii sociale, aprobată  prin ordinul 52-A din 23.02.2021</a:t>
            </a:r>
          </a:p>
          <a:p>
            <a:pPr algn="just">
              <a:buFontTx/>
              <a:buChar char="-"/>
            </a:pPr>
            <a:r>
              <a:rPr lang="en-US" sz="2400" dirty="0" err="1"/>
              <a:t>Instruc</a:t>
            </a:r>
            <a:r>
              <a:rPr lang="ro-RO" sz="2400" dirty="0"/>
              <a:t>ţ</a:t>
            </a:r>
            <a:r>
              <a:rPr lang="en-US" sz="2400" dirty="0" err="1"/>
              <a:t>iunea</a:t>
            </a:r>
            <a:r>
              <a:rPr lang="en-US" sz="2400" dirty="0"/>
              <a:t> </a:t>
            </a:r>
            <a:r>
              <a:rPr lang="ro-RO" sz="2400" dirty="0"/>
              <a:t>cu privire la modul de eliberare a informaţiei din sistemul public de asigurări sociale, aprobată prin ordinul 178-A din 11.08.2021.</a:t>
            </a:r>
          </a:p>
          <a:p>
            <a:pPr marL="0" indent="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609600"/>
            <a:ext cx="7490668" cy="1143000"/>
          </a:xfrm>
        </p:spPr>
        <p:txBody>
          <a:bodyPr/>
          <a:lstStyle/>
          <a:p>
            <a:r>
              <a:rPr lang="ro-RO" sz="3200" b="1" dirty="0"/>
              <a:t>Formularul - instrument de comunicare pentru aplicarea prevederilor acordurilor</a:t>
            </a:r>
            <a:endParaRPr lang="en-US" sz="3200" b="1" dirty="0"/>
          </a:p>
        </p:txBody>
      </p:sp>
      <p:sp>
        <p:nvSpPr>
          <p:cNvPr id="3" name="Content Placeholder 2"/>
          <p:cNvSpPr>
            <a:spLocks noGrp="1"/>
          </p:cNvSpPr>
          <p:nvPr>
            <p:ph idx="1"/>
          </p:nvPr>
        </p:nvSpPr>
        <p:spPr>
          <a:xfrm>
            <a:off x="785786" y="2214563"/>
            <a:ext cx="7981977" cy="4500585"/>
          </a:xfrm>
        </p:spPr>
        <p:txBody>
          <a:bodyPr/>
          <a:lstStyle/>
          <a:p>
            <a:pPr marL="0" indent="0">
              <a:buNone/>
            </a:pPr>
            <a:r>
              <a:rPr lang="ro-RO" sz="2800" dirty="0"/>
              <a:t>Formularul –  document specific convenit de către statele părţi la Acord pentru aplicarea prevederilor acestuia. </a:t>
            </a:r>
            <a:endParaRPr lang="en-US" sz="2800" dirty="0"/>
          </a:p>
          <a:p>
            <a:pPr marL="0" indent="0">
              <a:buNone/>
            </a:pPr>
            <a:r>
              <a:rPr lang="ro-RO" sz="2800" i="1" u="sng" dirty="0"/>
              <a:t>Formulare de bază :</a:t>
            </a:r>
          </a:p>
          <a:p>
            <a:pPr marL="514350" indent="-514350">
              <a:buFontTx/>
              <a:buChar char="-"/>
            </a:pPr>
            <a:r>
              <a:rPr lang="ro-RO" sz="2400" dirty="0"/>
              <a:t>Cererea pentru pensii/ altor </a:t>
            </a:r>
            <a:r>
              <a:rPr lang="ro-RO" sz="2400" dirty="0" err="1"/>
              <a:t>prestaţii</a:t>
            </a:r>
            <a:endParaRPr lang="ro-RO" sz="2400" dirty="0"/>
          </a:p>
          <a:p>
            <a:pPr marL="514350" indent="-514350">
              <a:buFontTx/>
              <a:buChar char="-"/>
            </a:pPr>
            <a:r>
              <a:rPr lang="ro-RO" sz="2400" dirty="0"/>
              <a:t>Certificatul privind legislaţia aplicabilă</a:t>
            </a:r>
          </a:p>
          <a:p>
            <a:pPr marL="514350" indent="-514350">
              <a:buFontTx/>
              <a:buChar char="-"/>
            </a:pPr>
            <a:r>
              <a:rPr lang="ro-RO" sz="2400" dirty="0"/>
              <a:t>Formular de comunicare</a:t>
            </a:r>
          </a:p>
          <a:p>
            <a:pPr marL="514350" indent="-514350">
              <a:buFontTx/>
              <a:buChar char="-"/>
            </a:pPr>
            <a:r>
              <a:rPr lang="ro-RO" sz="2400" dirty="0"/>
              <a:t>Formular ce atestă perioadele de asigurare</a:t>
            </a:r>
          </a:p>
          <a:p>
            <a:pPr marL="514350" indent="-514350">
              <a:buFontTx/>
              <a:buChar char="-"/>
            </a:pPr>
            <a:r>
              <a:rPr lang="ro-RO" sz="2400" dirty="0"/>
              <a:t>Formular privind notificarea deciziei</a:t>
            </a:r>
          </a:p>
          <a:p>
            <a:pPr marL="514350" indent="-514350">
              <a:buFontTx/>
              <a:buChar char="-"/>
            </a:pPr>
            <a:r>
              <a:rPr lang="ro-RO" sz="2400" dirty="0"/>
              <a:t>Raport medical detaliat</a:t>
            </a:r>
          </a:p>
          <a:p>
            <a:pPr marL="514350" indent="-514350">
              <a:buFontTx/>
              <a:buChar char="-"/>
            </a:pPr>
            <a:endParaRPr lang="en-US" dirty="0"/>
          </a:p>
        </p:txBody>
      </p:sp>
    </p:spTree>
    <p:extLst>
      <p:ext uri="{BB962C8B-B14F-4D97-AF65-F5344CB8AC3E}">
        <p14:creationId xmlns:p14="http://schemas.microsoft.com/office/powerpoint/2010/main" val="2767699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ro-RO" sz="2400" b="1" dirty="0"/>
              <a:t>Acorduri </a:t>
            </a:r>
            <a:br>
              <a:rPr lang="ro-RO" sz="2400" b="1" dirty="0"/>
            </a:br>
            <a:r>
              <a:rPr lang="ro-RO" sz="2400" b="1" dirty="0">
                <a:cs typeface="Times New Roman" pitchFamily="18" charset="0"/>
              </a:rPr>
              <a:t>privind </a:t>
            </a:r>
            <a:r>
              <a:rPr lang="ro-RO" sz="2400" b="1" dirty="0" err="1">
                <a:cs typeface="Times New Roman" pitchFamily="18" charset="0"/>
              </a:rPr>
              <a:t>garanţiile</a:t>
            </a:r>
            <a:r>
              <a:rPr lang="ro-RO" sz="2400" b="1" dirty="0">
                <a:cs typeface="Times New Roman" pitchFamily="18" charset="0"/>
              </a:rPr>
              <a:t> drepturilor </a:t>
            </a:r>
            <a:r>
              <a:rPr lang="ro-RO" sz="2400" b="1" dirty="0" err="1">
                <a:cs typeface="Times New Roman" pitchFamily="18" charset="0"/>
              </a:rPr>
              <a:t>cetăţenilor</a:t>
            </a:r>
            <a:r>
              <a:rPr lang="ro-RO" sz="2400" b="1" dirty="0">
                <a:cs typeface="Times New Roman" pitchFamily="18" charset="0"/>
              </a:rPr>
              <a:t> în domeniul asigurării cu pensii </a:t>
            </a:r>
            <a:br>
              <a:rPr lang="ro-RO" sz="2400" b="1" dirty="0"/>
            </a:br>
            <a:r>
              <a:rPr lang="ro-RO" sz="1600" b="1" dirty="0"/>
              <a:t>(principiul teritorial)</a:t>
            </a:r>
          </a:p>
        </p:txBody>
      </p:sp>
      <p:sp>
        <p:nvSpPr>
          <p:cNvPr id="20482" name="Rectangle 3"/>
          <p:cNvSpPr>
            <a:spLocks noGrp="1" noChangeArrowheads="1"/>
          </p:cNvSpPr>
          <p:nvPr>
            <p:ph type="body" idx="1"/>
          </p:nvPr>
        </p:nvSpPr>
        <p:spPr>
          <a:xfrm>
            <a:off x="457200" y="2214563"/>
            <a:ext cx="8310563" cy="4357709"/>
          </a:xfrm>
        </p:spPr>
        <p:txBody>
          <a:bodyPr/>
          <a:lstStyle/>
          <a:p>
            <a:pPr marL="195263" indent="-195263" algn="just" eaLnBrk="1" hangingPunct="1">
              <a:lnSpc>
                <a:spcPct val="90000"/>
              </a:lnSpc>
              <a:buFont typeface="Wingdings" pitchFamily="2" charset="2"/>
              <a:buNone/>
            </a:pPr>
            <a:r>
              <a:rPr lang="ro-RO" sz="1800" b="1" dirty="0"/>
              <a:t>	</a:t>
            </a:r>
            <a:r>
              <a:rPr lang="ro-RO" sz="1600" b="1" dirty="0">
                <a:cs typeface="Times New Roman" pitchFamily="18" charset="0"/>
              </a:rPr>
              <a:t>Acordul între Guvernul Republicii Moldova şi Guvernul Federaţiei Ruse</a:t>
            </a:r>
            <a:r>
              <a:rPr lang="ro-RO" sz="1600" dirty="0">
                <a:cs typeface="Times New Roman" pitchFamily="18" charset="0"/>
              </a:rPr>
              <a:t> </a:t>
            </a:r>
            <a:r>
              <a:rPr lang="ro-RO" sz="1600" b="1" dirty="0">
                <a:cs typeface="Times New Roman" pitchFamily="18" charset="0"/>
              </a:rPr>
              <a:t>privind garanţiile drepturilor cetăţenilor în domeniul asigurării cu pensii</a:t>
            </a:r>
            <a:r>
              <a:rPr lang="ro-RO" sz="1600" dirty="0">
                <a:cs typeface="Times New Roman" pitchFamily="18" charset="0"/>
              </a:rPr>
              <a:t>, semnat la 10 februarie 1995, în vigoare de la  4 decembrie 1995;</a:t>
            </a:r>
            <a:endParaRPr lang="ro-RO" sz="1600" dirty="0"/>
          </a:p>
          <a:p>
            <a:pPr marL="195263" indent="-195263" algn="just" eaLnBrk="1" hangingPunct="1">
              <a:lnSpc>
                <a:spcPct val="90000"/>
              </a:lnSpc>
              <a:buFont typeface="Wingdings" pitchFamily="2" charset="2"/>
              <a:buNone/>
            </a:pPr>
            <a:endParaRPr lang="ru-RU" sz="900" dirty="0"/>
          </a:p>
          <a:p>
            <a:pPr marL="195263" indent="-195263" algn="just" eaLnBrk="1" hangingPunct="1">
              <a:lnSpc>
                <a:spcPct val="90000"/>
              </a:lnSpc>
              <a:buFont typeface="Wingdings" pitchFamily="2" charset="2"/>
              <a:buNone/>
            </a:pPr>
            <a:r>
              <a:rPr lang="ro-RO" sz="1600" b="1" dirty="0"/>
              <a:t>	1.</a:t>
            </a:r>
            <a:r>
              <a:rPr lang="ro-RO" sz="1600" b="1" dirty="0">
                <a:cs typeface="Times New Roman" pitchFamily="18" charset="0"/>
              </a:rPr>
              <a:t>Acordul între Guvernul Republicii Moldova şi Guvernul Ucrainei privind garantarea drepturilor cetăţenilor în domeniul asigurării cu pensii</a:t>
            </a:r>
            <a:r>
              <a:rPr lang="ro-RO" sz="1600" dirty="0">
                <a:cs typeface="Times New Roman" pitchFamily="18" charset="0"/>
              </a:rPr>
              <a:t>, semnat la 29 august 1995, în vigoare de la  19 noiembrie 1996; </a:t>
            </a:r>
            <a:endParaRPr lang="ro-RO" sz="1600" dirty="0"/>
          </a:p>
          <a:p>
            <a:pPr marL="195263" indent="-195263" algn="just" eaLnBrk="1" hangingPunct="1">
              <a:lnSpc>
                <a:spcPct val="90000"/>
              </a:lnSpc>
              <a:buNone/>
            </a:pPr>
            <a:r>
              <a:rPr lang="ro-RO" sz="1400" dirty="0"/>
              <a:t>    </a:t>
            </a:r>
            <a:r>
              <a:rPr lang="ro-RO" sz="1400" b="1" dirty="0"/>
              <a:t>2. </a:t>
            </a:r>
            <a:r>
              <a:rPr lang="vi-VN" sz="1400" b="1" dirty="0"/>
              <a:t>ACORD între Fondul Social al Republicii Moldova şi Fondul de Pensionare al Ucrainei despre transferul şi achitarea reciprocă a </a:t>
            </a:r>
            <a:r>
              <a:rPr lang="vi-VN" sz="1400" b="1" dirty="0" err="1"/>
              <a:t>pensiilor</a:t>
            </a:r>
            <a:r>
              <a:rPr lang="ro-RO" sz="1400" b="1" dirty="0"/>
              <a:t>, semnat şi în vigoare de  la 23octombrie  1998;</a:t>
            </a:r>
          </a:p>
          <a:p>
            <a:pPr marL="195263" indent="-195263" algn="just" eaLnBrk="1" hangingPunct="1">
              <a:lnSpc>
                <a:spcPct val="90000"/>
              </a:lnSpc>
              <a:buFont typeface="Wingdings" pitchFamily="2" charset="2"/>
              <a:buNone/>
            </a:pPr>
            <a:endParaRPr lang="ro-RO" sz="900" b="1" dirty="0">
              <a:cs typeface="Times New Roman" pitchFamily="18" charset="0"/>
            </a:endParaRPr>
          </a:p>
          <a:p>
            <a:pPr marL="195263" indent="-195263" algn="just" eaLnBrk="1" hangingPunct="1">
              <a:lnSpc>
                <a:spcPct val="90000"/>
              </a:lnSpc>
              <a:buFont typeface="Wingdings" pitchFamily="2" charset="2"/>
              <a:buNone/>
            </a:pPr>
            <a:r>
              <a:rPr lang="ro-RO" sz="900" b="1" dirty="0">
                <a:cs typeface="Times New Roman" pitchFamily="18" charset="0"/>
              </a:rPr>
              <a:t>       </a:t>
            </a:r>
            <a:r>
              <a:rPr lang="ro-RO" sz="1600" b="1" dirty="0">
                <a:cs typeface="Times New Roman" pitchFamily="18" charset="0"/>
              </a:rPr>
              <a:t>Acordul între Guvernul Republicii Moldova şi Guvernul Republicii Azerbaidjan privind garanţiile drepturilor cetăţenilor în domeniul asigurării cu pensii</a:t>
            </a:r>
            <a:r>
              <a:rPr lang="ro-RO" sz="1600" dirty="0">
                <a:cs typeface="Times New Roman" pitchFamily="18" charset="0"/>
              </a:rPr>
              <a:t>, semnat la 27 noiembrie 1997, în vigoare de la 8 ianuarie 1999;</a:t>
            </a:r>
            <a:endParaRPr lang="ro-RO" sz="1600" dirty="0"/>
          </a:p>
          <a:p>
            <a:pPr marL="195263" indent="-195263" algn="just" eaLnBrk="1" hangingPunct="1">
              <a:lnSpc>
                <a:spcPct val="90000"/>
              </a:lnSpc>
              <a:buFont typeface="Wingdings" pitchFamily="2" charset="2"/>
              <a:buNone/>
            </a:pPr>
            <a:endParaRPr lang="ru-RU" sz="900" dirty="0"/>
          </a:p>
          <a:p>
            <a:pPr marL="195263" indent="-195263" algn="just" eaLnBrk="1" hangingPunct="1">
              <a:lnSpc>
                <a:spcPct val="90000"/>
              </a:lnSpc>
              <a:buFont typeface="Wingdings" pitchFamily="2" charset="2"/>
              <a:buNone/>
            </a:pPr>
            <a:r>
              <a:rPr lang="ro-RO" sz="1600" b="1" dirty="0"/>
              <a:t>	</a:t>
            </a:r>
            <a:r>
              <a:rPr lang="ro-RO" sz="1600" b="1" dirty="0">
                <a:cs typeface="Times New Roman" pitchFamily="18" charset="0"/>
              </a:rPr>
              <a:t> Acordul între Guvernul Republicii Moldova şi Guvernul Republicii Uzbekistan privind garantarea drepturilor cetăţenilor în domeniul asigurării cu pensii</a:t>
            </a:r>
            <a:r>
              <a:rPr lang="ro-RO" sz="1600" dirty="0">
                <a:cs typeface="Times New Roman" pitchFamily="18" charset="0"/>
              </a:rPr>
              <a:t>, semnat la 30 martie 1995, în vigoare de la 28 noiembrie 1995;</a:t>
            </a:r>
            <a:endParaRPr lang="ro-RO" sz="1600" dirty="0"/>
          </a:p>
        </p:txBody>
      </p:sp>
      <p:pic>
        <p:nvPicPr>
          <p:cNvPr id="20483" name="Picture 5" descr="flag_clip_image001"/>
          <p:cNvPicPr>
            <a:picLocks noChangeAspect="1" noChangeArrowheads="1"/>
          </p:cNvPicPr>
          <p:nvPr/>
        </p:nvPicPr>
        <p:blipFill>
          <a:blip r:embed="rId2" cstate="print"/>
          <a:srcRect/>
          <a:stretch>
            <a:fillRect/>
          </a:stretch>
        </p:blipFill>
        <p:spPr bwMode="auto">
          <a:xfrm>
            <a:off x="0" y="2362200"/>
            <a:ext cx="685800" cy="374650"/>
          </a:xfrm>
          <a:prstGeom prst="rect">
            <a:avLst/>
          </a:prstGeom>
          <a:noFill/>
          <a:ln w="9525">
            <a:noFill/>
            <a:miter lim="800000"/>
            <a:headEnd/>
            <a:tailEnd/>
          </a:ln>
        </p:spPr>
      </p:pic>
      <p:pic>
        <p:nvPicPr>
          <p:cNvPr id="20484" name="Picture 15" descr="244"/>
          <p:cNvPicPr>
            <a:picLocks noChangeAspect="1" noChangeArrowheads="1"/>
          </p:cNvPicPr>
          <p:nvPr/>
        </p:nvPicPr>
        <p:blipFill>
          <a:blip r:embed="rId3" cstate="print"/>
          <a:srcRect/>
          <a:stretch>
            <a:fillRect/>
          </a:stretch>
        </p:blipFill>
        <p:spPr bwMode="auto">
          <a:xfrm>
            <a:off x="0" y="5429264"/>
            <a:ext cx="685800" cy="396875"/>
          </a:xfrm>
          <a:prstGeom prst="rect">
            <a:avLst/>
          </a:prstGeom>
          <a:noFill/>
          <a:ln w="9525">
            <a:noFill/>
            <a:miter lim="800000"/>
            <a:headEnd/>
            <a:tailEnd/>
          </a:ln>
        </p:spPr>
      </p:pic>
      <p:pic>
        <p:nvPicPr>
          <p:cNvPr id="20485" name="Picture 7" descr="ss_ukraine-e1342862169707"/>
          <p:cNvPicPr>
            <a:picLocks noChangeAspect="1" noChangeArrowheads="1"/>
          </p:cNvPicPr>
          <p:nvPr/>
        </p:nvPicPr>
        <p:blipFill>
          <a:blip r:embed="rId4" cstate="print"/>
          <a:srcRect/>
          <a:stretch>
            <a:fillRect/>
          </a:stretch>
        </p:blipFill>
        <p:spPr bwMode="auto">
          <a:xfrm>
            <a:off x="0" y="3276600"/>
            <a:ext cx="685800" cy="376238"/>
          </a:xfrm>
          <a:prstGeom prst="rect">
            <a:avLst/>
          </a:prstGeom>
          <a:noFill/>
          <a:ln w="9525">
            <a:noFill/>
            <a:miter lim="800000"/>
            <a:headEnd/>
            <a:tailEnd/>
          </a:ln>
        </p:spPr>
      </p:pic>
      <p:pic>
        <p:nvPicPr>
          <p:cNvPr id="20487" name="Picture 13" descr="ANd9GcQt4a0ugWa1f4Tn_nwaGmH79viBXv6TDuJ4kr-sF5D1OGIWZqZzOVBb6d3f"/>
          <p:cNvPicPr>
            <a:picLocks noChangeAspect="1" noChangeArrowheads="1"/>
          </p:cNvPicPr>
          <p:nvPr/>
        </p:nvPicPr>
        <p:blipFill>
          <a:blip r:embed="rId5" cstate="print"/>
          <a:srcRect/>
          <a:stretch>
            <a:fillRect/>
          </a:stretch>
        </p:blipFill>
        <p:spPr bwMode="auto">
          <a:xfrm>
            <a:off x="0" y="4357694"/>
            <a:ext cx="685800" cy="3429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ro-RO"/>
              <a:t>Prevederi generale</a:t>
            </a:r>
          </a:p>
        </p:txBody>
      </p:sp>
      <p:sp>
        <p:nvSpPr>
          <p:cNvPr id="21506" name="Rectangle 3"/>
          <p:cNvSpPr>
            <a:spLocks noGrp="1" noChangeArrowheads="1"/>
          </p:cNvSpPr>
          <p:nvPr>
            <p:ph type="body" idx="1"/>
          </p:nvPr>
        </p:nvSpPr>
        <p:spPr/>
        <p:txBody>
          <a:bodyPr/>
          <a:lstStyle/>
          <a:p>
            <a:pPr eaLnBrk="1" hangingPunct="1">
              <a:lnSpc>
                <a:spcPct val="90000"/>
              </a:lnSpc>
            </a:pPr>
            <a:r>
              <a:rPr lang="ro-RO" sz="2000" dirty="0"/>
              <a:t>Domeniu de aplicare: </a:t>
            </a:r>
            <a:r>
              <a:rPr lang="ro-RO" sz="2000" b="1" dirty="0"/>
              <a:t>pensii/</a:t>
            </a:r>
            <a:r>
              <a:rPr lang="ro-RO" sz="2000" b="1" dirty="0" err="1"/>
              <a:t>alocaţii</a:t>
            </a:r>
            <a:r>
              <a:rPr lang="ro-RO" sz="2000" dirty="0"/>
              <a:t>;</a:t>
            </a:r>
          </a:p>
          <a:p>
            <a:pPr algn="just" eaLnBrk="1" hangingPunct="1">
              <a:lnSpc>
                <a:spcPct val="90000"/>
              </a:lnSpc>
            </a:pPr>
            <a:r>
              <a:rPr lang="ro-RO" sz="2000" dirty="0"/>
              <a:t>Unde se stabileşte pensia: </a:t>
            </a:r>
            <a:r>
              <a:rPr lang="ro-RO" sz="2000" b="1" dirty="0"/>
              <a:t>s</a:t>
            </a:r>
            <a:r>
              <a:rPr lang="en-US" sz="2000" b="1" dirty="0" err="1"/>
              <a:t>tabilirea</a:t>
            </a:r>
            <a:r>
              <a:rPr lang="en-US" sz="2000" b="1" dirty="0"/>
              <a:t> </a:t>
            </a:r>
            <a:r>
              <a:rPr lang="en-US" sz="2000" b="1" dirty="0" err="1"/>
              <a:t>pensiei</a:t>
            </a:r>
            <a:r>
              <a:rPr lang="en-US" sz="2000" b="1" dirty="0"/>
              <a:t> </a:t>
            </a:r>
            <a:r>
              <a:rPr lang="ro-RO" sz="2000" b="1" dirty="0"/>
              <a:t>se efectuează </a:t>
            </a:r>
            <a:r>
              <a:rPr lang="ru-RU" sz="2000" b="1" dirty="0" err="1"/>
              <a:t>la</a:t>
            </a:r>
            <a:r>
              <a:rPr lang="ru-RU" sz="2000" b="1" dirty="0"/>
              <a:t> </a:t>
            </a:r>
            <a:r>
              <a:rPr lang="ru-RU" sz="2000" b="1" dirty="0" err="1"/>
              <a:t>locul</a:t>
            </a:r>
            <a:r>
              <a:rPr lang="ru-RU" sz="2000" b="1" dirty="0"/>
              <a:t> </a:t>
            </a:r>
            <a:r>
              <a:rPr lang="ru-RU" sz="2000" b="1" dirty="0" err="1"/>
              <a:t>de</a:t>
            </a:r>
            <a:r>
              <a:rPr lang="ru-RU" sz="2000" b="1" dirty="0"/>
              <a:t> </a:t>
            </a:r>
            <a:r>
              <a:rPr lang="ro-RO" sz="2000" b="1" dirty="0"/>
              <a:t>domiciliu</a:t>
            </a:r>
            <a:r>
              <a:rPr lang="ru-RU" sz="2000" b="1" dirty="0"/>
              <a:t> </a:t>
            </a:r>
            <a:r>
              <a:rPr lang="ru-RU" sz="2000" b="1" dirty="0" err="1"/>
              <a:t>permanent</a:t>
            </a:r>
            <a:r>
              <a:rPr lang="ro-RO" sz="2000" b="1" dirty="0"/>
              <a:t>, de către </a:t>
            </a:r>
            <a:r>
              <a:rPr lang="ro-RO" sz="2000" b="1" dirty="0" err="1"/>
              <a:t>instituţia</a:t>
            </a:r>
            <a:r>
              <a:rPr lang="ro-RO" sz="2000" b="1" dirty="0"/>
              <a:t> competentă</a:t>
            </a:r>
            <a:r>
              <a:rPr lang="ro-RO" sz="2000" dirty="0"/>
              <a:t>;</a:t>
            </a:r>
          </a:p>
          <a:p>
            <a:pPr algn="just" eaLnBrk="1" hangingPunct="1">
              <a:lnSpc>
                <a:spcPct val="90000"/>
              </a:lnSpc>
            </a:pPr>
            <a:r>
              <a:rPr lang="ro-RO" sz="2000" dirty="0"/>
              <a:t>Perioadele care se includ în stagiul de cotizare: </a:t>
            </a:r>
            <a:r>
              <a:rPr lang="ro-RO" sz="2000" b="1" dirty="0"/>
              <a:t>l</a:t>
            </a:r>
            <a:r>
              <a:rPr lang="ru-RU" sz="2000" b="1" dirty="0" err="1"/>
              <a:t>a</a:t>
            </a:r>
            <a:r>
              <a:rPr lang="ru-RU" sz="2000" b="1" dirty="0"/>
              <a:t> </a:t>
            </a:r>
            <a:r>
              <a:rPr lang="ru-RU" sz="2000" b="1" dirty="0" err="1"/>
              <a:t>stabilirea</a:t>
            </a:r>
            <a:r>
              <a:rPr lang="ru-RU" sz="2000" b="1" dirty="0"/>
              <a:t> </a:t>
            </a:r>
            <a:r>
              <a:rPr lang="ru-RU" sz="2000" b="1" dirty="0" err="1"/>
              <a:t>dreptului</a:t>
            </a:r>
            <a:r>
              <a:rPr lang="ru-RU" sz="2000" b="1" dirty="0"/>
              <a:t> </a:t>
            </a:r>
            <a:r>
              <a:rPr lang="ru-RU" sz="2000" b="1" dirty="0" err="1"/>
              <a:t>la</a:t>
            </a:r>
            <a:r>
              <a:rPr lang="ru-RU" sz="2000" b="1" dirty="0"/>
              <a:t> </a:t>
            </a:r>
            <a:r>
              <a:rPr lang="ru-RU" sz="2000" b="1" dirty="0" err="1"/>
              <a:t>pensie</a:t>
            </a:r>
            <a:r>
              <a:rPr lang="ru-RU" sz="2000" b="1" dirty="0"/>
              <a:t> </a:t>
            </a:r>
            <a:r>
              <a:rPr lang="ru-RU" sz="2000" b="1" dirty="0" err="1"/>
              <a:t>se</a:t>
            </a:r>
            <a:r>
              <a:rPr lang="ru-RU" sz="2000" b="1" dirty="0"/>
              <a:t> </a:t>
            </a:r>
            <a:r>
              <a:rPr lang="ru-RU" sz="2000" b="1" dirty="0" err="1"/>
              <a:t>iau</a:t>
            </a:r>
            <a:r>
              <a:rPr lang="ru-RU" sz="2000" b="1" dirty="0"/>
              <a:t> </a:t>
            </a:r>
            <a:r>
              <a:rPr lang="ru-RU" sz="2000" b="1" dirty="0" err="1"/>
              <a:t>în</a:t>
            </a:r>
            <a:r>
              <a:rPr lang="ru-RU" sz="2000" b="1" dirty="0"/>
              <a:t> </a:t>
            </a:r>
            <a:r>
              <a:rPr lang="ru-RU" sz="2000" b="1" dirty="0" err="1"/>
              <a:t>considerare</a:t>
            </a:r>
            <a:r>
              <a:rPr lang="ru-RU" sz="2000" b="1" dirty="0"/>
              <a:t> </a:t>
            </a:r>
            <a:r>
              <a:rPr lang="ru-RU" sz="2000" b="1" dirty="0" err="1"/>
              <a:t>perioadele</a:t>
            </a:r>
            <a:r>
              <a:rPr lang="ru-RU" sz="2000" b="1" dirty="0"/>
              <a:t> </a:t>
            </a:r>
            <a:r>
              <a:rPr lang="ru-RU" sz="2000" b="1" dirty="0" err="1"/>
              <a:t>de</a:t>
            </a:r>
            <a:r>
              <a:rPr lang="ru-RU" sz="2000" b="1" dirty="0"/>
              <a:t> </a:t>
            </a:r>
            <a:r>
              <a:rPr lang="ru-RU" sz="2000" b="1" dirty="0" err="1"/>
              <a:t>asigurare</a:t>
            </a:r>
            <a:r>
              <a:rPr lang="ru-RU" sz="2000" b="1" dirty="0"/>
              <a:t> </a:t>
            </a:r>
            <a:r>
              <a:rPr lang="ru-RU" sz="2000" b="1" dirty="0" err="1"/>
              <a:t>realizate</a:t>
            </a:r>
            <a:r>
              <a:rPr lang="ru-RU" sz="2000" b="1" dirty="0"/>
              <a:t> </a:t>
            </a:r>
            <a:r>
              <a:rPr lang="ru-RU" sz="2000" b="1" dirty="0" err="1"/>
              <a:t>conform</a:t>
            </a:r>
            <a:r>
              <a:rPr lang="ru-RU" sz="2000" b="1" dirty="0"/>
              <a:t> </a:t>
            </a:r>
            <a:r>
              <a:rPr lang="ru-RU" sz="2000" b="1" dirty="0" err="1"/>
              <a:t>legisla</a:t>
            </a:r>
            <a:r>
              <a:rPr lang="ro-RO" sz="2000" b="1" dirty="0"/>
              <a:t>ţ</a:t>
            </a:r>
            <a:r>
              <a:rPr lang="ru-RU" sz="2000" b="1" dirty="0" err="1"/>
              <a:t>iei</a:t>
            </a:r>
            <a:r>
              <a:rPr lang="ru-RU" sz="2000" b="1" dirty="0"/>
              <a:t> </a:t>
            </a:r>
            <a:r>
              <a:rPr lang="ru-RU" sz="2000" b="1" dirty="0" err="1"/>
              <a:t>ambelor</a:t>
            </a:r>
            <a:r>
              <a:rPr lang="ru-RU" sz="2000" b="1" dirty="0"/>
              <a:t> </a:t>
            </a:r>
            <a:r>
              <a:rPr lang="ro-RO" sz="2000" b="1" dirty="0"/>
              <a:t>ţ</a:t>
            </a:r>
            <a:r>
              <a:rPr lang="ru-RU" sz="2000" b="1" dirty="0" err="1"/>
              <a:t>ări</a:t>
            </a:r>
            <a:r>
              <a:rPr lang="ru-RU" sz="2000" b="1" dirty="0"/>
              <a:t>, </a:t>
            </a:r>
            <a:r>
              <a:rPr lang="ru-RU" sz="2000" b="1" dirty="0" err="1"/>
              <a:t>inclusiv</a:t>
            </a:r>
            <a:r>
              <a:rPr lang="ru-RU" sz="2000" b="1" dirty="0"/>
              <a:t> </a:t>
            </a:r>
            <a:r>
              <a:rPr lang="ru-RU" sz="2000" b="1" dirty="0" err="1"/>
              <a:t>p</a:t>
            </a:r>
            <a:r>
              <a:rPr lang="ro-RO" sz="2000" b="1" dirty="0"/>
              <a:t>î</a:t>
            </a:r>
            <a:r>
              <a:rPr lang="ru-RU" sz="2000" b="1" dirty="0" err="1"/>
              <a:t>nă</a:t>
            </a:r>
            <a:r>
              <a:rPr lang="ru-RU" sz="2000" b="1" dirty="0"/>
              <a:t> </a:t>
            </a:r>
            <a:r>
              <a:rPr lang="ru-RU" sz="2000" b="1" dirty="0" err="1"/>
              <a:t>la</a:t>
            </a:r>
            <a:r>
              <a:rPr lang="ru-RU" sz="2000" b="1" dirty="0"/>
              <a:t> </a:t>
            </a:r>
            <a:r>
              <a:rPr lang="ru-RU" sz="2000" b="1" dirty="0" err="1"/>
              <a:t>intrarea</a:t>
            </a:r>
            <a:r>
              <a:rPr lang="ru-RU" sz="2000" b="1" dirty="0"/>
              <a:t> </a:t>
            </a:r>
            <a:r>
              <a:rPr lang="ru-RU" sz="2000" b="1" dirty="0" err="1"/>
              <a:t>în</a:t>
            </a:r>
            <a:r>
              <a:rPr lang="ru-RU" sz="2000" b="1" dirty="0"/>
              <a:t> </a:t>
            </a:r>
            <a:r>
              <a:rPr lang="ru-RU" sz="2000" b="1" dirty="0" err="1"/>
              <a:t>vigoare</a:t>
            </a:r>
            <a:r>
              <a:rPr lang="ru-RU" sz="2000" b="1" dirty="0"/>
              <a:t> </a:t>
            </a:r>
            <a:r>
              <a:rPr lang="ru-RU" sz="2000" b="1" dirty="0" err="1"/>
              <a:t>a</a:t>
            </a:r>
            <a:r>
              <a:rPr lang="ru-RU" sz="2000" b="1" dirty="0"/>
              <a:t> </a:t>
            </a:r>
            <a:r>
              <a:rPr lang="ro-RO" sz="2000" b="1" dirty="0"/>
              <a:t>A</a:t>
            </a:r>
            <a:r>
              <a:rPr lang="ru-RU" sz="2000" b="1" dirty="0" err="1"/>
              <a:t>cordurilor</a:t>
            </a:r>
            <a:r>
              <a:rPr lang="ru-RU" sz="2000" b="1" dirty="0"/>
              <a:t>, </a:t>
            </a:r>
            <a:r>
              <a:rPr lang="ru-RU" sz="2000" b="1" dirty="0" err="1"/>
              <a:t>precum</a:t>
            </a:r>
            <a:r>
              <a:rPr lang="ru-RU" sz="2000" b="1" dirty="0"/>
              <a:t> </a:t>
            </a:r>
            <a:r>
              <a:rPr lang="ro-RO" sz="2000" b="1" dirty="0"/>
              <a:t>ş</a:t>
            </a:r>
            <a:r>
              <a:rPr lang="ru-RU" sz="2000" b="1" dirty="0"/>
              <a:t>i </a:t>
            </a:r>
            <a:r>
              <a:rPr lang="ru-RU" sz="2000" b="1" dirty="0" err="1"/>
              <a:t>pe</a:t>
            </a:r>
            <a:r>
              <a:rPr lang="ru-RU" sz="2000" b="1" dirty="0"/>
              <a:t> </a:t>
            </a:r>
            <a:r>
              <a:rPr lang="ru-RU" sz="2000" b="1" dirty="0" err="1"/>
              <a:t>teritoriul</a:t>
            </a:r>
            <a:r>
              <a:rPr lang="ru-RU" sz="2000" b="1" dirty="0"/>
              <a:t> </a:t>
            </a:r>
            <a:r>
              <a:rPr lang="ru-RU" sz="2000" b="1" dirty="0" err="1"/>
              <a:t>fostei</a:t>
            </a:r>
            <a:r>
              <a:rPr lang="ro-RO" sz="2000" b="1" dirty="0"/>
              <a:t> URSS</a:t>
            </a:r>
            <a:r>
              <a:rPr lang="ro-RO" sz="1600" dirty="0"/>
              <a:t>;</a:t>
            </a:r>
          </a:p>
          <a:p>
            <a:pPr eaLnBrk="1" hangingPunct="1">
              <a:lnSpc>
                <a:spcPct val="90000"/>
              </a:lnSpc>
            </a:pPr>
            <a:r>
              <a:rPr lang="ro-RO" sz="2000" dirty="0"/>
              <a:t>În cazul </a:t>
            </a:r>
            <a:r>
              <a:rPr lang="ro-RO" sz="2000" b="1" dirty="0"/>
              <a:t>strămutării </a:t>
            </a:r>
            <a:r>
              <a:rPr lang="ro-RO" sz="2000" dirty="0"/>
              <a:t>pensionarului de pe                                             teritoriul unui stat pe teritoriul altui stat</a:t>
            </a:r>
            <a:r>
              <a:rPr lang="ro-RO" sz="2000" b="1" dirty="0"/>
              <a:t>,                                              </a:t>
            </a:r>
            <a:r>
              <a:rPr lang="ro-RO" sz="2000" dirty="0"/>
              <a:t>plata pensiei încetează, iar la noul loc                                                   de domiciliu </a:t>
            </a:r>
            <a:r>
              <a:rPr lang="en-US" sz="2000" dirty="0"/>
              <a:t>s</a:t>
            </a:r>
            <a:r>
              <a:rPr lang="ro-RO" sz="2000" dirty="0"/>
              <a:t>e stabileşte o pensie nouă,                                               conform legislaţiei acestui stat.</a:t>
            </a:r>
          </a:p>
          <a:p>
            <a:pPr eaLnBrk="1" hangingPunct="1">
              <a:lnSpc>
                <a:spcPct val="90000"/>
              </a:lnSpc>
            </a:pPr>
            <a:r>
              <a:rPr lang="ro-RO" sz="2000" dirty="0"/>
              <a:t>Probleme/</a:t>
            </a:r>
            <a:r>
              <a:rPr lang="ro-RO" sz="2000" dirty="0" err="1"/>
              <a:t>dificultăţi</a:t>
            </a:r>
            <a:r>
              <a:rPr lang="ro-RO" sz="2000" dirty="0"/>
              <a:t>............</a:t>
            </a:r>
          </a:p>
          <a:p>
            <a:pPr eaLnBrk="1" hangingPunct="1">
              <a:lnSpc>
                <a:spcPct val="90000"/>
              </a:lnSpc>
            </a:pPr>
            <a:endParaRPr lang="ro-RO" sz="2000" dirty="0"/>
          </a:p>
        </p:txBody>
      </p:sp>
      <p:pic>
        <p:nvPicPr>
          <p:cNvPr id="21507" name="Picture 7" descr="sng"/>
          <p:cNvPicPr>
            <a:picLocks noChangeAspect="1" noChangeArrowheads="1"/>
          </p:cNvPicPr>
          <p:nvPr/>
        </p:nvPicPr>
        <p:blipFill>
          <a:blip r:embed="rId2" cstate="print"/>
          <a:srcRect/>
          <a:stretch>
            <a:fillRect/>
          </a:stretch>
        </p:blipFill>
        <p:spPr bwMode="auto">
          <a:xfrm>
            <a:off x="5572132" y="4786322"/>
            <a:ext cx="3429000" cy="14351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r>
              <a:rPr lang="ro-RO" sz="3200" b="1" dirty="0"/>
              <a:t>Acorduri </a:t>
            </a:r>
            <a:br>
              <a:rPr lang="ro-RO" sz="3200" b="1" dirty="0"/>
            </a:br>
            <a:r>
              <a:rPr lang="ro-RO" sz="3200" b="1" dirty="0"/>
              <a:t>în domeniul securităţii sociale</a:t>
            </a:r>
            <a:br>
              <a:rPr lang="ro-RO" sz="3200" b="1" dirty="0"/>
            </a:br>
            <a:endParaRPr lang="ro-RO" sz="2400" b="1" dirty="0"/>
          </a:p>
        </p:txBody>
      </p:sp>
      <p:sp>
        <p:nvSpPr>
          <p:cNvPr id="22530" name="Rectangle 4"/>
          <p:cNvSpPr>
            <a:spLocks noGrp="1" noChangeArrowheads="1"/>
          </p:cNvSpPr>
          <p:nvPr>
            <p:ph type="body" sz="half" idx="2"/>
          </p:nvPr>
        </p:nvSpPr>
        <p:spPr>
          <a:xfrm>
            <a:off x="1905000" y="2214563"/>
            <a:ext cx="6862763" cy="4643437"/>
          </a:xfrm>
        </p:spPr>
        <p:txBody>
          <a:bodyPr/>
          <a:lstStyle/>
          <a:p>
            <a:pPr marL="476250" lvl="1" indent="-274638" algn="just" eaLnBrk="1" hangingPunct="1">
              <a:lnSpc>
                <a:spcPct val="80000"/>
              </a:lnSpc>
              <a:spcBef>
                <a:spcPct val="0"/>
              </a:spcBef>
              <a:buClr>
                <a:schemeClr val="bg2"/>
              </a:buClr>
              <a:buSzPct val="75000"/>
            </a:pPr>
            <a:r>
              <a:rPr lang="ro-RO" sz="1400" b="1" dirty="0"/>
              <a:t>Acord între Republica Moldova şi Republica Bulgaria în domeniul asigurărilor sociale</a:t>
            </a:r>
            <a:r>
              <a:rPr lang="ro-RO" sz="1400" dirty="0"/>
              <a:t>, semnat la 5 decembrie 2008 la Sofia, în vigoare de la 1 septembrie 2009;</a:t>
            </a:r>
          </a:p>
          <a:p>
            <a:pPr marL="476250" lvl="1" indent="-274638" algn="just" eaLnBrk="1" hangingPunct="1">
              <a:lnSpc>
                <a:spcPct val="80000"/>
              </a:lnSpc>
              <a:spcBef>
                <a:spcPct val="0"/>
              </a:spcBef>
              <a:buClr>
                <a:schemeClr val="bg2"/>
              </a:buClr>
              <a:buSzPct val="75000"/>
            </a:pPr>
            <a:endParaRPr lang="ro-RO" sz="1400" dirty="0"/>
          </a:p>
          <a:p>
            <a:pPr marL="476250" lvl="1" indent="-274638" algn="just" eaLnBrk="1" hangingPunct="1">
              <a:lnSpc>
                <a:spcPct val="80000"/>
              </a:lnSpc>
              <a:spcBef>
                <a:spcPct val="0"/>
              </a:spcBef>
              <a:buClr>
                <a:schemeClr val="bg2"/>
              </a:buClr>
              <a:buSzPct val="75000"/>
            </a:pPr>
            <a:r>
              <a:rPr lang="ro-RO" sz="1400" b="1" dirty="0"/>
              <a:t>Acord în domeniul securităţii sociale între Republica Moldova şi Republica Portugheză, </a:t>
            </a:r>
            <a:r>
              <a:rPr lang="ro-RO" sz="1400" dirty="0"/>
              <a:t>semnat la 11 februarie 2009 la Lisabona, în vigoare de la 1 decembrie 2010;</a:t>
            </a:r>
          </a:p>
          <a:p>
            <a:pPr marL="476250" lvl="1" indent="-274638" algn="just" eaLnBrk="1" hangingPunct="1">
              <a:lnSpc>
                <a:spcPct val="80000"/>
              </a:lnSpc>
              <a:spcBef>
                <a:spcPct val="0"/>
              </a:spcBef>
              <a:buClr>
                <a:schemeClr val="bg2"/>
              </a:buClr>
              <a:buSzPct val="75000"/>
            </a:pPr>
            <a:endParaRPr lang="ro-RO" sz="1400" dirty="0"/>
          </a:p>
          <a:p>
            <a:pPr marL="476250" lvl="1" indent="-274638" algn="just" eaLnBrk="1" hangingPunct="1">
              <a:lnSpc>
                <a:spcPct val="80000"/>
              </a:lnSpc>
              <a:spcBef>
                <a:spcPct val="0"/>
              </a:spcBef>
              <a:buClr>
                <a:schemeClr val="bg2"/>
              </a:buClr>
              <a:buSzPct val="75000"/>
            </a:pPr>
            <a:r>
              <a:rPr lang="ro-RO" sz="1400" b="1" dirty="0"/>
              <a:t>Acord între Republica Moldova şi </a:t>
            </a:r>
            <a:r>
              <a:rPr lang="en-US" sz="1400" b="1" dirty="0"/>
              <a:t>Rom</a:t>
            </a:r>
            <a:r>
              <a:rPr lang="ro-RO" sz="1400" b="1" dirty="0" err="1"/>
              <a:t>ânia</a:t>
            </a:r>
            <a:r>
              <a:rPr lang="ro-RO" sz="1400" b="1" dirty="0"/>
              <a:t> în domeniul securităţii sociale, </a:t>
            </a:r>
            <a:r>
              <a:rPr lang="ro-RO" sz="1400" dirty="0"/>
              <a:t>semnat la 27 aprilie 2010 la Bucureşti, în vigoare de la 1 septembrie 2011;</a:t>
            </a:r>
            <a:endParaRPr lang="en-US" sz="1400" dirty="0"/>
          </a:p>
          <a:p>
            <a:pPr marL="476250" lvl="1" indent="-274638" algn="just" eaLnBrk="1" hangingPunct="1">
              <a:lnSpc>
                <a:spcPct val="80000"/>
              </a:lnSpc>
              <a:spcBef>
                <a:spcPct val="0"/>
              </a:spcBef>
              <a:buClr>
                <a:schemeClr val="bg2"/>
              </a:buClr>
              <a:buSzPct val="75000"/>
              <a:buFont typeface="Wingdings" pitchFamily="2" charset="2"/>
              <a:buNone/>
            </a:pPr>
            <a:endParaRPr lang="ro-RO" sz="1400" dirty="0"/>
          </a:p>
          <a:p>
            <a:pPr marL="476250" lvl="1" indent="-274638" algn="just" eaLnBrk="1" hangingPunct="1">
              <a:lnSpc>
                <a:spcPct val="80000"/>
              </a:lnSpc>
              <a:spcBef>
                <a:spcPct val="0"/>
              </a:spcBef>
              <a:buClr>
                <a:schemeClr val="bg2"/>
              </a:buClr>
              <a:buSzPct val="75000"/>
            </a:pPr>
            <a:r>
              <a:rPr lang="ro-RO" sz="1400" b="1" dirty="0"/>
              <a:t>Acord în domeniul securităţii sociale între Republica Moldova şi Marele Ducat de Luxemburg, </a:t>
            </a:r>
            <a:r>
              <a:rPr lang="ro-RO" sz="1400" dirty="0"/>
              <a:t>semnat la 14 iunie 2010 la Luxemburg, în vigoare de la 1 ianuarie 2012;</a:t>
            </a:r>
          </a:p>
          <a:p>
            <a:pPr marL="476250" lvl="1" indent="-274638" algn="just" eaLnBrk="1" hangingPunct="1">
              <a:lnSpc>
                <a:spcPct val="80000"/>
              </a:lnSpc>
              <a:spcBef>
                <a:spcPct val="0"/>
              </a:spcBef>
              <a:buClr>
                <a:schemeClr val="bg2"/>
              </a:buClr>
              <a:buSzPct val="75000"/>
            </a:pPr>
            <a:endParaRPr lang="ro-RO" sz="1400" dirty="0"/>
          </a:p>
          <a:p>
            <a:pPr marL="476250" lvl="1" indent="-274638" algn="just" eaLnBrk="1" hangingPunct="1">
              <a:lnSpc>
                <a:spcPct val="80000"/>
              </a:lnSpc>
              <a:spcBef>
                <a:spcPct val="0"/>
              </a:spcBef>
              <a:buClr>
                <a:schemeClr val="bg2"/>
              </a:buClr>
              <a:buSzPct val="75000"/>
            </a:pPr>
            <a:r>
              <a:rPr lang="ro-RO" sz="1400" b="1" dirty="0"/>
              <a:t>Acord între Republica Moldova şi Republica Austria în domeniul securităţii sociale, </a:t>
            </a:r>
            <a:r>
              <a:rPr lang="ro-RO" sz="1400" dirty="0"/>
              <a:t>semnat la 5 septembrie 2011 la Chişinău, în vigoare de la 1 decembrie 2012;</a:t>
            </a:r>
          </a:p>
          <a:p>
            <a:pPr marL="476250" lvl="1" indent="-274638" algn="just" eaLnBrk="1" hangingPunct="1">
              <a:lnSpc>
                <a:spcPct val="80000"/>
              </a:lnSpc>
              <a:spcBef>
                <a:spcPct val="0"/>
              </a:spcBef>
              <a:buClr>
                <a:schemeClr val="bg2"/>
              </a:buClr>
              <a:buSzPct val="75000"/>
            </a:pPr>
            <a:endParaRPr lang="ro-RO" sz="1400" dirty="0"/>
          </a:p>
          <a:p>
            <a:pPr marL="476250" lvl="1" indent="-274638" algn="just" eaLnBrk="1" hangingPunct="1">
              <a:lnSpc>
                <a:spcPct val="80000"/>
              </a:lnSpc>
              <a:spcBef>
                <a:spcPct val="0"/>
              </a:spcBef>
              <a:buClr>
                <a:schemeClr val="bg2"/>
              </a:buClr>
              <a:buSzPct val="75000"/>
            </a:pPr>
            <a:endParaRPr lang="ro-RO" sz="1400" dirty="0"/>
          </a:p>
          <a:p>
            <a:pPr marL="476250" lvl="1" indent="-274638" algn="just" eaLnBrk="1" hangingPunct="1">
              <a:lnSpc>
                <a:spcPct val="80000"/>
              </a:lnSpc>
              <a:spcBef>
                <a:spcPct val="0"/>
              </a:spcBef>
              <a:buClr>
                <a:schemeClr val="bg2"/>
              </a:buClr>
              <a:buSzPct val="75000"/>
            </a:pPr>
            <a:r>
              <a:rPr lang="ro-RO" sz="1400" b="1" dirty="0"/>
              <a:t>Acord între Republica Moldova şi Republica  Federală Germania în domeniul securităţii sociale, </a:t>
            </a:r>
            <a:r>
              <a:rPr lang="ro-RO" sz="1400" dirty="0"/>
              <a:t>semnat la 12 ianuarie 2017 la Chişinău, în vigoare de la 1 martie 2019</a:t>
            </a:r>
          </a:p>
          <a:p>
            <a:pPr marL="476250" lvl="1" indent="-274638" algn="just" eaLnBrk="1" hangingPunct="1">
              <a:lnSpc>
                <a:spcPct val="80000"/>
              </a:lnSpc>
              <a:spcBef>
                <a:spcPct val="0"/>
              </a:spcBef>
              <a:buClr>
                <a:schemeClr val="bg2"/>
              </a:buClr>
              <a:buSzPct val="75000"/>
            </a:pPr>
            <a:endParaRPr lang="ro-RO" sz="1400" dirty="0"/>
          </a:p>
          <a:p>
            <a:pPr marL="476250" lvl="1" indent="-274638" algn="just" eaLnBrk="1" hangingPunct="1">
              <a:lnSpc>
                <a:spcPct val="80000"/>
              </a:lnSpc>
              <a:spcBef>
                <a:spcPct val="0"/>
              </a:spcBef>
              <a:buClr>
                <a:schemeClr val="bg2"/>
              </a:buClr>
              <a:buSzPct val="75000"/>
            </a:pPr>
            <a:r>
              <a:rPr lang="ro-RO" sz="1400" b="1" dirty="0"/>
              <a:t>Acord între Republica Moldova şi Republica Turcia în domeniul securităţii sociale, </a:t>
            </a:r>
            <a:r>
              <a:rPr lang="ro-RO" sz="1400" dirty="0"/>
              <a:t>semnat la 05.05.2017  la Chişinău</a:t>
            </a:r>
            <a:r>
              <a:rPr lang="en-US" sz="1400" dirty="0"/>
              <a:t>, </a:t>
            </a:r>
            <a:r>
              <a:rPr lang="ro-RO" sz="1400" dirty="0"/>
              <a:t>î</a:t>
            </a:r>
            <a:r>
              <a:rPr lang="en-US" sz="1400" dirty="0"/>
              <a:t>n </a:t>
            </a:r>
            <a:r>
              <a:rPr lang="ro-RO" sz="1400" dirty="0"/>
              <a:t>vigoare de la 1 iunie 2020</a:t>
            </a:r>
          </a:p>
          <a:p>
            <a:pPr marL="476250" lvl="1" indent="-274638" algn="just" eaLnBrk="1" hangingPunct="1">
              <a:lnSpc>
                <a:spcPct val="80000"/>
              </a:lnSpc>
              <a:spcBef>
                <a:spcPct val="0"/>
              </a:spcBef>
              <a:buClr>
                <a:schemeClr val="bg2"/>
              </a:buClr>
              <a:buSzPct val="75000"/>
            </a:pPr>
            <a:endParaRPr lang="ro-RO" sz="1600" dirty="0"/>
          </a:p>
          <a:p>
            <a:pPr marL="476250" lvl="1" indent="-274638" algn="just" eaLnBrk="1" hangingPunct="1">
              <a:lnSpc>
                <a:spcPct val="80000"/>
              </a:lnSpc>
              <a:spcBef>
                <a:spcPct val="0"/>
              </a:spcBef>
              <a:buClr>
                <a:schemeClr val="bg2"/>
              </a:buClr>
              <a:buSzPct val="75000"/>
            </a:pPr>
            <a:endParaRPr lang="ro-RO" sz="1600" dirty="0"/>
          </a:p>
        </p:txBody>
      </p:sp>
      <p:sp>
        <p:nvSpPr>
          <p:cNvPr id="22531" name="Rectangle 6"/>
          <p:cNvSpPr>
            <a:spLocks noChangeArrowheads="1"/>
          </p:cNvSpPr>
          <p:nvPr/>
        </p:nvSpPr>
        <p:spPr bwMode="auto">
          <a:xfrm>
            <a:off x="3524250" y="2720975"/>
            <a:ext cx="9144000" cy="0"/>
          </a:xfrm>
          <a:prstGeom prst="rect">
            <a:avLst/>
          </a:prstGeom>
          <a:noFill/>
          <a:ln w="9525">
            <a:noFill/>
            <a:miter lim="800000"/>
            <a:headEnd/>
            <a:tailEnd/>
          </a:ln>
        </p:spPr>
        <p:txBody>
          <a:bodyPr>
            <a:spAutoFit/>
          </a:bodyPr>
          <a:lstStyle/>
          <a:p>
            <a:endParaRPr lang="ru-RU"/>
          </a:p>
        </p:txBody>
      </p:sp>
      <p:pic>
        <p:nvPicPr>
          <p:cNvPr id="22532" name="Picture 7" descr="http://www.iritravel.ro/__site//Image/Document/steag-bulgaria.jpg"/>
          <p:cNvPicPr>
            <a:picLocks noGrp="1" noChangeAspect="1" noChangeArrowheads="1"/>
          </p:cNvPicPr>
          <p:nvPr>
            <p:ph type="clipArt" sz="half" idx="1"/>
          </p:nvPr>
        </p:nvPicPr>
        <p:blipFill>
          <a:blip r:embed="rId2" r:link="rId3" cstate="print"/>
          <a:srcRect/>
          <a:stretch>
            <a:fillRect/>
          </a:stretch>
        </p:blipFill>
        <p:spPr>
          <a:xfrm>
            <a:off x="1214414" y="1928802"/>
            <a:ext cx="838200" cy="568325"/>
          </a:xfrm>
        </p:spPr>
      </p:pic>
      <p:sp>
        <p:nvSpPr>
          <p:cNvPr id="22533" name="Rectangle 9"/>
          <p:cNvSpPr>
            <a:spLocks noChangeArrowheads="1"/>
          </p:cNvSpPr>
          <p:nvPr/>
        </p:nvSpPr>
        <p:spPr bwMode="auto">
          <a:xfrm>
            <a:off x="3379788" y="2644775"/>
            <a:ext cx="9144000" cy="0"/>
          </a:xfrm>
          <a:prstGeom prst="rect">
            <a:avLst/>
          </a:prstGeom>
          <a:noFill/>
          <a:ln w="9525">
            <a:noFill/>
            <a:miter lim="800000"/>
            <a:headEnd/>
            <a:tailEnd/>
          </a:ln>
        </p:spPr>
        <p:txBody>
          <a:bodyPr>
            <a:spAutoFit/>
          </a:bodyPr>
          <a:lstStyle/>
          <a:p>
            <a:endParaRPr lang="ru-RU"/>
          </a:p>
        </p:txBody>
      </p:sp>
      <p:sp>
        <p:nvSpPr>
          <p:cNvPr id="22534" name="Rectangle 17"/>
          <p:cNvSpPr>
            <a:spLocks noChangeArrowheads="1"/>
          </p:cNvSpPr>
          <p:nvPr/>
        </p:nvSpPr>
        <p:spPr bwMode="auto">
          <a:xfrm>
            <a:off x="3524250" y="2301875"/>
            <a:ext cx="9144000" cy="0"/>
          </a:xfrm>
          <a:prstGeom prst="rect">
            <a:avLst/>
          </a:prstGeom>
          <a:noFill/>
          <a:ln w="9525">
            <a:noFill/>
            <a:miter lim="800000"/>
            <a:headEnd/>
            <a:tailEnd/>
          </a:ln>
        </p:spPr>
        <p:txBody>
          <a:bodyPr>
            <a:spAutoFit/>
          </a:bodyPr>
          <a:lstStyle/>
          <a:p>
            <a:endParaRPr lang="ru-RU"/>
          </a:p>
        </p:txBody>
      </p:sp>
      <p:pic>
        <p:nvPicPr>
          <p:cNvPr id="22535" name="irc_mi" descr="http://www.fcsteaua.ro/media/images/article_pictures/thumbnails/2_steagul_romaniei-1415686894.jpg"/>
          <p:cNvPicPr>
            <a:picLocks noChangeAspect="1" noChangeArrowheads="1"/>
          </p:cNvPicPr>
          <p:nvPr/>
        </p:nvPicPr>
        <p:blipFill>
          <a:blip r:embed="rId4" r:link="rId5" cstate="print"/>
          <a:srcRect/>
          <a:stretch>
            <a:fillRect/>
          </a:stretch>
        </p:blipFill>
        <p:spPr bwMode="auto">
          <a:xfrm>
            <a:off x="1357290" y="3071810"/>
            <a:ext cx="849313" cy="914400"/>
          </a:xfrm>
          <a:prstGeom prst="rect">
            <a:avLst/>
          </a:prstGeom>
          <a:noFill/>
          <a:ln w="9525">
            <a:noFill/>
            <a:miter lim="800000"/>
            <a:headEnd/>
            <a:tailEnd/>
          </a:ln>
        </p:spPr>
      </p:pic>
      <p:pic>
        <p:nvPicPr>
          <p:cNvPr id="22536" name="Picture 19" descr="Portugal Flag Pin, Badge - 1 x 1 inch"/>
          <p:cNvPicPr>
            <a:picLocks noChangeAspect="1" noChangeArrowheads="1"/>
          </p:cNvPicPr>
          <p:nvPr/>
        </p:nvPicPr>
        <p:blipFill>
          <a:blip r:embed="rId6" cstate="print"/>
          <a:srcRect/>
          <a:stretch>
            <a:fillRect/>
          </a:stretch>
        </p:blipFill>
        <p:spPr bwMode="auto">
          <a:xfrm>
            <a:off x="1214414" y="2571744"/>
            <a:ext cx="914400" cy="728663"/>
          </a:xfrm>
          <a:prstGeom prst="rect">
            <a:avLst/>
          </a:prstGeom>
          <a:noFill/>
          <a:ln w="9525">
            <a:noFill/>
            <a:miter lim="800000"/>
            <a:headEnd/>
            <a:tailEnd/>
          </a:ln>
        </p:spPr>
      </p:pic>
      <p:pic>
        <p:nvPicPr>
          <p:cNvPr id="22537" name="Picture 21" descr="Luxembourg Flag Pin, Badge - 1 x 1 inch"/>
          <p:cNvPicPr>
            <a:picLocks noChangeAspect="1" noChangeArrowheads="1"/>
          </p:cNvPicPr>
          <p:nvPr/>
        </p:nvPicPr>
        <p:blipFill>
          <a:blip r:embed="rId7" cstate="print"/>
          <a:srcRect/>
          <a:stretch>
            <a:fillRect/>
          </a:stretch>
        </p:blipFill>
        <p:spPr bwMode="auto">
          <a:xfrm>
            <a:off x="1357290" y="3714752"/>
            <a:ext cx="838200" cy="668338"/>
          </a:xfrm>
          <a:prstGeom prst="rect">
            <a:avLst/>
          </a:prstGeom>
          <a:noFill/>
          <a:ln w="9525">
            <a:noFill/>
            <a:miter lim="800000"/>
            <a:headEnd/>
            <a:tailEnd/>
          </a:ln>
        </p:spPr>
      </p:pic>
      <p:pic>
        <p:nvPicPr>
          <p:cNvPr id="22538" name="Picture 23" descr="Steag Austria"/>
          <p:cNvPicPr>
            <a:picLocks noChangeAspect="1" noChangeArrowheads="1"/>
          </p:cNvPicPr>
          <p:nvPr/>
        </p:nvPicPr>
        <p:blipFill>
          <a:blip r:embed="rId8" cstate="print"/>
          <a:srcRect/>
          <a:stretch>
            <a:fillRect/>
          </a:stretch>
        </p:blipFill>
        <p:spPr bwMode="auto">
          <a:xfrm>
            <a:off x="1500166" y="4429132"/>
            <a:ext cx="762000" cy="501650"/>
          </a:xfrm>
          <a:prstGeom prst="rect">
            <a:avLst/>
          </a:prstGeom>
          <a:noFill/>
          <a:ln w="9525">
            <a:noFill/>
            <a:miter lim="800000"/>
            <a:headEnd/>
            <a:tailEnd/>
          </a:ln>
        </p:spPr>
      </p:pic>
      <p:pic>
        <p:nvPicPr>
          <p:cNvPr id="12" name="Picture 6" descr="Похожее изображение"/>
          <p:cNvPicPr>
            <a:picLocks noChangeAspect="1" noChangeArrowheads="1"/>
          </p:cNvPicPr>
          <p:nvPr/>
        </p:nvPicPr>
        <p:blipFill>
          <a:blip r:embed="rId9" cstate="print"/>
          <a:srcRect/>
          <a:stretch>
            <a:fillRect/>
          </a:stretch>
        </p:blipFill>
        <p:spPr bwMode="auto">
          <a:xfrm>
            <a:off x="1285852" y="5000636"/>
            <a:ext cx="952543" cy="428628"/>
          </a:xfrm>
          <a:prstGeom prst="rect">
            <a:avLst/>
          </a:prstGeom>
          <a:noFill/>
        </p:spPr>
      </p:pic>
      <p:pic>
        <p:nvPicPr>
          <p:cNvPr id="13" name="Picture 4" descr="Похожее изображение"/>
          <p:cNvPicPr>
            <a:picLocks noChangeAspect="1" noChangeArrowheads="1"/>
          </p:cNvPicPr>
          <p:nvPr/>
        </p:nvPicPr>
        <p:blipFill>
          <a:blip r:embed="rId10" cstate="print"/>
          <a:srcRect/>
          <a:stretch>
            <a:fillRect/>
          </a:stretch>
        </p:blipFill>
        <p:spPr bwMode="auto">
          <a:xfrm>
            <a:off x="1071538" y="5486414"/>
            <a:ext cx="1245062" cy="87154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ro-RO" sz="3200" b="1" dirty="0"/>
              <a:t>Acorduri </a:t>
            </a:r>
            <a:br>
              <a:rPr lang="ro-RO" sz="3200" b="1" dirty="0"/>
            </a:br>
            <a:r>
              <a:rPr lang="ro-RO" sz="3200" b="1" dirty="0"/>
              <a:t>în domeniul securităţii sociale</a:t>
            </a:r>
            <a:br>
              <a:rPr lang="ro-RO" sz="3200" b="1" dirty="0"/>
            </a:br>
            <a:endParaRPr lang="ro-RO" sz="2400" b="1" dirty="0"/>
          </a:p>
        </p:txBody>
      </p:sp>
      <p:sp>
        <p:nvSpPr>
          <p:cNvPr id="23554" name="Rectangle 4"/>
          <p:cNvSpPr>
            <a:spLocks noGrp="1" noChangeArrowheads="1"/>
          </p:cNvSpPr>
          <p:nvPr>
            <p:ph type="body" sz="half" idx="2"/>
          </p:nvPr>
        </p:nvSpPr>
        <p:spPr>
          <a:xfrm>
            <a:off x="1692275" y="2060575"/>
            <a:ext cx="7272338" cy="4248745"/>
          </a:xfrm>
        </p:spPr>
        <p:txBody>
          <a:bodyPr/>
          <a:lstStyle/>
          <a:p>
            <a:pPr marL="476250" lvl="1" algn="just" eaLnBrk="1" hangingPunct="1">
              <a:lnSpc>
                <a:spcPct val="80000"/>
              </a:lnSpc>
              <a:spcBef>
                <a:spcPct val="0"/>
              </a:spcBef>
              <a:buClr>
                <a:schemeClr val="bg2"/>
              </a:buClr>
              <a:buSzPct val="75000"/>
              <a:buFont typeface="Wingdings" pitchFamily="2" charset="2"/>
              <a:buNone/>
            </a:pPr>
            <a:endParaRPr lang="ro-RO" sz="1400" dirty="0"/>
          </a:p>
          <a:p>
            <a:pPr marL="476250" lvl="1" algn="just" eaLnBrk="1" hangingPunct="1">
              <a:lnSpc>
                <a:spcPct val="80000"/>
              </a:lnSpc>
              <a:spcBef>
                <a:spcPct val="0"/>
              </a:spcBef>
              <a:buClr>
                <a:schemeClr val="bg2"/>
              </a:buClr>
              <a:buSzPct val="75000"/>
            </a:pPr>
            <a:r>
              <a:rPr lang="ro-RO" sz="1400" b="1" dirty="0"/>
              <a:t>Acord în domeniul asigurărilor sociale între Republica Moldova şi Republica Estonia, </a:t>
            </a:r>
            <a:r>
              <a:rPr lang="ro-RO" sz="1400" dirty="0"/>
              <a:t>semnat la 19 octombrie 2011 la Tallinn, în vigoare de la 1 august 2012;</a:t>
            </a:r>
          </a:p>
          <a:p>
            <a:pPr marL="476250" lvl="1" algn="just" eaLnBrk="1" hangingPunct="1">
              <a:lnSpc>
                <a:spcPct val="80000"/>
              </a:lnSpc>
              <a:spcBef>
                <a:spcPct val="0"/>
              </a:spcBef>
              <a:buClr>
                <a:schemeClr val="bg2"/>
              </a:buClr>
              <a:buSzPct val="75000"/>
            </a:pPr>
            <a:endParaRPr lang="ro-RO" sz="1400" dirty="0"/>
          </a:p>
          <a:p>
            <a:pPr marL="476250" lvl="1" algn="just" eaLnBrk="1" hangingPunct="1">
              <a:lnSpc>
                <a:spcPct val="80000"/>
              </a:lnSpc>
              <a:spcBef>
                <a:spcPct val="0"/>
              </a:spcBef>
              <a:buClr>
                <a:schemeClr val="bg2"/>
              </a:buClr>
              <a:buSzPct val="75000"/>
            </a:pPr>
            <a:r>
              <a:rPr lang="ro-RO" sz="1400" b="1" dirty="0"/>
              <a:t>Acord între Republica Moldova şi Republica Cehă în domeniul securităţii sociale, </a:t>
            </a:r>
            <a:r>
              <a:rPr lang="ro-RO" sz="1400" dirty="0"/>
              <a:t>semnat la 29 noiembrie 2011 la Praga, în vigoare de la 1 octombrie 2012;</a:t>
            </a:r>
          </a:p>
          <a:p>
            <a:pPr marL="476250" lvl="1" algn="just" eaLnBrk="1" hangingPunct="1">
              <a:lnSpc>
                <a:spcPct val="80000"/>
              </a:lnSpc>
              <a:spcBef>
                <a:spcPct val="0"/>
              </a:spcBef>
              <a:buClr>
                <a:schemeClr val="bg2"/>
              </a:buClr>
              <a:buSzPct val="75000"/>
            </a:pPr>
            <a:endParaRPr lang="ro-RO" sz="1400" dirty="0"/>
          </a:p>
          <a:p>
            <a:pPr marL="476250" lvl="1" algn="just" eaLnBrk="1" hangingPunct="1">
              <a:lnSpc>
                <a:spcPct val="80000"/>
              </a:lnSpc>
              <a:spcBef>
                <a:spcPct val="0"/>
              </a:spcBef>
              <a:buClr>
                <a:schemeClr val="bg2"/>
              </a:buClr>
              <a:buSzPct val="75000"/>
            </a:pPr>
            <a:r>
              <a:rPr lang="ro-RO" sz="1400" b="1" dirty="0"/>
              <a:t>Acord în domeniul securităţii sociale între Republica Moldova şi Regatul Belgiei, </a:t>
            </a:r>
            <a:r>
              <a:rPr lang="ro-RO" sz="1400" dirty="0"/>
              <a:t>semnat la</a:t>
            </a:r>
            <a:r>
              <a:rPr lang="ro-RO" sz="1400" b="1" dirty="0"/>
              <a:t> </a:t>
            </a:r>
            <a:r>
              <a:rPr lang="ro-RO" sz="1400" dirty="0"/>
              <a:t>12 septembrie 2012 la Bruxelles, în vigoare de la 1 ianuarie 2016</a:t>
            </a:r>
            <a:r>
              <a:rPr lang="ro-RO" sz="1400" b="1" dirty="0"/>
              <a:t>;</a:t>
            </a:r>
          </a:p>
          <a:p>
            <a:pPr marL="476250" lvl="1" algn="just" eaLnBrk="1" hangingPunct="1">
              <a:lnSpc>
                <a:spcPct val="80000"/>
              </a:lnSpc>
              <a:spcBef>
                <a:spcPct val="0"/>
              </a:spcBef>
              <a:buClr>
                <a:schemeClr val="bg2"/>
              </a:buClr>
              <a:buSzPct val="75000"/>
            </a:pPr>
            <a:endParaRPr lang="ro-RO" sz="1400" b="1" dirty="0"/>
          </a:p>
          <a:p>
            <a:pPr marL="476250" lvl="1" algn="just" eaLnBrk="1" hangingPunct="1">
              <a:lnSpc>
                <a:spcPct val="80000"/>
              </a:lnSpc>
              <a:spcBef>
                <a:spcPct val="0"/>
              </a:spcBef>
              <a:buClr>
                <a:schemeClr val="bg2"/>
              </a:buClr>
              <a:buSzPct val="75000"/>
            </a:pPr>
            <a:r>
              <a:rPr lang="ro-RO" sz="1400" b="1" dirty="0"/>
              <a:t>Acord între Republica Moldova şi Republica Polonă în domeniul asigurărilor sociale, </a:t>
            </a:r>
            <a:r>
              <a:rPr lang="ro-RO" sz="1400" dirty="0"/>
              <a:t>semnat</a:t>
            </a:r>
            <a:r>
              <a:rPr lang="ro-RO" sz="1400" b="1" dirty="0"/>
              <a:t> </a:t>
            </a:r>
            <a:r>
              <a:rPr lang="ro-RO" sz="1400" dirty="0"/>
              <a:t>la 09 septembrie 2013 la Varşovia, în vigoare de la 1 decembrie 2014, în vigoare de la 1 decembrie 2014</a:t>
            </a:r>
            <a:r>
              <a:rPr lang="ro-RO" sz="1400" b="1" dirty="0"/>
              <a:t>;</a:t>
            </a:r>
          </a:p>
          <a:p>
            <a:pPr marL="476250" lvl="1" algn="just" eaLnBrk="1" hangingPunct="1">
              <a:lnSpc>
                <a:spcPct val="80000"/>
              </a:lnSpc>
              <a:spcBef>
                <a:spcPct val="0"/>
              </a:spcBef>
              <a:buClr>
                <a:schemeClr val="bg2"/>
              </a:buClr>
              <a:buSzPct val="75000"/>
            </a:pPr>
            <a:endParaRPr lang="ro-RO" sz="1400" b="1" dirty="0"/>
          </a:p>
          <a:p>
            <a:pPr marL="476250" lvl="1" algn="just" eaLnBrk="1" hangingPunct="1">
              <a:lnSpc>
                <a:spcPct val="80000"/>
              </a:lnSpc>
              <a:spcBef>
                <a:spcPct val="0"/>
              </a:spcBef>
              <a:buClr>
                <a:schemeClr val="bg2"/>
              </a:buClr>
              <a:buSzPct val="75000"/>
            </a:pPr>
            <a:r>
              <a:rPr lang="ro-RO" sz="1400" b="1" dirty="0"/>
              <a:t>Acord între Republica Moldova şi Ungaria în domeniul securităţii sociale, </a:t>
            </a:r>
            <a:r>
              <a:rPr lang="ro-RO" sz="1400" dirty="0"/>
              <a:t>semnat</a:t>
            </a:r>
            <a:r>
              <a:rPr lang="ro-RO" sz="1400" b="1" dirty="0"/>
              <a:t> </a:t>
            </a:r>
            <a:r>
              <a:rPr lang="ro-RO" sz="1400" dirty="0"/>
              <a:t>la 28 noiembrie 2013 la Chişinău, în vigoare de la 1 noiembrie 2014, în vigoare de 1 noiembrie 2014</a:t>
            </a:r>
            <a:r>
              <a:rPr lang="ro-RO" sz="1400" b="1" dirty="0"/>
              <a:t>;</a:t>
            </a:r>
          </a:p>
          <a:p>
            <a:pPr marL="476250" lvl="1" algn="just" eaLnBrk="1" hangingPunct="1">
              <a:lnSpc>
                <a:spcPct val="80000"/>
              </a:lnSpc>
              <a:spcBef>
                <a:spcPct val="0"/>
              </a:spcBef>
              <a:buClr>
                <a:schemeClr val="bg2"/>
              </a:buClr>
              <a:buSzPct val="75000"/>
              <a:buFont typeface="Wingdings" pitchFamily="2" charset="2"/>
              <a:buNone/>
            </a:pPr>
            <a:endParaRPr lang="ro-RO" sz="1400" b="1" dirty="0"/>
          </a:p>
          <a:p>
            <a:pPr marL="476250" lvl="1" algn="just" eaLnBrk="1" hangingPunct="1">
              <a:lnSpc>
                <a:spcPct val="80000"/>
              </a:lnSpc>
              <a:spcBef>
                <a:spcPct val="0"/>
              </a:spcBef>
              <a:buClr>
                <a:schemeClr val="bg2"/>
              </a:buClr>
              <a:buSzPct val="75000"/>
            </a:pPr>
            <a:r>
              <a:rPr lang="ro-RO" sz="1400" b="1" dirty="0"/>
              <a:t>Acord între Republica Moldova şi Republica Lituania în domeniul protecţiei sociale, </a:t>
            </a:r>
            <a:r>
              <a:rPr lang="ro-RO" sz="1400" dirty="0"/>
              <a:t>semnat</a:t>
            </a:r>
            <a:r>
              <a:rPr lang="ro-RO" sz="1400" b="1" dirty="0"/>
              <a:t> </a:t>
            </a:r>
            <a:r>
              <a:rPr lang="ro-RO" sz="1400" dirty="0"/>
              <a:t>la 1 octombrie 2014 la Chişinău, în vigoare de la 4 octombrie 201</a:t>
            </a:r>
            <a:r>
              <a:rPr lang="en-US" sz="1400" dirty="0"/>
              <a:t>5</a:t>
            </a:r>
            <a:endParaRPr lang="ro-RO" sz="1400" b="1" dirty="0"/>
          </a:p>
          <a:p>
            <a:pPr marL="476250" lvl="1" algn="just" eaLnBrk="1" hangingPunct="1">
              <a:lnSpc>
                <a:spcPct val="80000"/>
              </a:lnSpc>
              <a:spcBef>
                <a:spcPct val="0"/>
              </a:spcBef>
              <a:buClr>
                <a:schemeClr val="bg2"/>
              </a:buClr>
              <a:buSzPct val="75000"/>
            </a:pPr>
            <a:endParaRPr lang="ro-RO" sz="1400" b="1" dirty="0"/>
          </a:p>
          <a:p>
            <a:pPr marL="476250" lvl="1" algn="just" eaLnBrk="1" hangingPunct="1">
              <a:lnSpc>
                <a:spcPct val="80000"/>
              </a:lnSpc>
              <a:spcBef>
                <a:spcPct val="0"/>
              </a:spcBef>
              <a:buClr>
                <a:schemeClr val="bg2"/>
              </a:buClr>
              <a:buSzPct val="75000"/>
            </a:pPr>
            <a:endParaRPr lang="ro-RO" sz="1200" b="1" dirty="0"/>
          </a:p>
          <a:p>
            <a:pPr marL="476250" lvl="1" algn="just" eaLnBrk="1" hangingPunct="1">
              <a:lnSpc>
                <a:spcPct val="80000"/>
              </a:lnSpc>
              <a:spcBef>
                <a:spcPct val="0"/>
              </a:spcBef>
              <a:buClr>
                <a:schemeClr val="bg2"/>
              </a:buClr>
              <a:buSzPct val="75000"/>
            </a:pPr>
            <a:r>
              <a:rPr lang="ro-RO" sz="1400" b="1" dirty="0"/>
              <a:t>Acord între Republica Moldova şi Republica Belarus în domeniul securităţii sociale, </a:t>
            </a:r>
            <a:r>
              <a:rPr lang="ro-RO" sz="1400" dirty="0"/>
              <a:t>semnat la 23.10.2019  la Minsk, în vigoare d la 1.11.2020</a:t>
            </a:r>
          </a:p>
          <a:p>
            <a:pPr marL="476250" lvl="1" algn="just" eaLnBrk="1" hangingPunct="1">
              <a:lnSpc>
                <a:spcPct val="80000"/>
              </a:lnSpc>
              <a:spcBef>
                <a:spcPct val="0"/>
              </a:spcBef>
              <a:buClr>
                <a:schemeClr val="bg2"/>
              </a:buClr>
              <a:buSzPct val="75000"/>
            </a:pPr>
            <a:endParaRPr lang="ro-RO" sz="1600" b="1" dirty="0"/>
          </a:p>
          <a:p>
            <a:pPr marL="476250" lvl="1" algn="just" eaLnBrk="1" hangingPunct="1">
              <a:lnSpc>
                <a:spcPct val="80000"/>
              </a:lnSpc>
              <a:spcBef>
                <a:spcPct val="0"/>
              </a:spcBef>
              <a:buClr>
                <a:schemeClr val="bg2"/>
              </a:buClr>
              <a:buSzPct val="75000"/>
            </a:pPr>
            <a:endParaRPr lang="ro-RO" sz="1600" b="1" dirty="0"/>
          </a:p>
          <a:p>
            <a:pPr marL="476250" lvl="1" algn="just" eaLnBrk="1" hangingPunct="1">
              <a:lnSpc>
                <a:spcPct val="80000"/>
              </a:lnSpc>
              <a:spcBef>
                <a:spcPct val="0"/>
              </a:spcBef>
              <a:buClr>
                <a:schemeClr val="bg2"/>
              </a:buClr>
              <a:buSzPct val="75000"/>
            </a:pPr>
            <a:endParaRPr lang="ro-RO" sz="1600" b="1" dirty="0"/>
          </a:p>
          <a:p>
            <a:pPr marL="476250" lvl="1" algn="just" eaLnBrk="1" hangingPunct="1">
              <a:lnSpc>
                <a:spcPct val="80000"/>
              </a:lnSpc>
              <a:spcBef>
                <a:spcPct val="0"/>
              </a:spcBef>
              <a:buClr>
                <a:schemeClr val="bg2"/>
              </a:buClr>
              <a:buSzPct val="75000"/>
            </a:pPr>
            <a:endParaRPr lang="ro-RO" sz="1600" dirty="0"/>
          </a:p>
        </p:txBody>
      </p:sp>
      <p:pic>
        <p:nvPicPr>
          <p:cNvPr id="23555" name="Picture 9" descr="Steagurile lumii"/>
          <p:cNvPicPr>
            <a:picLocks noChangeAspect="1" noChangeArrowheads="1"/>
          </p:cNvPicPr>
          <p:nvPr/>
        </p:nvPicPr>
        <p:blipFill>
          <a:blip r:embed="rId2" cstate="print"/>
          <a:srcRect/>
          <a:stretch>
            <a:fillRect/>
          </a:stretch>
        </p:blipFill>
        <p:spPr bwMode="auto">
          <a:xfrm>
            <a:off x="827584" y="3140968"/>
            <a:ext cx="762000" cy="501650"/>
          </a:xfrm>
          <a:prstGeom prst="rect">
            <a:avLst/>
          </a:prstGeom>
          <a:noFill/>
          <a:ln w="9525">
            <a:noFill/>
            <a:miter lim="800000"/>
            <a:headEnd/>
            <a:tailEnd/>
          </a:ln>
        </p:spPr>
      </p:pic>
      <p:sp>
        <p:nvSpPr>
          <p:cNvPr id="23556" name="Rectangle 11"/>
          <p:cNvSpPr>
            <a:spLocks noChangeArrowheads="1"/>
          </p:cNvSpPr>
          <p:nvPr/>
        </p:nvSpPr>
        <p:spPr bwMode="auto">
          <a:xfrm>
            <a:off x="3246438" y="2557463"/>
            <a:ext cx="9144000" cy="0"/>
          </a:xfrm>
          <a:prstGeom prst="rect">
            <a:avLst/>
          </a:prstGeom>
          <a:noFill/>
          <a:ln w="9525">
            <a:noFill/>
            <a:miter lim="800000"/>
            <a:headEnd/>
            <a:tailEnd/>
          </a:ln>
        </p:spPr>
        <p:txBody>
          <a:bodyPr>
            <a:spAutoFit/>
          </a:bodyPr>
          <a:lstStyle/>
          <a:p>
            <a:endParaRPr lang="ru-RU"/>
          </a:p>
        </p:txBody>
      </p:sp>
      <p:pic>
        <p:nvPicPr>
          <p:cNvPr id="23557" name="Picture 10" descr="File:Animated-Flag-Estonia.gif"/>
          <p:cNvPicPr>
            <a:picLocks noChangeAspect="1" noChangeArrowheads="1"/>
          </p:cNvPicPr>
          <p:nvPr/>
        </p:nvPicPr>
        <p:blipFill>
          <a:blip r:embed="rId3" r:link="rId4" cstate="print"/>
          <a:srcRect/>
          <a:stretch>
            <a:fillRect/>
          </a:stretch>
        </p:blipFill>
        <p:spPr bwMode="auto">
          <a:xfrm>
            <a:off x="857224" y="2143116"/>
            <a:ext cx="762000" cy="503238"/>
          </a:xfrm>
          <a:prstGeom prst="rect">
            <a:avLst/>
          </a:prstGeom>
          <a:noFill/>
          <a:ln w="9525">
            <a:noFill/>
            <a:miter lim="800000"/>
            <a:headEnd/>
            <a:tailEnd/>
          </a:ln>
        </p:spPr>
      </p:pic>
      <p:sp>
        <p:nvSpPr>
          <p:cNvPr id="23558" name="Rectangle 13"/>
          <p:cNvSpPr>
            <a:spLocks noChangeArrowheads="1"/>
          </p:cNvSpPr>
          <p:nvPr/>
        </p:nvSpPr>
        <p:spPr bwMode="auto">
          <a:xfrm>
            <a:off x="3311525" y="2424113"/>
            <a:ext cx="9144000" cy="0"/>
          </a:xfrm>
          <a:prstGeom prst="rect">
            <a:avLst/>
          </a:prstGeom>
          <a:noFill/>
          <a:ln w="9525">
            <a:noFill/>
            <a:miter lim="800000"/>
            <a:headEnd/>
            <a:tailEnd/>
          </a:ln>
        </p:spPr>
        <p:txBody>
          <a:bodyPr>
            <a:spAutoFit/>
          </a:bodyPr>
          <a:lstStyle/>
          <a:p>
            <a:endParaRPr lang="ru-RU"/>
          </a:p>
        </p:txBody>
      </p:sp>
      <p:pic>
        <p:nvPicPr>
          <p:cNvPr id="23559" name="image" descr="Czech Republic Flag Pin, Badge - 1 x 1 inch"/>
          <p:cNvPicPr>
            <a:picLocks noChangeAspect="1" noChangeArrowheads="1"/>
          </p:cNvPicPr>
          <p:nvPr/>
        </p:nvPicPr>
        <p:blipFill>
          <a:blip r:embed="rId5" r:link="rId6" cstate="print"/>
          <a:srcRect/>
          <a:stretch>
            <a:fillRect/>
          </a:stretch>
        </p:blipFill>
        <p:spPr bwMode="auto">
          <a:xfrm>
            <a:off x="827584" y="2636912"/>
            <a:ext cx="838200" cy="569913"/>
          </a:xfrm>
          <a:prstGeom prst="rect">
            <a:avLst/>
          </a:prstGeom>
          <a:noFill/>
          <a:ln w="9525">
            <a:noFill/>
            <a:miter lim="800000"/>
            <a:headEnd/>
            <a:tailEnd/>
          </a:ln>
        </p:spPr>
      </p:pic>
      <p:pic>
        <p:nvPicPr>
          <p:cNvPr id="23560" name="Picture 14" descr="polonia-500x500"/>
          <p:cNvPicPr>
            <a:picLocks noChangeAspect="1" noChangeArrowheads="1"/>
          </p:cNvPicPr>
          <p:nvPr/>
        </p:nvPicPr>
        <p:blipFill>
          <a:blip r:embed="rId7" cstate="print"/>
          <a:srcRect/>
          <a:stretch>
            <a:fillRect/>
          </a:stretch>
        </p:blipFill>
        <p:spPr bwMode="auto">
          <a:xfrm>
            <a:off x="899592" y="3645024"/>
            <a:ext cx="685800" cy="568325"/>
          </a:xfrm>
          <a:prstGeom prst="rect">
            <a:avLst/>
          </a:prstGeom>
          <a:noFill/>
          <a:ln w="9525">
            <a:noFill/>
            <a:miter lim="800000"/>
            <a:headEnd/>
            <a:tailEnd/>
          </a:ln>
        </p:spPr>
      </p:pic>
      <p:pic>
        <p:nvPicPr>
          <p:cNvPr id="23561" name="Picture 15" descr="1519927"/>
          <p:cNvPicPr>
            <a:picLocks noChangeAspect="1" noChangeArrowheads="1"/>
          </p:cNvPicPr>
          <p:nvPr/>
        </p:nvPicPr>
        <p:blipFill>
          <a:blip r:embed="rId8" cstate="print"/>
          <a:srcRect/>
          <a:stretch>
            <a:fillRect/>
          </a:stretch>
        </p:blipFill>
        <p:spPr bwMode="auto">
          <a:xfrm>
            <a:off x="971600" y="4509120"/>
            <a:ext cx="685800" cy="373063"/>
          </a:xfrm>
          <a:prstGeom prst="rect">
            <a:avLst/>
          </a:prstGeom>
          <a:noFill/>
          <a:ln w="9525">
            <a:noFill/>
            <a:miter lim="800000"/>
            <a:headEnd/>
            <a:tailEnd/>
          </a:ln>
        </p:spPr>
      </p:pic>
      <p:pic>
        <p:nvPicPr>
          <p:cNvPr id="23562" name="Picture 7" descr="C:\Users\Olea\Desktop\lituanie.jpg"/>
          <p:cNvPicPr>
            <a:picLocks noChangeAspect="1" noChangeArrowheads="1"/>
          </p:cNvPicPr>
          <p:nvPr/>
        </p:nvPicPr>
        <p:blipFill>
          <a:blip r:embed="rId9" cstate="print"/>
          <a:srcRect/>
          <a:stretch>
            <a:fillRect/>
          </a:stretch>
        </p:blipFill>
        <p:spPr bwMode="auto">
          <a:xfrm>
            <a:off x="971600" y="5157192"/>
            <a:ext cx="685800" cy="412750"/>
          </a:xfrm>
          <a:prstGeom prst="rect">
            <a:avLst/>
          </a:prstGeom>
          <a:noFill/>
          <a:ln w="9525">
            <a:noFill/>
            <a:miter lim="800000"/>
            <a:headEnd/>
            <a:tailEnd/>
          </a:ln>
        </p:spPr>
      </p:pic>
      <p:pic>
        <p:nvPicPr>
          <p:cNvPr id="12" name="Picture 6" descr="Flag of Belarus.svg"/>
          <p:cNvPicPr>
            <a:picLocks noChangeAspect="1" noChangeArrowheads="1"/>
          </p:cNvPicPr>
          <p:nvPr/>
        </p:nvPicPr>
        <p:blipFill>
          <a:blip r:embed="rId10" cstate="print"/>
          <a:srcRect/>
          <a:stretch>
            <a:fillRect/>
          </a:stretch>
        </p:blipFill>
        <p:spPr bwMode="auto">
          <a:xfrm>
            <a:off x="971600" y="5805264"/>
            <a:ext cx="648072" cy="43204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3200" b="1" dirty="0"/>
              <a:t>Acorduri </a:t>
            </a:r>
            <a:br>
              <a:rPr lang="ro-RO" sz="3200" b="1" dirty="0"/>
            </a:br>
            <a:r>
              <a:rPr lang="ro-RO" sz="3200" b="1" dirty="0"/>
              <a:t>în domeniul securităţii sociale</a:t>
            </a:r>
            <a:br>
              <a:rPr lang="ro-RO" sz="3200" b="1" dirty="0"/>
            </a:br>
            <a:endParaRPr lang="en-US" sz="2400" dirty="0"/>
          </a:p>
        </p:txBody>
      </p:sp>
      <p:sp>
        <p:nvSpPr>
          <p:cNvPr id="4" name="Text Placeholder 3"/>
          <p:cNvSpPr>
            <a:spLocks noGrp="1"/>
          </p:cNvSpPr>
          <p:nvPr>
            <p:ph type="body" sz="half" idx="2"/>
          </p:nvPr>
        </p:nvSpPr>
        <p:spPr>
          <a:xfrm>
            <a:off x="3428992" y="3500439"/>
            <a:ext cx="5391480" cy="642941"/>
          </a:xfrm>
        </p:spPr>
        <p:txBody>
          <a:bodyPr/>
          <a:lstStyle/>
          <a:p>
            <a:pPr marL="0" indent="0" algn="just">
              <a:buNone/>
            </a:pPr>
            <a:r>
              <a:rPr lang="ro-RO" sz="1400" b="1" dirty="0"/>
              <a:t>Acord între Republica Moldova </a:t>
            </a:r>
            <a:r>
              <a:rPr lang="ro-RO" sz="1400" b="1" dirty="0" err="1"/>
              <a:t>şi</a:t>
            </a:r>
            <a:r>
              <a:rPr lang="ro-RO" sz="1400" b="1" dirty="0"/>
              <a:t> Regatul Spaniei în domeniul </a:t>
            </a:r>
            <a:r>
              <a:rPr lang="ro-RO" sz="1400" b="1" dirty="0" err="1"/>
              <a:t>securităţii</a:t>
            </a:r>
            <a:r>
              <a:rPr lang="ro-RO" sz="1400" b="1" dirty="0"/>
              <a:t> sociale, </a:t>
            </a:r>
            <a:r>
              <a:rPr lang="ro-RO" sz="1400" dirty="0"/>
              <a:t>semnat la 21.07.2022 la Madrid, ratificat RM în septembrie 2022. </a:t>
            </a:r>
            <a:endParaRPr lang="ru-RU" sz="1400" dirty="0"/>
          </a:p>
          <a:p>
            <a:pPr marL="0" indent="0" algn="just">
              <a:buNone/>
            </a:pPr>
            <a:r>
              <a:rPr lang="ro-RO" sz="1400" b="1" dirty="0"/>
              <a:t>Acord între Republica Moldova şi Republica Letonia în domeniul securităţii sociale, </a:t>
            </a:r>
            <a:r>
              <a:rPr lang="ro-RO" sz="1400" dirty="0"/>
              <a:t>semnat la 11.12.2023  la Bruxelles,.</a:t>
            </a:r>
          </a:p>
          <a:p>
            <a:pPr marL="0" indent="0" algn="just">
              <a:buNone/>
            </a:pPr>
            <a:endParaRPr lang="ro-RO" sz="1400" dirty="0"/>
          </a:p>
          <a:p>
            <a:pPr marL="0" indent="0" algn="just">
              <a:buNone/>
            </a:pPr>
            <a:endParaRPr lang="ro-RO" sz="1400" dirty="0"/>
          </a:p>
          <a:p>
            <a:pPr marL="0" indent="0" algn="just">
              <a:buNone/>
            </a:pPr>
            <a:r>
              <a:rPr lang="ro-RO" sz="1400" dirty="0"/>
              <a:t>În proces de negociere sunt acordurile internaţionale cu: Republica Letonă, Confederaţia Elveţiană, Federaţia Rusă</a:t>
            </a:r>
            <a:r>
              <a:rPr lang="en-US" sz="1400" dirty="0"/>
              <a:t>, </a:t>
            </a:r>
            <a:r>
              <a:rPr lang="en-US" sz="1400" dirty="0" err="1"/>
              <a:t>Ucraina</a:t>
            </a:r>
            <a:r>
              <a:rPr lang="en-US" sz="1400" dirty="0"/>
              <a:t>, </a:t>
            </a:r>
            <a:r>
              <a:rPr lang="ro-RO" sz="1400" dirty="0"/>
              <a:t>Republica </a:t>
            </a:r>
            <a:r>
              <a:rPr lang="en-US" sz="1400" dirty="0"/>
              <a:t>Albania</a:t>
            </a:r>
            <a:r>
              <a:rPr lang="ro-RO" sz="1400" dirty="0"/>
              <a:t>, Republica Cipru, Republica Slovenia, Republica Slovacia, Canada </a:t>
            </a:r>
            <a:endParaRPr lang="en-US" sz="1400" dirty="0"/>
          </a:p>
          <a:p>
            <a:endParaRPr lang="en-US" sz="2800" dirty="0"/>
          </a:p>
        </p:txBody>
      </p:sp>
      <p:sp>
        <p:nvSpPr>
          <p:cNvPr id="12" name="Rectangle 11"/>
          <p:cNvSpPr/>
          <p:nvPr/>
        </p:nvSpPr>
        <p:spPr>
          <a:xfrm>
            <a:off x="2285984" y="2496436"/>
            <a:ext cx="6286544" cy="486287"/>
          </a:xfrm>
          <a:prstGeom prst="rect">
            <a:avLst/>
          </a:prstGeom>
        </p:spPr>
        <p:txBody>
          <a:bodyPr wrap="square">
            <a:spAutoFit/>
          </a:bodyPr>
          <a:lstStyle/>
          <a:p>
            <a:pPr marL="476250" lvl="1" algn="just">
              <a:lnSpc>
                <a:spcPct val="80000"/>
              </a:lnSpc>
              <a:buClr>
                <a:schemeClr val="bg2"/>
              </a:buClr>
              <a:buSzPct val="75000"/>
            </a:pPr>
            <a:endParaRPr lang="ro-RO" sz="1600" dirty="0"/>
          </a:p>
          <a:p>
            <a:pPr marL="476250" lvl="1" algn="just">
              <a:lnSpc>
                <a:spcPct val="80000"/>
              </a:lnSpc>
              <a:buClr>
                <a:schemeClr val="bg2"/>
              </a:buClr>
              <a:buSzPct val="75000"/>
            </a:pPr>
            <a:endParaRPr lang="ro-RO" sz="1600" dirty="0"/>
          </a:p>
        </p:txBody>
      </p:sp>
      <p:sp>
        <p:nvSpPr>
          <p:cNvPr id="40962" name="AutoShape 2" descr="Imagini pentru Belarus fla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0964" name="AutoShape 4" descr="Imagini pentru Belarus fla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9" name="Rectangle 8"/>
          <p:cNvSpPr/>
          <p:nvPr/>
        </p:nvSpPr>
        <p:spPr>
          <a:xfrm>
            <a:off x="3071802" y="2348881"/>
            <a:ext cx="5357850" cy="1077218"/>
          </a:xfrm>
          <a:prstGeom prst="rect">
            <a:avLst/>
          </a:prstGeom>
        </p:spPr>
        <p:txBody>
          <a:bodyPr wrap="square">
            <a:spAutoFit/>
          </a:bodyPr>
          <a:lstStyle/>
          <a:p>
            <a:pPr marL="476250" lvl="1" algn="just">
              <a:lnSpc>
                <a:spcPct val="80000"/>
              </a:lnSpc>
              <a:buClr>
                <a:schemeClr val="bg2"/>
              </a:buClr>
              <a:buSzPct val="75000"/>
            </a:pPr>
            <a:endParaRPr lang="ro-RO" sz="1600" dirty="0"/>
          </a:p>
          <a:p>
            <a:pPr marL="476250" lvl="1" algn="just">
              <a:lnSpc>
                <a:spcPct val="80000"/>
              </a:lnSpc>
              <a:buClr>
                <a:schemeClr val="bg2"/>
              </a:buClr>
              <a:buSzPct val="75000"/>
            </a:pPr>
            <a:endParaRPr lang="ro-RO" sz="1600" dirty="0"/>
          </a:p>
          <a:p>
            <a:pPr marL="476250" lvl="1" algn="just">
              <a:lnSpc>
                <a:spcPct val="80000"/>
              </a:lnSpc>
              <a:buClr>
                <a:schemeClr val="bg2"/>
              </a:buClr>
              <a:buSzPct val="75000"/>
            </a:pPr>
            <a:endParaRPr lang="ro-RO" sz="1600" dirty="0"/>
          </a:p>
          <a:p>
            <a:pPr marL="476250" lvl="1" algn="just">
              <a:lnSpc>
                <a:spcPct val="80000"/>
              </a:lnSpc>
              <a:buClr>
                <a:schemeClr val="bg2"/>
              </a:buClr>
              <a:buSzPct val="75000"/>
            </a:pPr>
            <a:endParaRPr lang="ro-RO" sz="1600" dirty="0"/>
          </a:p>
          <a:p>
            <a:pPr marL="476250" lvl="1" algn="just">
              <a:lnSpc>
                <a:spcPct val="80000"/>
              </a:lnSpc>
              <a:buClr>
                <a:schemeClr val="bg2"/>
              </a:buClr>
              <a:buSzPct val="75000"/>
            </a:pPr>
            <a:endParaRPr lang="ro-RO" sz="1600" dirty="0"/>
          </a:p>
        </p:txBody>
      </p:sp>
      <p:pic>
        <p:nvPicPr>
          <p:cNvPr id="43010" name="Picture 2" descr="Fișier:Flag of Italy.svg"/>
          <p:cNvPicPr>
            <a:picLocks noChangeAspect="1" noChangeArrowheads="1"/>
          </p:cNvPicPr>
          <p:nvPr/>
        </p:nvPicPr>
        <p:blipFill>
          <a:blip r:embed="rId2" cstate="print"/>
          <a:srcRect/>
          <a:stretch>
            <a:fillRect/>
          </a:stretch>
        </p:blipFill>
        <p:spPr bwMode="auto">
          <a:xfrm>
            <a:off x="1214414" y="2643182"/>
            <a:ext cx="1143008" cy="471067"/>
          </a:xfrm>
          <a:prstGeom prst="rect">
            <a:avLst/>
          </a:prstGeom>
          <a:noFill/>
        </p:spPr>
      </p:pic>
      <p:sp>
        <p:nvSpPr>
          <p:cNvPr id="10" name="Rectangle 9"/>
          <p:cNvSpPr/>
          <p:nvPr/>
        </p:nvSpPr>
        <p:spPr>
          <a:xfrm>
            <a:off x="3275856" y="2000240"/>
            <a:ext cx="5544616" cy="738664"/>
          </a:xfrm>
          <a:prstGeom prst="rect">
            <a:avLst/>
          </a:prstGeom>
        </p:spPr>
        <p:txBody>
          <a:bodyPr wrap="square">
            <a:spAutoFit/>
          </a:bodyPr>
          <a:lstStyle/>
          <a:p>
            <a:pPr marL="0" lvl="1" algn="just"/>
            <a:r>
              <a:rPr lang="ro-RO" sz="1400" b="1" dirty="0"/>
              <a:t>Acord între Republica Moldova </a:t>
            </a:r>
            <a:r>
              <a:rPr lang="ro-RO" sz="1400" b="1" dirty="0" err="1"/>
              <a:t>şi</a:t>
            </a:r>
            <a:r>
              <a:rPr lang="ro-RO" sz="1400" b="1" dirty="0"/>
              <a:t> Republica</a:t>
            </a:r>
            <a:r>
              <a:rPr lang="en-US" sz="1400" b="1" dirty="0"/>
              <a:t> </a:t>
            </a:r>
            <a:r>
              <a:rPr lang="en-US" sz="1400" b="1" dirty="0" err="1"/>
              <a:t>Elen</a:t>
            </a:r>
            <a:r>
              <a:rPr lang="ro-RO" sz="1400" b="1" dirty="0"/>
              <a:t>ă  în domeniul </a:t>
            </a:r>
            <a:r>
              <a:rPr lang="ro-RO" sz="1400" b="1" dirty="0" err="1"/>
              <a:t>securităţii</a:t>
            </a:r>
            <a:r>
              <a:rPr lang="ro-RO" sz="1400" b="1" dirty="0"/>
              <a:t> sociale, </a:t>
            </a:r>
            <a:r>
              <a:rPr lang="ro-RO" sz="1400" dirty="0"/>
              <a:t>semnat la 08.09.2021 la </a:t>
            </a:r>
            <a:r>
              <a:rPr lang="ro-RO" sz="1400" dirty="0" err="1"/>
              <a:t>Chişinău</a:t>
            </a:r>
            <a:r>
              <a:rPr lang="ro-RO" sz="1400" dirty="0"/>
              <a:t>, în vigoare de la 1 ianuarie 2023; </a:t>
            </a:r>
            <a:endParaRPr lang="ru-RU" sz="1400" dirty="0"/>
          </a:p>
        </p:txBody>
      </p:sp>
      <p:sp>
        <p:nvSpPr>
          <p:cNvPr id="3" name="AutoShape 2" descr="Speakerul Zinaida Greceanîi a adresat omologului său din Grecia,  Konstantinos Tasoulas, un mesaj de felicitare cu ocazia Zilei Independenței  – Multim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3012" name="AutoShape 4" descr="Speakerul Zinaida Greceanîi a adresat omologului său din Grecia,  Konstantinos Tasoulas, un mesaj de felicitare cu ocazia Zilei Independenței  – Multim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Rectangle 13"/>
          <p:cNvSpPr/>
          <p:nvPr/>
        </p:nvSpPr>
        <p:spPr>
          <a:xfrm rot="10800000" flipV="1">
            <a:off x="3357554" y="2714620"/>
            <a:ext cx="5471468" cy="738664"/>
          </a:xfrm>
          <a:prstGeom prst="rect">
            <a:avLst/>
          </a:prstGeom>
        </p:spPr>
        <p:txBody>
          <a:bodyPr wrap="square">
            <a:spAutoFit/>
          </a:bodyPr>
          <a:lstStyle/>
          <a:p>
            <a:pPr algn="just"/>
            <a:r>
              <a:rPr lang="ro-RO" sz="1400" b="1" dirty="0"/>
              <a:t>Acord între Republica Moldova şi Republica Italia  în domeniul securităţii sociale, </a:t>
            </a:r>
            <a:r>
              <a:rPr lang="ro-RO" sz="1400" dirty="0"/>
              <a:t>semnat la 18.06.2021 la Roma, în vigoare de la 1 decembrie 2023</a:t>
            </a:r>
            <a:endParaRPr lang="ru-RU" sz="1400" dirty="0"/>
          </a:p>
        </p:txBody>
      </p:sp>
      <p:pic>
        <p:nvPicPr>
          <p:cNvPr id="7" name="Рисунок 6"/>
          <p:cNvPicPr>
            <a:picLocks noChangeAspect="1"/>
          </p:cNvPicPr>
          <p:nvPr/>
        </p:nvPicPr>
        <p:blipFill>
          <a:blip r:embed="rId3" cstate="print"/>
          <a:stretch>
            <a:fillRect/>
          </a:stretch>
        </p:blipFill>
        <p:spPr>
          <a:xfrm>
            <a:off x="1145806" y="3429000"/>
            <a:ext cx="1283053" cy="629064"/>
          </a:xfrm>
          <a:prstGeom prst="rect">
            <a:avLst/>
          </a:prstGeom>
        </p:spPr>
      </p:pic>
      <p:pic>
        <p:nvPicPr>
          <p:cNvPr id="5" name="Рисунок 4"/>
          <p:cNvPicPr>
            <a:picLocks noChangeAspect="1"/>
          </p:cNvPicPr>
          <p:nvPr/>
        </p:nvPicPr>
        <p:blipFill>
          <a:blip r:embed="rId4" cstate="print"/>
          <a:stretch>
            <a:fillRect/>
          </a:stretch>
        </p:blipFill>
        <p:spPr>
          <a:xfrm>
            <a:off x="1142976" y="1928802"/>
            <a:ext cx="1401814" cy="571504"/>
          </a:xfrm>
          <a:prstGeom prst="rect">
            <a:avLst/>
          </a:prstGeom>
        </p:spPr>
      </p:pic>
      <p:sp>
        <p:nvSpPr>
          <p:cNvPr id="48130" name="AutoShape 2" descr="Файл:Flag of Latvia.svg — Википедия"/>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6" name="Picture 15" descr="Файл:Flag of Latvia.svg — Википедия"/>
          <p:cNvPicPr/>
          <p:nvPr/>
        </p:nvPicPr>
        <p:blipFill>
          <a:blip r:embed="rId5" cstate="print"/>
          <a:srcRect/>
          <a:stretch>
            <a:fillRect/>
          </a:stretch>
        </p:blipFill>
        <p:spPr bwMode="auto">
          <a:xfrm>
            <a:off x="1285852" y="4357694"/>
            <a:ext cx="1071570" cy="571504"/>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3200" b="1" dirty="0"/>
              <a:t>Avantajele acordurilor internaţionale în domeniul securităţii sociale</a:t>
            </a:r>
            <a:endParaRPr lang="ru-RU" sz="3200" b="1" dirty="0"/>
          </a:p>
        </p:txBody>
      </p:sp>
      <p:sp>
        <p:nvSpPr>
          <p:cNvPr id="3" name="ClipArt Placeholder 2"/>
          <p:cNvSpPr>
            <a:spLocks noGrp="1"/>
          </p:cNvSpPr>
          <p:nvPr>
            <p:ph type="clipArt" sz="half" idx="1"/>
          </p:nvPr>
        </p:nvSpPr>
        <p:spPr>
          <a:xfrm>
            <a:off x="1142976" y="6858000"/>
            <a:ext cx="47599" cy="95232"/>
          </a:xfrm>
        </p:spPr>
      </p:sp>
      <p:sp>
        <p:nvSpPr>
          <p:cNvPr id="4" name="Text Placeholder 3"/>
          <p:cNvSpPr>
            <a:spLocks noGrp="1"/>
          </p:cNvSpPr>
          <p:nvPr>
            <p:ph type="body" sz="half" idx="2"/>
          </p:nvPr>
        </p:nvSpPr>
        <p:spPr>
          <a:xfrm>
            <a:off x="785786" y="2214555"/>
            <a:ext cx="7981977" cy="3881446"/>
          </a:xfrm>
        </p:spPr>
        <p:txBody>
          <a:bodyPr/>
          <a:lstStyle/>
          <a:p>
            <a:pPr algn="just"/>
            <a:r>
              <a:rPr lang="ro-RO" dirty="0"/>
              <a:t>Asigură libera </a:t>
            </a:r>
            <a:r>
              <a:rPr lang="ro-RO" dirty="0" err="1"/>
              <a:t>circulaţie</a:t>
            </a:r>
            <a:r>
              <a:rPr lang="ro-RO" dirty="0"/>
              <a:t> pentru cetăţenii RM</a:t>
            </a:r>
          </a:p>
          <a:p>
            <a:pPr algn="just"/>
            <a:r>
              <a:rPr lang="ro-RO" dirty="0"/>
              <a:t>Protecţia drepturilor sociale a cetăţenilor</a:t>
            </a:r>
          </a:p>
          <a:p>
            <a:pPr algn="just"/>
            <a:r>
              <a:rPr lang="ro-RO" dirty="0"/>
              <a:t>Creşterea bunăstării lucrătorilor-</a:t>
            </a:r>
            <a:r>
              <a:rPr lang="ro-RO" dirty="0" err="1"/>
              <a:t>migranţi</a:t>
            </a:r>
            <a:r>
              <a:rPr lang="ro-RO" dirty="0"/>
              <a:t> şi pensionarilor care pleacă cu traiul permanent</a:t>
            </a:r>
          </a:p>
          <a:p>
            <a:pPr algn="just"/>
            <a:r>
              <a:rPr lang="ro-RO" dirty="0"/>
              <a:t>Sisteme naţionale de securitate socială</a:t>
            </a:r>
          </a:p>
          <a:p>
            <a:pPr marL="0" indent="0">
              <a:buNone/>
            </a:pP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ChangeArrowheads="1"/>
          </p:cNvSpPr>
          <p:nvPr>
            <p:ph type="title"/>
          </p:nvPr>
        </p:nvSpPr>
        <p:spPr/>
        <p:txBody>
          <a:bodyPr/>
          <a:lstStyle/>
          <a:p>
            <a:pPr eaLnBrk="1" hangingPunct="1"/>
            <a:r>
              <a:rPr lang="ro-RO" sz="3200" b="1" dirty="0"/>
              <a:t>Principiile de bază ale Acordurilor</a:t>
            </a:r>
          </a:p>
        </p:txBody>
      </p:sp>
      <p:sp>
        <p:nvSpPr>
          <p:cNvPr id="25602" name="Rectangle 1027"/>
          <p:cNvSpPr>
            <a:spLocks noGrp="1" noChangeArrowheads="1"/>
          </p:cNvSpPr>
          <p:nvPr>
            <p:ph type="body" idx="1"/>
          </p:nvPr>
        </p:nvSpPr>
        <p:spPr>
          <a:xfrm>
            <a:off x="809624" y="1988839"/>
            <a:ext cx="8082855" cy="4608513"/>
          </a:xfrm>
        </p:spPr>
        <p:txBody>
          <a:bodyPr/>
          <a:lstStyle/>
          <a:p>
            <a:pPr algn="just" eaLnBrk="1" hangingPunct="1">
              <a:lnSpc>
                <a:spcPct val="80000"/>
              </a:lnSpc>
            </a:pPr>
            <a:endParaRPr lang="ro-RO" sz="1700" b="1" dirty="0"/>
          </a:p>
          <a:p>
            <a:pPr algn="just" eaLnBrk="1" hangingPunct="1">
              <a:lnSpc>
                <a:spcPct val="80000"/>
              </a:lnSpc>
            </a:pPr>
            <a:r>
              <a:rPr lang="ro-RO" sz="1700" b="1" dirty="0"/>
              <a:t>Egalitatea de tratament</a:t>
            </a:r>
            <a:r>
              <a:rPr lang="ro-RO" sz="1700" dirty="0"/>
              <a:t>:</a:t>
            </a:r>
            <a:r>
              <a:rPr lang="en-US" sz="1700" dirty="0"/>
              <a:t> </a:t>
            </a:r>
            <a:r>
              <a:rPr lang="ro-RO" sz="1700" dirty="0"/>
              <a:t>persoanele asigurate în Republica Moldova  în cazul desfăşurării unei activităţi pe teritoriul unui Stat Contractant vor avea aceleaşi drepturi şi obligaţii  de asigurări sociale ca şi cetăţenii proprii ai celeilalte Părţi Contractante;</a:t>
            </a:r>
          </a:p>
          <a:p>
            <a:pPr algn="just" eaLnBrk="1" hangingPunct="1">
              <a:lnSpc>
                <a:spcPct val="80000"/>
              </a:lnSpc>
              <a:buFont typeface="Wingdings" pitchFamily="2" charset="2"/>
              <a:buNone/>
            </a:pPr>
            <a:endParaRPr lang="ro-RO" sz="1700" dirty="0"/>
          </a:p>
          <a:p>
            <a:pPr algn="just" eaLnBrk="1" hangingPunct="1">
              <a:lnSpc>
                <a:spcPct val="80000"/>
              </a:lnSpc>
            </a:pPr>
            <a:r>
              <a:rPr lang="ro-RO" sz="1700" b="1" dirty="0" err="1"/>
              <a:t>Legislaţia</a:t>
            </a:r>
            <a:r>
              <a:rPr lang="ro-RO" sz="1700" b="1" dirty="0"/>
              <a:t> aplicabilă</a:t>
            </a:r>
            <a:r>
              <a:rPr lang="ro-RO" sz="1700" dirty="0"/>
              <a:t>: permite plata contribuţiilor de asigurări sociale într-un singur stat contractant. </a:t>
            </a:r>
          </a:p>
          <a:p>
            <a:pPr algn="just" eaLnBrk="1" hangingPunct="1">
              <a:lnSpc>
                <a:spcPct val="80000"/>
              </a:lnSpc>
              <a:buFont typeface="Wingdings" pitchFamily="2" charset="2"/>
              <a:buNone/>
            </a:pPr>
            <a:endParaRPr lang="ro-RO" sz="1700" dirty="0"/>
          </a:p>
          <a:p>
            <a:pPr algn="just" eaLnBrk="1" hangingPunct="1">
              <a:lnSpc>
                <a:spcPct val="80000"/>
              </a:lnSpc>
            </a:pPr>
            <a:r>
              <a:rPr lang="ro-RO" sz="1700" b="1" dirty="0"/>
              <a:t>Totalizarea perioadelor de asigurare</a:t>
            </a:r>
            <a:r>
              <a:rPr lang="ro-RO" sz="1700" dirty="0"/>
              <a:t>: la stabilirea dreptului la </a:t>
            </a:r>
            <a:r>
              <a:rPr lang="ro-RO" sz="1700" dirty="0" err="1"/>
              <a:t>prestaţie</a:t>
            </a:r>
            <a:r>
              <a:rPr lang="ro-RO" sz="1700" dirty="0"/>
              <a:t> se vor lua în considerare atât perioadele de asigurare realizate în propriul stat, cât şi perioadele realizate pe teritoriul celuilalt stat în cazul în care acestea nu se suprapun;</a:t>
            </a:r>
          </a:p>
          <a:p>
            <a:pPr algn="just" eaLnBrk="1" hangingPunct="1">
              <a:lnSpc>
                <a:spcPct val="80000"/>
              </a:lnSpc>
              <a:buFont typeface="Wingdings" pitchFamily="2" charset="2"/>
              <a:buNone/>
            </a:pPr>
            <a:endParaRPr lang="ro-RO" sz="1700" dirty="0"/>
          </a:p>
          <a:p>
            <a:pPr algn="just" eaLnBrk="1" hangingPunct="1">
              <a:lnSpc>
                <a:spcPct val="80000"/>
              </a:lnSpc>
            </a:pPr>
            <a:r>
              <a:rPr lang="ro-RO" sz="1700" b="1" dirty="0"/>
              <a:t>Exportul prestaţiilor</a:t>
            </a:r>
            <a:r>
              <a:rPr lang="ro-RO" sz="1700" dirty="0"/>
              <a:t>: prestaţiile vor fi exportate persoanei pe teritoriul statului în care aceasta domiciliază.</a:t>
            </a:r>
            <a:endParaRPr lang="ru-RU" sz="1700" dirty="0"/>
          </a:p>
          <a:p>
            <a:pPr eaLnBrk="1" hangingPunct="1"/>
            <a:endParaRPr lang="ro-RO"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026"/>
          <p:cNvSpPr>
            <a:spLocks noGrp="1" noChangeArrowheads="1"/>
          </p:cNvSpPr>
          <p:nvPr>
            <p:ph type="title"/>
          </p:nvPr>
        </p:nvSpPr>
        <p:spPr/>
        <p:txBody>
          <a:bodyPr/>
          <a:lstStyle/>
          <a:p>
            <a:pPr eaLnBrk="1" hangingPunct="1"/>
            <a:br>
              <a:rPr lang="ro-RO" sz="3200" b="1" dirty="0"/>
            </a:br>
            <a:r>
              <a:rPr lang="fr-BE" sz="3200" b="1" dirty="0" err="1"/>
              <a:t>Beneficiari</a:t>
            </a:r>
            <a:r>
              <a:rPr lang="ro-RO" sz="3200" b="1" dirty="0"/>
              <a:t>i</a:t>
            </a:r>
            <a:r>
              <a:rPr lang="fr-BE" sz="3200" b="1" dirty="0"/>
              <a:t> </a:t>
            </a:r>
            <a:r>
              <a:rPr lang="ro-RO" sz="3200" b="1" dirty="0"/>
              <a:t>Acordurilor</a:t>
            </a:r>
            <a:br>
              <a:rPr lang="ro-RO" sz="3200" b="1" dirty="0"/>
            </a:br>
            <a:endParaRPr lang="ro-RO" sz="3200" b="1" dirty="0"/>
          </a:p>
        </p:txBody>
      </p:sp>
      <p:sp>
        <p:nvSpPr>
          <p:cNvPr id="26626" name="Rectangle 1027"/>
          <p:cNvSpPr>
            <a:spLocks noGrp="1" noChangeArrowheads="1"/>
          </p:cNvSpPr>
          <p:nvPr>
            <p:ph type="body" idx="1"/>
          </p:nvPr>
        </p:nvSpPr>
        <p:spPr>
          <a:xfrm>
            <a:off x="809625" y="2214563"/>
            <a:ext cx="7958138" cy="4429147"/>
          </a:xfrm>
        </p:spPr>
        <p:txBody>
          <a:bodyPr/>
          <a:lstStyle/>
          <a:p>
            <a:pPr algn="just" eaLnBrk="1" hangingPunct="1">
              <a:spcBef>
                <a:spcPct val="0"/>
              </a:spcBef>
            </a:pPr>
            <a:endParaRPr lang="ro-RO" sz="2400" dirty="0"/>
          </a:p>
          <a:p>
            <a:pPr algn="just" eaLnBrk="1" hangingPunct="1">
              <a:spcBef>
                <a:spcPct val="0"/>
              </a:spcBef>
            </a:pPr>
            <a:endParaRPr lang="ro-RO" sz="2400" dirty="0"/>
          </a:p>
          <a:p>
            <a:pPr algn="just" eaLnBrk="1" hangingPunct="1">
              <a:spcBef>
                <a:spcPct val="0"/>
              </a:spcBef>
            </a:pPr>
            <a:endParaRPr lang="ro-RO" sz="2400" dirty="0"/>
          </a:p>
          <a:p>
            <a:pPr algn="just" eaLnBrk="1" hangingPunct="1">
              <a:spcBef>
                <a:spcPct val="0"/>
              </a:spcBef>
            </a:pPr>
            <a:r>
              <a:rPr lang="ro-RO" sz="2400" dirty="0"/>
              <a:t>P</a:t>
            </a:r>
            <a:r>
              <a:rPr lang="fr-BE" sz="2400" dirty="0" err="1"/>
              <a:t>ersoanel</a:t>
            </a:r>
            <a:r>
              <a:rPr lang="ro-RO" sz="2400" dirty="0"/>
              <a:t>e </a:t>
            </a:r>
            <a:r>
              <a:rPr lang="fr-BE" sz="2400" dirty="0"/>
              <a:t>care </a:t>
            </a:r>
            <a:r>
              <a:rPr lang="fr-BE" sz="2400" dirty="0" err="1"/>
              <a:t>sunt</a:t>
            </a:r>
            <a:r>
              <a:rPr lang="fr-BE" sz="2400" dirty="0"/>
              <a:t> </a:t>
            </a:r>
            <a:r>
              <a:rPr lang="fr-BE" sz="2400" dirty="0" err="1"/>
              <a:t>sau</a:t>
            </a:r>
            <a:r>
              <a:rPr lang="fr-BE" sz="2400" dirty="0"/>
              <a:t> au </a:t>
            </a:r>
            <a:r>
              <a:rPr lang="fr-BE" sz="2400" dirty="0" err="1"/>
              <a:t>fost</a:t>
            </a:r>
            <a:r>
              <a:rPr lang="fr-BE" sz="2400" dirty="0"/>
              <a:t> </a:t>
            </a:r>
            <a:r>
              <a:rPr lang="fr-BE" sz="2400" dirty="0" err="1"/>
              <a:t>asigurate</a:t>
            </a:r>
            <a:r>
              <a:rPr lang="fr-BE" sz="2400" dirty="0"/>
              <a:t> </a:t>
            </a:r>
            <a:r>
              <a:rPr lang="fr-BE" sz="2400" dirty="0" err="1"/>
              <a:t>în</a:t>
            </a:r>
            <a:r>
              <a:rPr lang="fr-BE" sz="2400" dirty="0"/>
              <a:t> </a:t>
            </a:r>
            <a:r>
              <a:rPr lang="fr-BE" sz="2400" dirty="0" err="1"/>
              <a:t>conformitate</a:t>
            </a:r>
            <a:r>
              <a:rPr lang="fr-BE" sz="2400" dirty="0"/>
              <a:t> </a:t>
            </a:r>
            <a:r>
              <a:rPr lang="fr-BE" sz="2400" dirty="0" err="1"/>
              <a:t>cu</a:t>
            </a:r>
            <a:r>
              <a:rPr lang="fr-BE" sz="2400" dirty="0"/>
              <a:t> </a:t>
            </a:r>
            <a:r>
              <a:rPr lang="fr-BE" sz="2400" dirty="0" err="1"/>
              <a:t>legislaţia</a:t>
            </a:r>
            <a:r>
              <a:rPr lang="fr-BE" sz="2400" dirty="0"/>
              <a:t> </a:t>
            </a:r>
            <a:r>
              <a:rPr lang="fr-BE" sz="2400" dirty="0" err="1"/>
              <a:t>ambelor</a:t>
            </a:r>
            <a:r>
              <a:rPr lang="fr-BE" sz="2400" dirty="0"/>
              <a:t> </a:t>
            </a:r>
            <a:r>
              <a:rPr lang="ro-RO" sz="2400" dirty="0"/>
              <a:t>state </a:t>
            </a:r>
            <a:r>
              <a:rPr lang="fr-BE" sz="2400" dirty="0" err="1"/>
              <a:t>sau</a:t>
            </a:r>
            <a:r>
              <a:rPr lang="fr-BE" sz="2400" dirty="0"/>
              <a:t> a </a:t>
            </a:r>
            <a:r>
              <a:rPr lang="fr-BE" sz="2400" dirty="0" err="1"/>
              <a:t>unuia</a:t>
            </a:r>
            <a:r>
              <a:rPr lang="fr-BE" sz="2400" dirty="0"/>
              <a:t> </a:t>
            </a:r>
            <a:r>
              <a:rPr lang="fr-BE" sz="2400" dirty="0" err="1"/>
              <a:t>dintre</a:t>
            </a:r>
            <a:r>
              <a:rPr lang="fr-BE" sz="2400" dirty="0"/>
              <a:t> </a:t>
            </a:r>
            <a:r>
              <a:rPr lang="fr-BE" sz="2400" dirty="0" err="1"/>
              <a:t>statele</a:t>
            </a:r>
            <a:r>
              <a:rPr lang="fr-BE" sz="2400" dirty="0"/>
              <a:t> parte la </a:t>
            </a:r>
            <a:r>
              <a:rPr lang="fr-BE" sz="2400" dirty="0" err="1"/>
              <a:t>Acord</a:t>
            </a:r>
            <a:r>
              <a:rPr lang="ro-RO" sz="2400" dirty="0"/>
              <a:t>;</a:t>
            </a:r>
          </a:p>
          <a:p>
            <a:pPr algn="just" eaLnBrk="1" hangingPunct="1">
              <a:spcBef>
                <a:spcPct val="0"/>
              </a:spcBef>
            </a:pPr>
            <a:endParaRPr lang="fr-BE" sz="2400" dirty="0"/>
          </a:p>
          <a:p>
            <a:pPr algn="just" eaLnBrk="1" hangingPunct="1">
              <a:spcBef>
                <a:spcPct val="0"/>
              </a:spcBef>
            </a:pPr>
            <a:r>
              <a:rPr lang="ro-RO" sz="2400" dirty="0"/>
              <a:t>M</a:t>
            </a:r>
            <a:r>
              <a:rPr lang="fr-BE" sz="2400" dirty="0" err="1"/>
              <a:t>embri</a:t>
            </a:r>
            <a:r>
              <a:rPr lang="ro-RO" sz="2400" dirty="0"/>
              <a:t>i</a:t>
            </a:r>
            <a:r>
              <a:rPr lang="fr-BE" sz="2400" dirty="0"/>
              <a:t> de </a:t>
            </a:r>
            <a:r>
              <a:rPr lang="fr-BE" sz="2400" dirty="0" err="1"/>
              <a:t>familie</a:t>
            </a:r>
            <a:r>
              <a:rPr lang="fr-BE" sz="2400" dirty="0"/>
              <a:t> ale </a:t>
            </a:r>
            <a:r>
              <a:rPr lang="fr-BE" sz="2400" dirty="0" err="1"/>
              <a:t>persoanelor</a:t>
            </a:r>
            <a:r>
              <a:rPr lang="fr-BE" sz="2400" dirty="0"/>
              <a:t> sus-</a:t>
            </a:r>
            <a:r>
              <a:rPr lang="fr-BE" sz="2400" dirty="0" err="1"/>
              <a:t>menţionate</a:t>
            </a:r>
            <a:r>
              <a:rPr lang="fr-BE" sz="2400" dirty="0"/>
              <a:t> (</a:t>
            </a:r>
            <a:r>
              <a:rPr lang="ro-RO" sz="2400" dirty="0"/>
              <a:t>în cazul acordării pensiei de urmaş, ajutorul de deces</a:t>
            </a:r>
            <a:r>
              <a:rPr lang="fr-BE" sz="2400" dirty="0"/>
              <a:t>).</a:t>
            </a:r>
            <a:endParaRPr lang="ro-RO" sz="2400" dirty="0"/>
          </a:p>
          <a:p>
            <a:pPr algn="just" eaLnBrk="1" hangingPunct="1">
              <a:spcBef>
                <a:spcPct val="0"/>
              </a:spcBef>
            </a:pPr>
            <a:endParaRPr lang="ro-RO" sz="2400" dirty="0"/>
          </a:p>
          <a:p>
            <a:pPr algn="just" eaLnBrk="1" hangingPunct="1">
              <a:spcBef>
                <a:spcPct val="0"/>
              </a:spcBef>
            </a:pPr>
            <a:r>
              <a:rPr lang="ro-RO" sz="2400" dirty="0"/>
              <a:t>Persoanele care domiciliază (au reşedinţă) pe teritoriul unuia din statele parte la Acord.</a:t>
            </a:r>
            <a:endParaRPr lang="ru-RU" sz="2400" dirty="0"/>
          </a:p>
          <a:p>
            <a:pPr eaLnBrk="1" hangingPunct="1"/>
            <a:endParaRPr lang="ro-RO" dirty="0"/>
          </a:p>
        </p:txBody>
      </p:sp>
      <p:pic>
        <p:nvPicPr>
          <p:cNvPr id="27650" name="Picture 2" descr="Картинки по запросу beneficiarii prestaţiilor"/>
          <p:cNvPicPr>
            <a:picLocks noChangeAspect="1" noChangeArrowheads="1"/>
          </p:cNvPicPr>
          <p:nvPr/>
        </p:nvPicPr>
        <p:blipFill>
          <a:blip r:embed="rId2" cstate="print"/>
          <a:srcRect/>
          <a:stretch>
            <a:fillRect/>
          </a:stretch>
        </p:blipFill>
        <p:spPr bwMode="auto">
          <a:xfrm>
            <a:off x="3214678" y="1933267"/>
            <a:ext cx="2786082" cy="1423725"/>
          </a:xfrm>
          <a:prstGeom prst="rect">
            <a:avLst/>
          </a:prstGeom>
          <a:noFill/>
        </p:spPr>
      </p:pic>
    </p:spTree>
    <p:extLst>
      <p:ext uri="{BB962C8B-B14F-4D97-AF65-F5344CB8AC3E}">
        <p14:creationId xmlns:p14="http://schemas.microsoft.com/office/powerpoint/2010/main" val="2500897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Domeniul</a:t>
            </a:r>
            <a:r>
              <a:rPr lang="en-US" b="1" dirty="0"/>
              <a:t> material de </a:t>
            </a:r>
            <a:r>
              <a:rPr lang="en-US" b="1" dirty="0" err="1"/>
              <a:t>aplicare</a:t>
            </a:r>
            <a:r>
              <a:rPr lang="en-US" b="1" dirty="0"/>
              <a:t> </a:t>
            </a:r>
            <a:endParaRPr lang="en-US" dirty="0"/>
          </a:p>
        </p:txBody>
      </p:sp>
      <p:sp>
        <p:nvSpPr>
          <p:cNvPr id="3" name="Content Placeholder 2"/>
          <p:cNvSpPr>
            <a:spLocks noGrp="1"/>
          </p:cNvSpPr>
          <p:nvPr>
            <p:ph idx="1"/>
          </p:nvPr>
        </p:nvSpPr>
        <p:spPr>
          <a:xfrm>
            <a:off x="809625" y="2214563"/>
            <a:ext cx="7958138" cy="4310781"/>
          </a:xfrm>
        </p:spPr>
        <p:txBody>
          <a:bodyPr/>
          <a:lstStyle/>
          <a:p>
            <a:pPr eaLnBrk="1" hangingPunct="1">
              <a:lnSpc>
                <a:spcPct val="80000"/>
              </a:lnSpc>
              <a:buNone/>
            </a:pPr>
            <a:r>
              <a:rPr lang="ro-RO" sz="2400" b="1" dirty="0"/>
              <a:t>Prestaţii acordate în baza Acordurilor</a:t>
            </a:r>
            <a:endParaRPr lang="ro-RO" sz="2400" dirty="0"/>
          </a:p>
          <a:p>
            <a:pPr eaLnBrk="1" hangingPunct="1">
              <a:lnSpc>
                <a:spcPct val="80000"/>
              </a:lnSpc>
            </a:pPr>
            <a:r>
              <a:rPr lang="ro-RO" sz="2400" dirty="0"/>
              <a:t>Pensii pentru limită de vârstă;</a:t>
            </a:r>
          </a:p>
          <a:p>
            <a:pPr eaLnBrk="1" hangingPunct="1">
              <a:lnSpc>
                <a:spcPct val="80000"/>
              </a:lnSpc>
            </a:pPr>
            <a:r>
              <a:rPr lang="ro-RO" sz="2400" dirty="0"/>
              <a:t>Pensii de </a:t>
            </a:r>
            <a:r>
              <a:rPr lang="ro-RO" sz="2400" dirty="0" err="1"/>
              <a:t>dizabilitate</a:t>
            </a:r>
            <a:r>
              <a:rPr lang="ro-RO" sz="2400" dirty="0"/>
              <a:t> cauzate de boli obişnuite;</a:t>
            </a:r>
          </a:p>
          <a:p>
            <a:pPr eaLnBrk="1" hangingPunct="1">
              <a:lnSpc>
                <a:spcPct val="80000"/>
              </a:lnSpc>
            </a:pPr>
            <a:r>
              <a:rPr lang="ro-RO" sz="2400" dirty="0"/>
              <a:t>Pensii şi indemnizaţii de </a:t>
            </a:r>
            <a:r>
              <a:rPr lang="ro-RO" sz="2400" dirty="0" err="1"/>
              <a:t>dizabilitate</a:t>
            </a:r>
            <a:r>
              <a:rPr lang="ro-RO" sz="2400" dirty="0"/>
              <a:t> cauzate de accidente de muncă sau boli profesionale;</a:t>
            </a:r>
          </a:p>
          <a:p>
            <a:pPr eaLnBrk="1" hangingPunct="1">
              <a:lnSpc>
                <a:spcPct val="80000"/>
              </a:lnSpc>
            </a:pPr>
            <a:r>
              <a:rPr lang="ro-RO" sz="2400" dirty="0"/>
              <a:t>Pensii de urmaş;</a:t>
            </a:r>
          </a:p>
          <a:p>
            <a:pPr eaLnBrk="1" hangingPunct="1">
              <a:lnSpc>
                <a:spcPct val="80000"/>
              </a:lnSpc>
            </a:pPr>
            <a:r>
              <a:rPr lang="ro-RO" sz="2400" dirty="0"/>
              <a:t>Ajutorul de şomaj;</a:t>
            </a:r>
          </a:p>
          <a:p>
            <a:pPr eaLnBrk="1" hangingPunct="1">
              <a:lnSpc>
                <a:spcPct val="80000"/>
              </a:lnSpc>
            </a:pPr>
            <a:r>
              <a:rPr lang="ro-RO" sz="2400" dirty="0"/>
              <a:t>Indemnizaţia pentru incapacitate temporară de muncă şi de maternitate;</a:t>
            </a:r>
          </a:p>
          <a:p>
            <a:pPr eaLnBrk="1" hangingPunct="1">
              <a:lnSpc>
                <a:spcPct val="80000"/>
              </a:lnSpc>
            </a:pPr>
            <a:r>
              <a:rPr lang="ro-RO" sz="2400" dirty="0"/>
              <a:t>Indemnizaţia pentru creşterea copilului până la vârsta de 3 ani;</a:t>
            </a:r>
          </a:p>
          <a:p>
            <a:pPr eaLnBrk="1" hangingPunct="1">
              <a:lnSpc>
                <a:spcPct val="80000"/>
              </a:lnSpc>
            </a:pPr>
            <a:r>
              <a:rPr lang="ro-RO" sz="2400" dirty="0"/>
              <a:t>Ajutorul de deces.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875184"/>
          </a:xfrm>
        </p:spPr>
        <p:txBody>
          <a:bodyPr/>
          <a:lstStyle/>
          <a:p>
            <a:r>
              <a:rPr lang="en-US" sz="2800" b="1" dirty="0" err="1"/>
              <a:t>Domeniul</a:t>
            </a:r>
            <a:r>
              <a:rPr lang="en-US" sz="2800" b="1" dirty="0"/>
              <a:t> material de </a:t>
            </a:r>
            <a:r>
              <a:rPr lang="en-US" sz="2800" b="1" dirty="0" err="1"/>
              <a:t>aplicare</a:t>
            </a:r>
            <a:r>
              <a:rPr lang="en-US" sz="2800" b="1" dirty="0"/>
              <a:t> a </a:t>
            </a:r>
            <a:r>
              <a:rPr lang="en-US" sz="2800" b="1" dirty="0" err="1"/>
              <a:t>Acordurilor</a:t>
            </a:r>
            <a:endParaRPr lang="en-US" sz="2800"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571470817"/>
              </p:ext>
            </p:extLst>
          </p:nvPr>
        </p:nvGraphicFramePr>
        <p:xfrm>
          <a:off x="785786" y="1340767"/>
          <a:ext cx="8250710" cy="5276273"/>
        </p:xfrm>
        <a:graphic>
          <a:graphicData uri="http://schemas.openxmlformats.org/drawingml/2006/table">
            <a:tbl>
              <a:tblPr firstRow="1" bandRow="1">
                <a:tableStyleId>{93296810-A885-4BE3-A3E7-6D5BEEA58F35}</a:tableStyleId>
              </a:tblPr>
              <a:tblGrid>
                <a:gridCol w="3354166">
                  <a:extLst>
                    <a:ext uri="{9D8B030D-6E8A-4147-A177-3AD203B41FA5}">
                      <a16:colId xmlns:a16="http://schemas.microsoft.com/office/drawing/2014/main" val="20000"/>
                    </a:ext>
                  </a:extLst>
                </a:gridCol>
                <a:gridCol w="4896544">
                  <a:extLst>
                    <a:ext uri="{9D8B030D-6E8A-4147-A177-3AD203B41FA5}">
                      <a16:colId xmlns:a16="http://schemas.microsoft.com/office/drawing/2014/main" val="20001"/>
                    </a:ext>
                  </a:extLst>
                </a:gridCol>
              </a:tblGrid>
              <a:tr h="361349">
                <a:tc>
                  <a:txBody>
                    <a:bodyPr/>
                    <a:lstStyle/>
                    <a:p>
                      <a:r>
                        <a:rPr lang="en-US" dirty="0" err="1"/>
                        <a:t>Denumirea</a:t>
                      </a:r>
                      <a:r>
                        <a:rPr lang="en-US" dirty="0"/>
                        <a:t> </a:t>
                      </a:r>
                      <a:r>
                        <a:rPr lang="en-US" dirty="0" err="1"/>
                        <a:t>presta</a:t>
                      </a:r>
                      <a:r>
                        <a:rPr lang="ro-RO" dirty="0" err="1"/>
                        <a:t>ţiilor</a:t>
                      </a:r>
                      <a:r>
                        <a:rPr lang="ro-RO" baseline="0" dirty="0"/>
                        <a:t> sociale </a:t>
                      </a:r>
                      <a:endParaRPr lang="en-US" dirty="0"/>
                    </a:p>
                  </a:txBody>
                  <a:tcPr/>
                </a:tc>
                <a:tc>
                  <a:txBody>
                    <a:bodyPr/>
                    <a:lstStyle/>
                    <a:p>
                      <a:r>
                        <a:rPr lang="ro-RO" dirty="0"/>
                        <a:t>Acordul care prevede acordarea prestaţiei</a:t>
                      </a:r>
                      <a:endParaRPr lang="en-US" dirty="0"/>
                    </a:p>
                  </a:txBody>
                  <a:tcPr/>
                </a:tc>
                <a:extLst>
                  <a:ext uri="{0D108BD9-81ED-4DB2-BD59-A6C34878D82A}">
                    <a16:rowId xmlns:a16="http://schemas.microsoft.com/office/drawing/2014/main" val="10000"/>
                  </a:ext>
                </a:extLst>
              </a:tr>
              <a:tr h="1155310">
                <a:tc>
                  <a:txBody>
                    <a:bodyPr/>
                    <a:lstStyle/>
                    <a:p>
                      <a:r>
                        <a:rPr lang="ro-RO" dirty="0"/>
                        <a:t>Pensia pentru limita de </a:t>
                      </a:r>
                      <a:r>
                        <a:rPr lang="ro-RO" dirty="0" err="1"/>
                        <a:t>vîrstă</a:t>
                      </a:r>
                      <a:r>
                        <a:rPr lang="ro-RO" dirty="0"/>
                        <a:t>, </a:t>
                      </a:r>
                    </a:p>
                    <a:p>
                      <a:r>
                        <a:rPr lang="ro-RO" dirty="0"/>
                        <a:t>Pensia de </a:t>
                      </a:r>
                      <a:r>
                        <a:rPr lang="ro-RO" dirty="0" err="1"/>
                        <a:t>dizabilitate</a:t>
                      </a:r>
                      <a:r>
                        <a:rPr lang="ro-RO" dirty="0"/>
                        <a:t>,</a:t>
                      </a:r>
                    </a:p>
                    <a:p>
                      <a:r>
                        <a:rPr lang="ro-RO" dirty="0"/>
                        <a:t>Pensia de urmaş</a:t>
                      </a:r>
                      <a:endParaRPr lang="en-US" dirty="0"/>
                    </a:p>
                  </a:txBody>
                  <a:tcPr/>
                </a:tc>
                <a:tc>
                  <a:txBody>
                    <a:bodyPr/>
                    <a:lstStyle/>
                    <a:p>
                      <a:pPr algn="just"/>
                      <a:r>
                        <a:rPr lang="ro-RO" dirty="0"/>
                        <a:t>Bulgaria,</a:t>
                      </a:r>
                      <a:r>
                        <a:rPr lang="ro-RO" baseline="0" dirty="0"/>
                        <a:t> Portugalia, România, Marele Ducat de Luxemburg, Estonia, Cehia, Austria, Regatul Belgiei, Polonia, Ungaria, Lituania; Germania, Turcia, Belarus, Grecia, Italia</a:t>
                      </a:r>
                      <a:endParaRPr lang="en-US" dirty="0"/>
                    </a:p>
                  </a:txBody>
                  <a:tcPr/>
                </a:tc>
                <a:extLst>
                  <a:ext uri="{0D108BD9-81ED-4DB2-BD59-A6C34878D82A}">
                    <a16:rowId xmlns:a16="http://schemas.microsoft.com/office/drawing/2014/main" val="10001"/>
                  </a:ext>
                </a:extLst>
              </a:tr>
              <a:tr h="1155310">
                <a:tc>
                  <a:txBody>
                    <a:bodyPr/>
                    <a:lstStyle/>
                    <a:p>
                      <a:r>
                        <a:rPr lang="ro-RO" sz="1800" kern="1200" dirty="0">
                          <a:solidFill>
                            <a:schemeClr val="dk1"/>
                          </a:solidFill>
                          <a:latin typeface="+mn-lt"/>
                          <a:ea typeface="+mn-ea"/>
                          <a:cs typeface="+mn-cs"/>
                        </a:rPr>
                        <a:t>Pensie şi indemnizaţie de </a:t>
                      </a:r>
                      <a:r>
                        <a:rPr lang="ro-RO" sz="1800" kern="1200" dirty="0" err="1">
                          <a:solidFill>
                            <a:schemeClr val="dk1"/>
                          </a:solidFill>
                          <a:latin typeface="+mn-lt"/>
                          <a:ea typeface="+mn-ea"/>
                          <a:cs typeface="+mn-cs"/>
                        </a:rPr>
                        <a:t>dizabilitate</a:t>
                      </a:r>
                      <a:r>
                        <a:rPr lang="ro-RO" sz="1800" kern="1200" dirty="0">
                          <a:solidFill>
                            <a:schemeClr val="dk1"/>
                          </a:solidFill>
                          <a:latin typeface="+mn-lt"/>
                          <a:ea typeface="+mn-ea"/>
                          <a:cs typeface="+mn-cs"/>
                        </a:rPr>
                        <a:t> determinată de accident de muncă sau boală profesională </a:t>
                      </a:r>
                      <a:endParaRPr lang="en-US"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o-RO" dirty="0"/>
                        <a:t>Bulgaria,</a:t>
                      </a:r>
                      <a:r>
                        <a:rPr lang="ro-RO" baseline="0" dirty="0"/>
                        <a:t> Portugalia, România, Marele Ducat de Luxemburg, Estonia, Cehia, Austria, Regatul Belgiei, Polonia, Ungaria, Lituania, Germania, Turcia, Belarus, Grecia, Italia</a:t>
                      </a:r>
                      <a:endParaRPr lang="en-US" dirty="0"/>
                    </a:p>
                  </a:txBody>
                  <a:tcPr/>
                </a:tc>
                <a:extLst>
                  <a:ext uri="{0D108BD9-81ED-4DB2-BD59-A6C34878D82A}">
                    <a16:rowId xmlns:a16="http://schemas.microsoft.com/office/drawing/2014/main" val="10002"/>
                  </a:ext>
                </a:extLst>
              </a:tr>
              <a:tr h="888700">
                <a:tc>
                  <a:txBody>
                    <a:bodyPr/>
                    <a:lstStyle/>
                    <a:p>
                      <a:r>
                        <a:rPr lang="ro-RO" dirty="0"/>
                        <a:t>Indemnizaţia pentru incapacitatea temporară de muncă  şi de maternitate</a:t>
                      </a:r>
                      <a:endParaRPr lang="en-US"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o-RO" dirty="0"/>
                        <a:t>Bulgaria, Portugalia, România</a:t>
                      </a:r>
                      <a:endParaRPr lang="en-US" dirty="0"/>
                    </a:p>
                    <a:p>
                      <a:endParaRPr lang="en-US" dirty="0"/>
                    </a:p>
                  </a:txBody>
                  <a:tcPr/>
                </a:tc>
                <a:extLst>
                  <a:ext uri="{0D108BD9-81ED-4DB2-BD59-A6C34878D82A}">
                    <a16:rowId xmlns:a16="http://schemas.microsoft.com/office/drawing/2014/main" val="10003"/>
                  </a:ext>
                </a:extLst>
              </a:tr>
              <a:tr h="622090">
                <a:tc>
                  <a:txBody>
                    <a:bodyPr/>
                    <a:lstStyle/>
                    <a:p>
                      <a:r>
                        <a:rPr lang="ro-RO" dirty="0"/>
                        <a:t>Indemnizaţia</a:t>
                      </a:r>
                      <a:r>
                        <a:rPr lang="ro-RO" baseline="0" dirty="0"/>
                        <a:t> la naşterea </a:t>
                      </a:r>
                      <a:r>
                        <a:rPr lang="ro-RO" baseline="0" dirty="0" err="1"/>
                        <a:t>şi</a:t>
                      </a:r>
                      <a:r>
                        <a:rPr lang="ro-RO" baseline="0" dirty="0"/>
                        <a:t> îngrijirea copilului </a:t>
                      </a:r>
                      <a:r>
                        <a:rPr lang="ro-RO" baseline="0" dirty="0" err="1"/>
                        <a:t>pînă</a:t>
                      </a:r>
                      <a:r>
                        <a:rPr lang="ro-RO" baseline="0" dirty="0"/>
                        <a:t> la 3 ani</a:t>
                      </a:r>
                      <a:endParaRPr lang="en-US" dirty="0"/>
                    </a:p>
                  </a:txBody>
                  <a:tcPr/>
                </a:tc>
                <a:tc>
                  <a:txBody>
                    <a:bodyPr/>
                    <a:lstStyle/>
                    <a:p>
                      <a:pPr algn="just"/>
                      <a:r>
                        <a:rPr lang="ro-RO" dirty="0"/>
                        <a:t>Portugalia, Marele Ducat de Luxemburg (numai</a:t>
                      </a:r>
                      <a:r>
                        <a:rPr lang="ro-RO" baseline="0" dirty="0"/>
                        <a:t> indemnizaţia pentru îngrijirea copilului)</a:t>
                      </a:r>
                      <a:endParaRPr lang="en-US" dirty="0"/>
                    </a:p>
                  </a:txBody>
                  <a:tcPr/>
                </a:tc>
                <a:extLst>
                  <a:ext uri="{0D108BD9-81ED-4DB2-BD59-A6C34878D82A}">
                    <a16:rowId xmlns:a16="http://schemas.microsoft.com/office/drawing/2014/main" val="10004"/>
                  </a:ext>
                </a:extLst>
              </a:tr>
              <a:tr h="454849">
                <a:tc>
                  <a:txBody>
                    <a:bodyPr/>
                    <a:lstStyle/>
                    <a:p>
                      <a:r>
                        <a:rPr lang="ro-RO" dirty="0"/>
                        <a:t>Ajutor de deces</a:t>
                      </a:r>
                      <a:endParaRPr lang="en-US" dirty="0"/>
                    </a:p>
                  </a:txBody>
                  <a:tcPr/>
                </a:tc>
                <a:tc>
                  <a:txBody>
                    <a:bodyPr/>
                    <a:lstStyle/>
                    <a:p>
                      <a:pPr algn="just"/>
                      <a:r>
                        <a:rPr lang="ro-RO" dirty="0"/>
                        <a:t>Bulgaria, Portugalia, România</a:t>
                      </a:r>
                      <a:r>
                        <a:rPr lang="ro-RO"/>
                        <a:t>, Turcia</a:t>
                      </a:r>
                      <a:endParaRPr lang="en-US" dirty="0"/>
                    </a:p>
                  </a:txBody>
                  <a:tcPr/>
                </a:tc>
                <a:extLst>
                  <a:ext uri="{0D108BD9-81ED-4DB2-BD59-A6C34878D82A}">
                    <a16:rowId xmlns:a16="http://schemas.microsoft.com/office/drawing/2014/main" val="10005"/>
                  </a:ext>
                </a:extLst>
              </a:tr>
              <a:tr h="523744">
                <a:tc>
                  <a:txBody>
                    <a:bodyPr/>
                    <a:lstStyle/>
                    <a:p>
                      <a:r>
                        <a:rPr lang="ro-RO" dirty="0"/>
                        <a:t>Ajutor de </a:t>
                      </a:r>
                      <a:r>
                        <a:rPr lang="ro-RO" dirty="0" err="1"/>
                        <a:t>şomaj</a:t>
                      </a:r>
                      <a:endParaRPr lang="en-US" dirty="0"/>
                    </a:p>
                  </a:txBody>
                  <a:tcPr/>
                </a:tc>
                <a:tc>
                  <a:txBody>
                    <a:bodyPr/>
                    <a:lstStyle/>
                    <a:p>
                      <a:pPr algn="just"/>
                      <a:r>
                        <a:rPr lang="ro-RO" dirty="0"/>
                        <a:t>Bulgaria, Portugalia, România, Turcia</a:t>
                      </a:r>
                      <a:endParaRPr lang="en-US" dirty="0"/>
                    </a:p>
                  </a:txBody>
                  <a:tcPr/>
                </a:tc>
                <a:extLst>
                  <a:ext uri="{0D108BD9-81ED-4DB2-BD59-A6C34878D82A}">
                    <a16:rowId xmlns:a16="http://schemas.microsoft.com/office/drawing/2014/main" val="55715098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b="1" dirty="0" err="1"/>
              <a:t>Legislaţia</a:t>
            </a:r>
            <a:r>
              <a:rPr lang="ro-RO" b="1" dirty="0"/>
              <a:t> aplicabilă</a:t>
            </a:r>
            <a:endParaRPr lang="ru-RU" dirty="0"/>
          </a:p>
        </p:txBody>
      </p:sp>
      <p:sp>
        <p:nvSpPr>
          <p:cNvPr id="3" name="Объект 2"/>
          <p:cNvSpPr>
            <a:spLocks noGrp="1"/>
          </p:cNvSpPr>
          <p:nvPr>
            <p:ph idx="1"/>
          </p:nvPr>
        </p:nvSpPr>
        <p:spPr/>
        <p:txBody>
          <a:bodyPr/>
          <a:lstStyle/>
          <a:p>
            <a:pPr marL="0" indent="0" algn="just">
              <a:buNone/>
            </a:pPr>
            <a:r>
              <a:rPr lang="en-US" b="1" dirty="0" err="1"/>
              <a:t>Detaşarea</a:t>
            </a:r>
            <a:r>
              <a:rPr lang="en-US" b="1" dirty="0"/>
              <a:t>, </a:t>
            </a:r>
            <a:r>
              <a:rPr lang="en-US" dirty="0"/>
              <a:t>din </a:t>
            </a:r>
            <a:r>
              <a:rPr lang="en-US" dirty="0" err="1"/>
              <a:t>punctul</a:t>
            </a:r>
            <a:r>
              <a:rPr lang="en-US" dirty="0"/>
              <a:t> de </a:t>
            </a:r>
            <a:r>
              <a:rPr lang="en-US" dirty="0" err="1"/>
              <a:t>vedere</a:t>
            </a:r>
            <a:r>
              <a:rPr lang="en-US" dirty="0"/>
              <a:t> al </a:t>
            </a:r>
            <a:r>
              <a:rPr lang="en-US" dirty="0" err="1"/>
              <a:t>securităţii</a:t>
            </a:r>
            <a:r>
              <a:rPr lang="en-US" dirty="0"/>
              <a:t> </a:t>
            </a:r>
            <a:r>
              <a:rPr lang="en-US" dirty="0" err="1"/>
              <a:t>sociale</a:t>
            </a:r>
            <a:r>
              <a:rPr lang="en-US" dirty="0"/>
              <a:t>, </a:t>
            </a:r>
            <a:r>
              <a:rPr lang="en-US" dirty="0" err="1"/>
              <a:t>este</a:t>
            </a:r>
            <a:r>
              <a:rPr lang="en-US" dirty="0"/>
              <a:t> o </a:t>
            </a:r>
            <a:r>
              <a:rPr lang="en-US" dirty="0" err="1"/>
              <a:t>excepţie</a:t>
            </a:r>
            <a:r>
              <a:rPr lang="en-US" dirty="0"/>
              <a:t> de la </a:t>
            </a:r>
            <a:r>
              <a:rPr lang="en-US" dirty="0" err="1"/>
              <a:t>regula</a:t>
            </a:r>
            <a:r>
              <a:rPr lang="en-US" dirty="0"/>
              <a:t> </a:t>
            </a:r>
            <a:r>
              <a:rPr lang="en-US" dirty="0" err="1"/>
              <a:t>generală</a:t>
            </a:r>
            <a:r>
              <a:rPr lang="en-US" dirty="0"/>
              <a:t> </a:t>
            </a:r>
            <a:r>
              <a:rPr lang="en-US" dirty="0" err="1"/>
              <a:t>şi</a:t>
            </a:r>
            <a:r>
              <a:rPr lang="en-US" dirty="0"/>
              <a:t>, </a:t>
            </a:r>
            <a:r>
              <a:rPr lang="en-US" dirty="0" err="1"/>
              <a:t>în</a:t>
            </a:r>
            <a:r>
              <a:rPr lang="en-US" dirty="0"/>
              <a:t> </a:t>
            </a:r>
            <a:r>
              <a:rPr lang="en-US" dirty="0" err="1"/>
              <a:t>consecinţă</a:t>
            </a:r>
            <a:r>
              <a:rPr lang="en-US" dirty="0"/>
              <a:t>, </a:t>
            </a:r>
            <a:r>
              <a:rPr lang="en-US" dirty="0" err="1"/>
              <a:t>este</a:t>
            </a:r>
            <a:r>
              <a:rPr lang="en-US" dirty="0"/>
              <a:t> de </a:t>
            </a:r>
            <a:r>
              <a:rPr lang="en-US" dirty="0" err="1"/>
              <a:t>strictă</a:t>
            </a:r>
            <a:r>
              <a:rPr lang="en-US" dirty="0"/>
              <a:t> </a:t>
            </a:r>
            <a:r>
              <a:rPr lang="en-US" dirty="0" err="1"/>
              <a:t>interpretare</a:t>
            </a:r>
            <a:r>
              <a:rPr lang="en-US" dirty="0"/>
              <a:t>, </a:t>
            </a:r>
            <a:r>
              <a:rPr lang="en-US" dirty="0" err="1"/>
              <a:t>fiind</a:t>
            </a:r>
            <a:r>
              <a:rPr lang="en-US" dirty="0"/>
              <a:t> </a:t>
            </a:r>
            <a:r>
              <a:rPr lang="en-US" dirty="0" err="1"/>
              <a:t>supusă</a:t>
            </a:r>
            <a:r>
              <a:rPr lang="en-US" dirty="0"/>
              <a:t> </a:t>
            </a:r>
            <a:r>
              <a:rPr lang="en-US" dirty="0" err="1"/>
              <a:t>unor</a:t>
            </a:r>
            <a:r>
              <a:rPr lang="en-US" dirty="0"/>
              <a:t> </a:t>
            </a:r>
            <a:r>
              <a:rPr lang="en-US" dirty="0" err="1"/>
              <a:t>condiţii</a:t>
            </a:r>
            <a:r>
              <a:rPr lang="en-US" dirty="0"/>
              <a:t> restrictive de </a:t>
            </a:r>
            <a:r>
              <a:rPr lang="en-US" dirty="0" err="1"/>
              <a:t>reglementare</a:t>
            </a:r>
            <a:r>
              <a:rPr lang="en-US" dirty="0"/>
              <a:t>, </a:t>
            </a:r>
            <a:r>
              <a:rPr lang="en-US" dirty="0" err="1"/>
              <a:t>astfel</a:t>
            </a:r>
            <a:r>
              <a:rPr lang="en-US" dirty="0"/>
              <a:t> </a:t>
            </a:r>
            <a:r>
              <a:rPr lang="en-US" dirty="0" err="1"/>
              <a:t>încât</a:t>
            </a:r>
            <a:r>
              <a:rPr lang="en-US" dirty="0"/>
              <a:t> </a:t>
            </a:r>
            <a:r>
              <a:rPr lang="en-US" dirty="0" err="1"/>
              <a:t>în</a:t>
            </a:r>
            <a:r>
              <a:rPr lang="en-US" dirty="0"/>
              <a:t> </a:t>
            </a:r>
            <a:r>
              <a:rPr lang="en-US" dirty="0" err="1"/>
              <a:t>cazul</a:t>
            </a:r>
            <a:r>
              <a:rPr lang="en-US" dirty="0"/>
              <a:t> </a:t>
            </a:r>
            <a:r>
              <a:rPr lang="en-US" dirty="0" err="1"/>
              <a:t>detaşării</a:t>
            </a:r>
            <a:r>
              <a:rPr lang="en-US" dirty="0"/>
              <a:t> </a:t>
            </a:r>
            <a:r>
              <a:rPr lang="en-US" dirty="0" err="1"/>
              <a:t>salariatul</a:t>
            </a:r>
            <a:r>
              <a:rPr lang="en-US" dirty="0"/>
              <a:t> </a:t>
            </a:r>
            <a:r>
              <a:rPr lang="en-US" dirty="0" err="1"/>
              <a:t>să</a:t>
            </a:r>
            <a:r>
              <a:rPr lang="en-US" dirty="0"/>
              <a:t> nu fie </a:t>
            </a:r>
            <a:r>
              <a:rPr lang="en-US" dirty="0" err="1"/>
              <a:t>supus</a:t>
            </a:r>
            <a:r>
              <a:rPr lang="en-US" dirty="0"/>
              <a:t> la </a:t>
            </a:r>
            <a:r>
              <a:rPr lang="en-US" dirty="0" err="1"/>
              <a:t>două</a:t>
            </a:r>
            <a:r>
              <a:rPr lang="en-US" dirty="0"/>
              <a:t> </a:t>
            </a:r>
            <a:r>
              <a:rPr lang="en-US" dirty="0" err="1"/>
              <a:t>legislaţii</a:t>
            </a:r>
            <a:r>
              <a:rPr lang="en-US" dirty="0"/>
              <a:t> de </a:t>
            </a:r>
            <a:r>
              <a:rPr lang="en-US" dirty="0" err="1"/>
              <a:t>securitate</a:t>
            </a:r>
            <a:r>
              <a:rPr lang="en-US" dirty="0"/>
              <a:t> </a:t>
            </a:r>
            <a:r>
              <a:rPr lang="en-US" dirty="0" err="1"/>
              <a:t>socială</a:t>
            </a:r>
            <a:r>
              <a:rPr lang="en-US" dirty="0"/>
              <a:t> </a:t>
            </a:r>
            <a:r>
              <a:rPr lang="en-US" dirty="0" err="1"/>
              <a:t>în</a:t>
            </a:r>
            <a:r>
              <a:rPr lang="en-US" dirty="0"/>
              <a:t> </a:t>
            </a:r>
            <a:r>
              <a:rPr lang="en-US" dirty="0" err="1"/>
              <a:t>acelaşi</a:t>
            </a:r>
            <a:r>
              <a:rPr lang="en-US" dirty="0"/>
              <a:t> </a:t>
            </a:r>
            <a:r>
              <a:rPr lang="en-US" dirty="0" err="1"/>
              <a:t>timp</a:t>
            </a:r>
            <a:r>
              <a:rPr lang="en-US" b="1" dirty="0" err="1"/>
              <a:t>.</a:t>
            </a:r>
            <a:endParaRPr lang="ru-RU" dirty="0"/>
          </a:p>
        </p:txBody>
      </p:sp>
    </p:spTree>
    <p:extLst>
      <p:ext uri="{BB962C8B-B14F-4D97-AF65-F5344CB8AC3E}">
        <p14:creationId xmlns:p14="http://schemas.microsoft.com/office/powerpoint/2010/main" val="2097726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sz="3200" b="1" dirty="0" err="1"/>
              <a:t>Legislaţia</a:t>
            </a:r>
            <a:r>
              <a:rPr lang="ro-RO" sz="3200" b="1" dirty="0"/>
              <a:t> aplicabilă</a:t>
            </a:r>
            <a:endParaRPr lang="ru-RU" sz="3200" b="1" dirty="0"/>
          </a:p>
        </p:txBody>
      </p:sp>
      <p:sp>
        <p:nvSpPr>
          <p:cNvPr id="3" name="Объект 2"/>
          <p:cNvSpPr>
            <a:spLocks noGrp="1"/>
          </p:cNvSpPr>
          <p:nvPr>
            <p:ph idx="1"/>
          </p:nvPr>
        </p:nvSpPr>
        <p:spPr>
          <a:xfrm>
            <a:off x="809625" y="2214563"/>
            <a:ext cx="7958138" cy="4382789"/>
          </a:xfrm>
        </p:spPr>
        <p:txBody>
          <a:bodyPr/>
          <a:lstStyle/>
          <a:p>
            <a:pPr marL="0" indent="0" algn="just">
              <a:buNone/>
            </a:pPr>
            <a:r>
              <a:rPr lang="ro-RO" sz="2800" dirty="0"/>
              <a:t>În cazul </a:t>
            </a:r>
            <a:r>
              <a:rPr lang="ro-RO" sz="2800" dirty="0" err="1"/>
              <a:t>detaşării</a:t>
            </a:r>
            <a:r>
              <a:rPr lang="ro-RO" sz="2800" dirty="0"/>
              <a:t> salariatului de către angajatorul său într-un alt stat sau, în cazul unei persoane care practică activitate independentă și urmează să o desfășoare într-un alt stat, intervine excepția de la regula generală, care prevede că salariatul/persoana </a:t>
            </a:r>
            <a:r>
              <a:rPr lang="ro-RO" sz="2800" b="1" dirty="0"/>
              <a:t>să nu fie supusă </a:t>
            </a:r>
            <a:r>
              <a:rPr lang="ro-RO" sz="2800" dirty="0"/>
              <a:t>la două </a:t>
            </a:r>
            <a:r>
              <a:rPr lang="ro-RO" sz="2800" dirty="0" err="1"/>
              <a:t>legislaţii</a:t>
            </a:r>
            <a:r>
              <a:rPr lang="ro-RO" sz="2800" dirty="0"/>
              <a:t> de securitate socială în </a:t>
            </a:r>
            <a:r>
              <a:rPr lang="ro-RO" sz="2800" dirty="0" err="1"/>
              <a:t>acelaşi</a:t>
            </a:r>
            <a:r>
              <a:rPr lang="ro-RO" sz="2800" dirty="0"/>
              <a:t> timp</a:t>
            </a:r>
            <a:r>
              <a:rPr lang="en-US" sz="2800" dirty="0"/>
              <a:t>, cu </a:t>
            </a:r>
            <a:r>
              <a:rPr lang="en-US" sz="2800" dirty="0" err="1"/>
              <a:t>condiţia</a:t>
            </a:r>
            <a:r>
              <a:rPr lang="en-US" sz="2800" dirty="0"/>
              <a:t> ca </a:t>
            </a:r>
            <a:r>
              <a:rPr lang="en-US" sz="2800" dirty="0" err="1"/>
              <a:t>durata</a:t>
            </a:r>
            <a:r>
              <a:rPr lang="en-US" sz="2800" dirty="0"/>
              <a:t> </a:t>
            </a:r>
            <a:r>
              <a:rPr lang="en-US" sz="2800" dirty="0" err="1"/>
              <a:t>previzibilă</a:t>
            </a:r>
            <a:r>
              <a:rPr lang="en-US" sz="2800" dirty="0"/>
              <a:t> a </a:t>
            </a:r>
            <a:r>
              <a:rPr lang="en-US" sz="2800" dirty="0" err="1"/>
              <a:t>activităţii</a:t>
            </a:r>
            <a:r>
              <a:rPr lang="en-US" sz="2800" dirty="0"/>
              <a:t>, </a:t>
            </a:r>
            <a:r>
              <a:rPr lang="en-US" sz="2800" dirty="0" err="1"/>
              <a:t>să</a:t>
            </a:r>
            <a:r>
              <a:rPr lang="en-US" sz="2800" dirty="0"/>
              <a:t> nu </a:t>
            </a:r>
            <a:r>
              <a:rPr lang="en-US" sz="2800" dirty="0" err="1"/>
              <a:t>depăşească</a:t>
            </a:r>
            <a:r>
              <a:rPr lang="en-US" sz="2800" dirty="0"/>
              <a:t> </a:t>
            </a:r>
            <a:r>
              <a:rPr lang="en-US" sz="2800" dirty="0" err="1"/>
              <a:t>douăzeci</a:t>
            </a:r>
            <a:r>
              <a:rPr lang="en-US" sz="2800" dirty="0"/>
              <a:t> </a:t>
            </a:r>
            <a:r>
              <a:rPr lang="en-US" sz="2800" dirty="0" err="1"/>
              <a:t>şi</a:t>
            </a:r>
            <a:r>
              <a:rPr lang="en-US" sz="2800" dirty="0"/>
              <a:t> </a:t>
            </a:r>
            <a:r>
              <a:rPr lang="en-US" sz="2800" dirty="0" err="1"/>
              <a:t>patru</a:t>
            </a:r>
            <a:r>
              <a:rPr lang="en-US" sz="2800" dirty="0"/>
              <a:t> de </a:t>
            </a:r>
            <a:r>
              <a:rPr lang="en-US" sz="2800" dirty="0" err="1"/>
              <a:t>luni</a:t>
            </a:r>
            <a:r>
              <a:rPr lang="ro-RO" sz="2800" dirty="0"/>
              <a:t>.</a:t>
            </a:r>
            <a:endParaRPr lang="ru-RU" sz="2800" dirty="0"/>
          </a:p>
        </p:txBody>
      </p:sp>
    </p:spTree>
    <p:extLst>
      <p:ext uri="{BB962C8B-B14F-4D97-AF65-F5344CB8AC3E}">
        <p14:creationId xmlns:p14="http://schemas.microsoft.com/office/powerpoint/2010/main" val="1182224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sz="3200" b="1" dirty="0" err="1"/>
              <a:t>Legislaţia</a:t>
            </a:r>
            <a:r>
              <a:rPr lang="ro-RO" sz="3200" b="1" dirty="0"/>
              <a:t> aplicabilă</a:t>
            </a:r>
            <a:endParaRPr lang="ru-RU" sz="3200" dirty="0"/>
          </a:p>
        </p:txBody>
      </p:sp>
      <p:sp>
        <p:nvSpPr>
          <p:cNvPr id="3" name="Объект 2"/>
          <p:cNvSpPr>
            <a:spLocks noGrp="1"/>
          </p:cNvSpPr>
          <p:nvPr>
            <p:ph idx="1"/>
          </p:nvPr>
        </p:nvSpPr>
        <p:spPr>
          <a:xfrm>
            <a:off x="809625" y="2060848"/>
            <a:ext cx="7958138" cy="4248471"/>
          </a:xfrm>
        </p:spPr>
        <p:txBody>
          <a:bodyPr/>
          <a:lstStyle/>
          <a:p>
            <a:pPr marL="0" indent="0" algn="just">
              <a:buNone/>
            </a:pPr>
            <a:r>
              <a:rPr lang="ro-RO" sz="2400" dirty="0"/>
              <a:t>Pentru emiterea, prelungirea Formularului privind </a:t>
            </a:r>
            <a:r>
              <a:rPr lang="ro-RO" sz="2400" dirty="0" err="1"/>
              <a:t>legislaţia</a:t>
            </a:r>
            <a:r>
              <a:rPr lang="ro-RO" sz="2400" dirty="0"/>
              <a:t> aplicabilă, încetarea perioadei de </a:t>
            </a:r>
            <a:r>
              <a:rPr lang="ro-RO" sz="2400" dirty="0" err="1"/>
              <a:t>detaşare</a:t>
            </a:r>
            <a:r>
              <a:rPr lang="ro-RO" sz="2400" dirty="0"/>
              <a:t> în Republica Moldova</a:t>
            </a:r>
            <a:r>
              <a:rPr lang="ru-RU" sz="2400" dirty="0"/>
              <a:t>, </a:t>
            </a:r>
            <a:r>
              <a:rPr lang="ru-RU" sz="2400" dirty="0" err="1"/>
              <a:t>salariatul</a:t>
            </a:r>
            <a:r>
              <a:rPr lang="ru-RU" sz="2400" dirty="0"/>
              <a:t> </a:t>
            </a:r>
            <a:r>
              <a:rPr lang="ru-RU" sz="2400" dirty="0" err="1"/>
              <a:t>detașat</a:t>
            </a:r>
            <a:r>
              <a:rPr lang="ru-RU" sz="2400" dirty="0"/>
              <a:t>, </a:t>
            </a:r>
            <a:r>
              <a:rPr lang="ru-RU" sz="2400" dirty="0" err="1"/>
              <a:t>lucrătorul</a:t>
            </a:r>
            <a:r>
              <a:rPr lang="ru-RU" sz="2400" dirty="0"/>
              <a:t> </a:t>
            </a:r>
            <a:r>
              <a:rPr lang="ru-RU" sz="2400" dirty="0" err="1"/>
              <a:t>independent</a:t>
            </a:r>
            <a:r>
              <a:rPr lang="ru-RU" sz="2400" dirty="0"/>
              <a:t> </a:t>
            </a:r>
            <a:r>
              <a:rPr lang="ru-RU" sz="2400" dirty="0" err="1"/>
              <a:t>sau</a:t>
            </a:r>
            <a:r>
              <a:rPr lang="ru-RU" sz="2400" dirty="0"/>
              <a:t> </a:t>
            </a:r>
            <a:r>
              <a:rPr lang="ru-RU" sz="2400" dirty="0" err="1"/>
              <a:t>reprezentantul</a:t>
            </a:r>
            <a:r>
              <a:rPr lang="ru-RU" sz="2400" dirty="0"/>
              <a:t> </a:t>
            </a:r>
            <a:r>
              <a:rPr lang="ru-RU" sz="2400" dirty="0" err="1"/>
              <a:t>legal</a:t>
            </a:r>
            <a:r>
              <a:rPr lang="ru-RU" sz="2400" dirty="0"/>
              <a:t> </a:t>
            </a:r>
            <a:r>
              <a:rPr lang="ro-RO" sz="2400" dirty="0"/>
              <a:t>depune</a:t>
            </a:r>
            <a:r>
              <a:rPr lang="ru-RU" sz="2400" dirty="0"/>
              <a:t> </a:t>
            </a:r>
            <a:r>
              <a:rPr lang="ru-RU" sz="2400" dirty="0" err="1"/>
              <a:t>la</a:t>
            </a:r>
            <a:r>
              <a:rPr lang="ru-RU" sz="2400" dirty="0"/>
              <a:t> C</a:t>
            </a:r>
            <a:r>
              <a:rPr lang="ro-RO" sz="2400" dirty="0"/>
              <a:t>NAS</a:t>
            </a:r>
            <a:r>
              <a:rPr lang="ru-RU" sz="2400" dirty="0"/>
              <a:t> </a:t>
            </a:r>
            <a:r>
              <a:rPr lang="ru-RU" sz="2400" dirty="0" err="1"/>
              <a:t>cerere</a:t>
            </a:r>
            <a:r>
              <a:rPr lang="ro-RO" sz="2400" dirty="0"/>
              <a:t> </a:t>
            </a:r>
            <a:r>
              <a:rPr lang="ro-RO" sz="2400" dirty="0" err="1"/>
              <a:t>şi</a:t>
            </a:r>
            <a:r>
              <a:rPr lang="ro-RO" sz="2400" dirty="0"/>
              <a:t> </a:t>
            </a:r>
            <a:r>
              <a:rPr lang="ru-RU" sz="2400" dirty="0" err="1"/>
              <a:t>documente</a:t>
            </a:r>
            <a:r>
              <a:rPr lang="ru-RU" sz="2400" dirty="0"/>
              <a:t> </a:t>
            </a:r>
            <a:r>
              <a:rPr lang="ru-RU" sz="2400" dirty="0" err="1"/>
              <a:t>justificative</a:t>
            </a:r>
            <a:r>
              <a:rPr lang="ru-RU" sz="2400" dirty="0"/>
              <a:t>, </a:t>
            </a:r>
            <a:r>
              <a:rPr lang="ru-RU" sz="2400" dirty="0" err="1"/>
              <a:t>după</a:t>
            </a:r>
            <a:r>
              <a:rPr lang="ru-RU" sz="2400" dirty="0"/>
              <a:t> </a:t>
            </a:r>
            <a:r>
              <a:rPr lang="ru-RU" sz="2400" dirty="0" err="1"/>
              <a:t>care</a:t>
            </a:r>
            <a:r>
              <a:rPr lang="ru-RU" sz="2400" dirty="0"/>
              <a:t> </a:t>
            </a:r>
            <a:r>
              <a:rPr lang="ru-RU" sz="2400" dirty="0" err="1"/>
              <a:t>se</a:t>
            </a:r>
            <a:r>
              <a:rPr lang="ru-RU" sz="2400" dirty="0"/>
              <a:t> </a:t>
            </a:r>
            <a:r>
              <a:rPr lang="ru-RU" sz="2400" dirty="0" err="1"/>
              <a:t>emite</a:t>
            </a:r>
            <a:r>
              <a:rPr lang="ru-RU" sz="2400" dirty="0"/>
              <a:t> </a:t>
            </a:r>
            <a:r>
              <a:rPr lang="ru-RU" sz="2400" dirty="0" err="1"/>
              <a:t>Formularul</a:t>
            </a:r>
            <a:r>
              <a:rPr lang="ru-RU" sz="2400" dirty="0"/>
              <a:t> </a:t>
            </a:r>
            <a:r>
              <a:rPr lang="ru-RU" sz="2400" dirty="0" err="1"/>
              <a:t>privind</a:t>
            </a:r>
            <a:r>
              <a:rPr lang="ru-RU" sz="2400" dirty="0"/>
              <a:t> </a:t>
            </a:r>
            <a:r>
              <a:rPr lang="ru-RU" sz="2400" dirty="0" err="1"/>
              <a:t>legislația</a:t>
            </a:r>
            <a:r>
              <a:rPr lang="ru-RU" sz="2400" dirty="0"/>
              <a:t> </a:t>
            </a:r>
            <a:r>
              <a:rPr lang="ru-RU" sz="2400" dirty="0" err="1"/>
              <a:t>aplicabilă</a:t>
            </a:r>
            <a:r>
              <a:rPr lang="ru-RU" sz="2400" dirty="0"/>
              <a:t>, </a:t>
            </a:r>
            <a:r>
              <a:rPr lang="ru-RU" sz="2400" dirty="0" err="1"/>
              <a:t>potrivit</a:t>
            </a:r>
            <a:r>
              <a:rPr lang="ru-RU" sz="2400" dirty="0"/>
              <a:t> </a:t>
            </a:r>
            <a:r>
              <a:rPr lang="ru-RU" sz="2400" dirty="0" err="1"/>
              <a:t>căruia</a:t>
            </a:r>
            <a:r>
              <a:rPr lang="ru-RU" sz="2400" dirty="0"/>
              <a:t> </a:t>
            </a:r>
            <a:r>
              <a:rPr lang="ru-RU" sz="2400" dirty="0" err="1"/>
              <a:t>acesta</a:t>
            </a:r>
            <a:r>
              <a:rPr lang="ru-RU" sz="2400" dirty="0"/>
              <a:t> </a:t>
            </a:r>
            <a:r>
              <a:rPr lang="ru-RU" sz="2400" dirty="0" err="1"/>
              <a:t>ar</a:t>
            </a:r>
            <a:r>
              <a:rPr lang="ru-RU" sz="2400" dirty="0"/>
              <a:t> </a:t>
            </a:r>
            <a:r>
              <a:rPr lang="ru-RU" sz="2400" dirty="0" err="1"/>
              <a:t>putea</a:t>
            </a:r>
            <a:r>
              <a:rPr lang="ru-RU" sz="2400" dirty="0"/>
              <a:t> </a:t>
            </a:r>
            <a:r>
              <a:rPr lang="ru-RU" sz="2400" dirty="0" err="1"/>
              <a:t>activa</a:t>
            </a:r>
            <a:r>
              <a:rPr lang="ru-RU" sz="2400" dirty="0"/>
              <a:t> </a:t>
            </a:r>
            <a:r>
              <a:rPr lang="ru-RU" sz="2400" dirty="0" err="1"/>
              <a:t>pe</a:t>
            </a:r>
            <a:r>
              <a:rPr lang="ru-RU" sz="2400" dirty="0"/>
              <a:t> </a:t>
            </a:r>
            <a:r>
              <a:rPr lang="ru-RU" sz="2400" dirty="0" err="1"/>
              <a:t>teritoriul</a:t>
            </a:r>
            <a:r>
              <a:rPr lang="ru-RU" sz="2400" dirty="0"/>
              <a:t> </a:t>
            </a:r>
            <a:r>
              <a:rPr lang="ru-RU" sz="2400" dirty="0" err="1"/>
              <a:t>celuilalt</a:t>
            </a:r>
            <a:r>
              <a:rPr lang="ru-RU" sz="2400" dirty="0"/>
              <a:t> </a:t>
            </a:r>
            <a:r>
              <a:rPr lang="ru-RU" sz="2400" dirty="0" err="1"/>
              <a:t>stat</a:t>
            </a:r>
            <a:r>
              <a:rPr lang="ru-RU" sz="2400" dirty="0"/>
              <a:t> </a:t>
            </a:r>
            <a:r>
              <a:rPr lang="ru-RU" sz="2400" dirty="0" err="1"/>
              <a:t>contractant</a:t>
            </a:r>
            <a:r>
              <a:rPr lang="en-US" sz="2400" dirty="0"/>
              <a:t>.</a:t>
            </a:r>
          </a:p>
          <a:p>
            <a:pPr marL="0" indent="0" algn="just">
              <a:buNone/>
            </a:pPr>
            <a:endParaRPr lang="ro-RO" sz="2000" dirty="0"/>
          </a:p>
          <a:p>
            <a:pPr marL="0" indent="0" algn="just">
              <a:buNone/>
            </a:pPr>
            <a:r>
              <a:rPr lang="ru-RU" sz="2000" dirty="0" err="1"/>
              <a:t>Modelul</a:t>
            </a:r>
            <a:r>
              <a:rPr lang="ru-RU" sz="2000" dirty="0"/>
              <a:t> </a:t>
            </a:r>
            <a:r>
              <a:rPr lang="ru-RU" sz="2000" dirty="0" err="1"/>
              <a:t>cererii</a:t>
            </a:r>
            <a:r>
              <a:rPr lang="ru-RU" sz="2000" dirty="0"/>
              <a:t>, </a:t>
            </a:r>
            <a:r>
              <a:rPr lang="ru-RU" sz="2000" dirty="0" err="1"/>
              <a:t>precum</a:t>
            </a:r>
            <a:r>
              <a:rPr lang="ru-RU" sz="2000" dirty="0"/>
              <a:t> </a:t>
            </a:r>
            <a:r>
              <a:rPr lang="ru-RU" sz="2000" dirty="0" err="1"/>
              <a:t>și</a:t>
            </a:r>
            <a:r>
              <a:rPr lang="ru-RU" sz="2000" dirty="0"/>
              <a:t> </a:t>
            </a:r>
            <a:r>
              <a:rPr lang="ru-RU" sz="2000" dirty="0" err="1"/>
              <a:t>lista</a:t>
            </a:r>
            <a:r>
              <a:rPr lang="ru-RU" sz="2000" dirty="0"/>
              <a:t> </a:t>
            </a:r>
            <a:r>
              <a:rPr lang="ru-RU" sz="2000" dirty="0" err="1"/>
              <a:t>documentelor</a:t>
            </a:r>
            <a:r>
              <a:rPr lang="ru-RU" sz="2000" dirty="0"/>
              <a:t> </a:t>
            </a:r>
            <a:r>
              <a:rPr lang="ru-RU" sz="2000" dirty="0" err="1"/>
              <a:t>necesare</a:t>
            </a:r>
            <a:r>
              <a:rPr lang="ru-RU" sz="2000" dirty="0"/>
              <a:t> o </a:t>
            </a:r>
            <a:r>
              <a:rPr lang="ru-RU" sz="2000" dirty="0" err="1"/>
              <a:t>puteți</a:t>
            </a:r>
            <a:r>
              <a:rPr lang="ru-RU" sz="2000" dirty="0"/>
              <a:t> </a:t>
            </a:r>
            <a:r>
              <a:rPr lang="ru-RU" sz="2000" dirty="0" err="1"/>
              <a:t>găsi</a:t>
            </a:r>
            <a:r>
              <a:rPr lang="ru-RU" sz="2000" dirty="0"/>
              <a:t> </a:t>
            </a:r>
            <a:r>
              <a:rPr lang="ru-RU" sz="2000" dirty="0" err="1"/>
              <a:t>pe</a:t>
            </a:r>
            <a:r>
              <a:rPr lang="ru-RU" sz="2000" dirty="0"/>
              <a:t> </a:t>
            </a:r>
            <a:r>
              <a:rPr lang="ru-RU" sz="2000" dirty="0" err="1"/>
              <a:t>pagina</a:t>
            </a:r>
            <a:r>
              <a:rPr lang="ru-RU" sz="2000" dirty="0"/>
              <a:t> </a:t>
            </a:r>
            <a:r>
              <a:rPr lang="ru-RU" sz="2000" dirty="0" err="1"/>
              <a:t>oficială</a:t>
            </a:r>
            <a:r>
              <a:rPr lang="ru-RU" sz="2000" dirty="0"/>
              <a:t> a </a:t>
            </a:r>
            <a:r>
              <a:rPr lang="ru-RU" sz="2000" dirty="0" err="1"/>
              <a:t>Casei</a:t>
            </a:r>
            <a:r>
              <a:rPr lang="ru-RU" sz="2000" dirty="0"/>
              <a:t> </a:t>
            </a:r>
            <a:r>
              <a:rPr lang="ru-RU" sz="2000" dirty="0" err="1"/>
              <a:t>Naționale</a:t>
            </a:r>
            <a:r>
              <a:rPr lang="ru-RU" sz="2000" dirty="0"/>
              <a:t> </a:t>
            </a:r>
            <a:r>
              <a:rPr lang="ru-RU" sz="2000" dirty="0" err="1"/>
              <a:t>de</a:t>
            </a:r>
            <a:r>
              <a:rPr lang="ru-RU" sz="2000" dirty="0"/>
              <a:t> </a:t>
            </a:r>
            <a:r>
              <a:rPr lang="ru-RU" sz="2000" dirty="0" err="1"/>
              <a:t>Asigurări</a:t>
            </a:r>
            <a:r>
              <a:rPr lang="ru-RU" sz="2000" dirty="0"/>
              <a:t> </a:t>
            </a:r>
            <a:r>
              <a:rPr lang="ru-RU" sz="2000" dirty="0" err="1"/>
              <a:t>Sociale</a:t>
            </a:r>
            <a:r>
              <a:rPr lang="en-US" sz="2000" dirty="0"/>
              <a:t>.</a:t>
            </a:r>
            <a:endParaRPr lang="ru-RU" sz="2000" dirty="0"/>
          </a:p>
        </p:txBody>
      </p:sp>
    </p:spTree>
    <p:extLst>
      <p:ext uri="{BB962C8B-B14F-4D97-AF65-F5344CB8AC3E}">
        <p14:creationId xmlns:p14="http://schemas.microsoft.com/office/powerpoint/2010/main" val="3287713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ro-RO" sz="3200" b="1" dirty="0" err="1"/>
              <a:t>Legislaţia</a:t>
            </a:r>
            <a:r>
              <a:rPr lang="ro-RO" sz="3200" b="1" dirty="0"/>
              <a:t> aplicabilă</a:t>
            </a:r>
            <a:r>
              <a:rPr lang="en-US" sz="3200" b="1" dirty="0"/>
              <a:t> </a:t>
            </a:r>
            <a:endParaRPr lang="ro-RO" sz="3200" b="1" dirty="0"/>
          </a:p>
        </p:txBody>
      </p:sp>
      <p:sp>
        <p:nvSpPr>
          <p:cNvPr id="28674" name="Rectangle 3"/>
          <p:cNvSpPr>
            <a:spLocks noGrp="1" noChangeArrowheads="1"/>
          </p:cNvSpPr>
          <p:nvPr>
            <p:ph type="body" idx="1"/>
          </p:nvPr>
        </p:nvSpPr>
        <p:spPr/>
        <p:txBody>
          <a:bodyPr/>
          <a:lstStyle/>
          <a:p>
            <a:pPr eaLnBrk="1" hangingPunct="1"/>
            <a:endParaRPr lang="ro-RO" dirty="0"/>
          </a:p>
          <a:p>
            <a:pPr eaLnBrk="1" hangingPunct="1"/>
            <a:r>
              <a:rPr lang="ro-RO" sz="2800" b="1" dirty="0" err="1"/>
              <a:t>Pînă</a:t>
            </a:r>
            <a:r>
              <a:rPr lang="ro-RO" sz="2800" b="1" dirty="0"/>
              <a:t> la semnarea Acordurilor</a:t>
            </a:r>
            <a:r>
              <a:rPr lang="ro-RO" sz="2800" dirty="0"/>
              <a:t> </a:t>
            </a:r>
            <a:r>
              <a:rPr lang="en-US" sz="2800" dirty="0"/>
              <a:t>– </a:t>
            </a:r>
            <a:r>
              <a:rPr lang="en-US" sz="2800" dirty="0" err="1"/>
              <a:t>asigurare</a:t>
            </a:r>
            <a:r>
              <a:rPr lang="ro-RO" sz="2800" dirty="0"/>
              <a:t>a</a:t>
            </a:r>
            <a:r>
              <a:rPr lang="en-US" sz="2800" dirty="0"/>
              <a:t> </a:t>
            </a:r>
            <a:r>
              <a:rPr lang="en-US" sz="2800" dirty="0" err="1"/>
              <a:t>dubl</a:t>
            </a:r>
            <a:r>
              <a:rPr lang="ro-RO" sz="2800" dirty="0"/>
              <a:t>ă în ambele state</a:t>
            </a:r>
            <a:r>
              <a:rPr lang="en-US" sz="2800" dirty="0"/>
              <a:t>, </a:t>
            </a:r>
            <a:r>
              <a:rPr lang="en-US" sz="2800" dirty="0" err="1"/>
              <a:t>achitarea</a:t>
            </a:r>
            <a:r>
              <a:rPr lang="en-US" sz="2800" dirty="0"/>
              <a:t> </a:t>
            </a:r>
            <a:r>
              <a:rPr lang="en-US" sz="2800" dirty="0" err="1"/>
              <a:t>dubl</a:t>
            </a:r>
            <a:r>
              <a:rPr lang="ro-RO" sz="2800" dirty="0"/>
              <a:t>ă a impozitelor;</a:t>
            </a:r>
          </a:p>
          <a:p>
            <a:pPr eaLnBrk="1" hangingPunct="1"/>
            <a:r>
              <a:rPr lang="ro-RO" sz="2800" b="1" dirty="0"/>
              <a:t>După intrarea în vigoare a Acordurilor</a:t>
            </a:r>
            <a:r>
              <a:rPr lang="ro-RO" sz="2800" dirty="0"/>
              <a:t> – asigurare într-un singur stat:</a:t>
            </a:r>
          </a:p>
          <a:p>
            <a:pPr lvl="1" eaLnBrk="1" hangingPunct="1">
              <a:buFontTx/>
              <a:buChar char="-"/>
            </a:pPr>
            <a:r>
              <a:rPr lang="ro-RO" dirty="0"/>
              <a:t>persoane detaşate</a:t>
            </a:r>
          </a:p>
          <a:p>
            <a:pPr lvl="1" eaLnBrk="1" hangingPunct="1">
              <a:buFontTx/>
              <a:buChar char="-"/>
            </a:pPr>
            <a:r>
              <a:rPr lang="ro-RO" dirty="0"/>
              <a:t>angajaţi sau lucrători independenţi </a:t>
            </a:r>
          </a:p>
          <a:p>
            <a:pPr eaLnBrk="1" hangingPunct="1">
              <a:buFont typeface="Wingdings" pitchFamily="2" charset="2"/>
              <a:buNone/>
            </a:pPr>
            <a:endParaRPr lang="ro-RO"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sz="4000" b="1" dirty="0"/>
              <a:t>C</a:t>
            </a:r>
            <a:r>
              <a:rPr lang="en-US" sz="4000" b="1" dirty="0" err="1"/>
              <a:t>ertificarea</a:t>
            </a:r>
            <a:r>
              <a:rPr lang="ro-RO" sz="4000" b="1" dirty="0"/>
              <a:t> stagiului de cotizare</a:t>
            </a:r>
            <a:endParaRPr lang="ru-RU" sz="4000" dirty="0"/>
          </a:p>
        </p:txBody>
      </p:sp>
      <p:sp>
        <p:nvSpPr>
          <p:cNvPr id="3" name="Объект 2"/>
          <p:cNvSpPr>
            <a:spLocks noGrp="1"/>
          </p:cNvSpPr>
          <p:nvPr>
            <p:ph idx="1"/>
          </p:nvPr>
        </p:nvSpPr>
        <p:spPr>
          <a:xfrm>
            <a:off x="809625" y="2214563"/>
            <a:ext cx="7958138" cy="4094757"/>
          </a:xfrm>
        </p:spPr>
        <p:txBody>
          <a:bodyPr/>
          <a:lstStyle/>
          <a:p>
            <a:pPr marL="0" indent="0" algn="ctr">
              <a:buNone/>
            </a:pPr>
            <a:r>
              <a:rPr lang="en-US" sz="2800" b="1" dirty="0" err="1"/>
              <a:t>Legea</a:t>
            </a:r>
            <a:r>
              <a:rPr lang="en-US" sz="2800" b="1" dirty="0"/>
              <a:t> </a:t>
            </a:r>
            <a:r>
              <a:rPr lang="en-US" sz="2800" b="1" dirty="0" err="1"/>
              <a:t>privind</a:t>
            </a:r>
            <a:r>
              <a:rPr lang="en-US" sz="2800" b="1" dirty="0"/>
              <a:t> </a:t>
            </a:r>
            <a:r>
              <a:rPr lang="en-US" sz="2800" b="1" dirty="0" err="1"/>
              <a:t>sistemul</a:t>
            </a:r>
            <a:r>
              <a:rPr lang="en-US" sz="2800" b="1" dirty="0"/>
              <a:t> public de </a:t>
            </a:r>
            <a:r>
              <a:rPr lang="en-US" sz="2800" b="1" dirty="0" err="1"/>
              <a:t>asigurări</a:t>
            </a:r>
            <a:r>
              <a:rPr lang="en-US" sz="2800" b="1" dirty="0"/>
              <a:t> </a:t>
            </a:r>
            <a:r>
              <a:rPr lang="en-US" sz="2800" b="1" dirty="0" err="1"/>
              <a:t>sociale</a:t>
            </a:r>
            <a:r>
              <a:rPr lang="en-US" sz="2800" b="1" dirty="0"/>
              <a:t> </a:t>
            </a:r>
          </a:p>
          <a:p>
            <a:pPr marL="0" indent="0" algn="ctr">
              <a:buNone/>
            </a:pPr>
            <a:r>
              <a:rPr lang="en-US" b="1" dirty="0" err="1"/>
              <a:t>nr</a:t>
            </a:r>
            <a:r>
              <a:rPr lang="en-US" b="1" dirty="0"/>
              <a:t>. 489-XIV  din  08.07.1999</a:t>
            </a:r>
          </a:p>
          <a:p>
            <a:r>
              <a:rPr lang="en-US" b="1" dirty="0"/>
              <a:t>Art.38 </a:t>
            </a:r>
            <a:r>
              <a:rPr lang="en-US" dirty="0" err="1"/>
              <a:t>Certificarea</a:t>
            </a:r>
            <a:r>
              <a:rPr lang="en-US" dirty="0"/>
              <a:t> </a:t>
            </a:r>
            <a:r>
              <a:rPr lang="en-US" dirty="0" err="1"/>
              <a:t>stagiului</a:t>
            </a:r>
            <a:r>
              <a:rPr lang="en-US" dirty="0"/>
              <a:t> de </a:t>
            </a:r>
            <a:r>
              <a:rPr lang="en-US" dirty="0" err="1"/>
              <a:t>cotizare</a:t>
            </a:r>
            <a:endParaRPr lang="en-US" dirty="0"/>
          </a:p>
          <a:p>
            <a:pPr marL="0" indent="0" algn="just">
              <a:buNone/>
            </a:pPr>
            <a:r>
              <a:rPr lang="en-US" sz="2400" dirty="0"/>
              <a:t>1. </a:t>
            </a:r>
            <a:r>
              <a:rPr lang="en-US" sz="2400" dirty="0" err="1"/>
              <a:t>Stagiul</a:t>
            </a:r>
            <a:r>
              <a:rPr lang="en-US" sz="2400" dirty="0"/>
              <a:t> de </a:t>
            </a:r>
            <a:r>
              <a:rPr lang="en-US" sz="2400" dirty="0" err="1"/>
              <a:t>cotizare</a:t>
            </a:r>
            <a:r>
              <a:rPr lang="en-US" sz="2400" dirty="0"/>
              <a:t> se </a:t>
            </a:r>
            <a:r>
              <a:rPr lang="en-US" sz="2400" dirty="0" err="1"/>
              <a:t>certifică</a:t>
            </a:r>
            <a:r>
              <a:rPr lang="en-US" sz="2400" dirty="0"/>
              <a:t> </a:t>
            </a:r>
            <a:r>
              <a:rPr lang="en-US" sz="2400" dirty="0" err="1"/>
              <a:t>gratuit</a:t>
            </a:r>
            <a:r>
              <a:rPr lang="en-US" sz="2400" dirty="0"/>
              <a:t>, </a:t>
            </a:r>
            <a:r>
              <a:rPr lang="en-US" sz="2400" dirty="0" err="1"/>
              <a:t>prin</a:t>
            </a:r>
            <a:r>
              <a:rPr lang="en-US" sz="2400" dirty="0"/>
              <a:t> </a:t>
            </a:r>
            <a:r>
              <a:rPr lang="en-US" sz="2400" dirty="0" err="1"/>
              <a:t>eliberarea</a:t>
            </a:r>
            <a:r>
              <a:rPr lang="en-US" sz="2400" dirty="0"/>
              <a:t> </a:t>
            </a:r>
            <a:r>
              <a:rPr lang="en-US" sz="2400" dirty="0" err="1"/>
              <a:t>unui</a:t>
            </a:r>
            <a:r>
              <a:rPr lang="en-US" sz="2400" dirty="0"/>
              <a:t> extras de </a:t>
            </a:r>
            <a:r>
              <a:rPr lang="en-US" sz="2400" dirty="0" err="1"/>
              <a:t>cont</a:t>
            </a:r>
            <a:r>
              <a:rPr lang="en-US" sz="2400" dirty="0"/>
              <a:t> de </a:t>
            </a:r>
            <a:r>
              <a:rPr lang="en-US" sz="2400" dirty="0" err="1"/>
              <a:t>către</a:t>
            </a:r>
            <a:r>
              <a:rPr lang="en-US" sz="2400" dirty="0"/>
              <a:t> Casa </a:t>
            </a:r>
            <a:r>
              <a:rPr lang="en-US" sz="2400" dirty="0" err="1"/>
              <a:t>Naţională</a:t>
            </a:r>
            <a:r>
              <a:rPr lang="en-US" sz="2400" dirty="0"/>
              <a:t>, </a:t>
            </a:r>
            <a:r>
              <a:rPr lang="en-US" sz="2400" dirty="0" err="1"/>
              <a:t>prin</a:t>
            </a:r>
            <a:r>
              <a:rPr lang="en-US" sz="2400" dirty="0"/>
              <a:t> </a:t>
            </a:r>
            <a:r>
              <a:rPr lang="en-US" sz="2400" dirty="0" err="1"/>
              <a:t>structura</a:t>
            </a:r>
            <a:r>
              <a:rPr lang="en-US" sz="2400" dirty="0"/>
              <a:t> </a:t>
            </a:r>
            <a:r>
              <a:rPr lang="en-US" sz="2400" dirty="0" err="1"/>
              <a:t>sa</a:t>
            </a:r>
            <a:r>
              <a:rPr lang="en-US" sz="2400" dirty="0"/>
              <a:t> </a:t>
            </a:r>
            <a:r>
              <a:rPr lang="en-US" sz="2400" dirty="0" err="1"/>
              <a:t>teritorială</a:t>
            </a:r>
            <a:r>
              <a:rPr lang="en-US" sz="2400" dirty="0"/>
              <a:t>, la </a:t>
            </a:r>
            <a:r>
              <a:rPr lang="en-US" sz="2400" dirty="0" err="1"/>
              <a:t>solicitarea</a:t>
            </a:r>
            <a:r>
              <a:rPr lang="en-US" sz="2400" dirty="0"/>
              <a:t> </a:t>
            </a:r>
            <a:r>
              <a:rPr lang="en-US" sz="2400" dirty="0" err="1"/>
              <a:t>persoanei</a:t>
            </a:r>
            <a:r>
              <a:rPr lang="en-US" sz="2400" dirty="0"/>
              <a:t> </a:t>
            </a:r>
            <a:r>
              <a:rPr lang="en-US" sz="2400" dirty="0" err="1"/>
              <a:t>asigurate</a:t>
            </a:r>
            <a:r>
              <a:rPr lang="en-US" sz="2400" dirty="0"/>
              <a:t>.</a:t>
            </a:r>
          </a:p>
          <a:p>
            <a:pPr marL="0" indent="0" algn="just">
              <a:buNone/>
            </a:pPr>
            <a:r>
              <a:rPr lang="en-US" sz="2400" dirty="0"/>
              <a:t>2 </a:t>
            </a:r>
            <a:r>
              <a:rPr lang="en-US" sz="2400" dirty="0" err="1"/>
              <a:t>Extrasul</a:t>
            </a:r>
            <a:r>
              <a:rPr lang="en-US" sz="2400" dirty="0"/>
              <a:t> de </a:t>
            </a:r>
            <a:r>
              <a:rPr lang="en-US" sz="2400" dirty="0" err="1"/>
              <a:t>cont</a:t>
            </a:r>
            <a:r>
              <a:rPr lang="en-US" sz="2400" dirty="0"/>
              <a:t> se </a:t>
            </a:r>
            <a:r>
              <a:rPr lang="en-US" sz="2400" dirty="0" err="1"/>
              <a:t>eliberează</a:t>
            </a:r>
            <a:r>
              <a:rPr lang="en-US" sz="2400" dirty="0"/>
              <a:t> </a:t>
            </a:r>
            <a:r>
              <a:rPr lang="en-US" sz="2400" dirty="0" err="1"/>
              <a:t>pe</a:t>
            </a:r>
            <a:r>
              <a:rPr lang="en-US" sz="2400" dirty="0"/>
              <a:t> </a:t>
            </a:r>
            <a:r>
              <a:rPr lang="en-US" sz="2400" dirty="0" err="1"/>
              <a:t>suport</a:t>
            </a:r>
            <a:r>
              <a:rPr lang="en-US" sz="2400" dirty="0"/>
              <a:t> de </a:t>
            </a:r>
            <a:r>
              <a:rPr lang="en-US" sz="2400" dirty="0" err="1"/>
              <a:t>hârtie</a:t>
            </a:r>
            <a:r>
              <a:rPr lang="en-US" sz="2400" dirty="0"/>
              <a:t> </a:t>
            </a:r>
            <a:r>
              <a:rPr lang="en-US" sz="2400" dirty="0" err="1"/>
              <a:t>sau</a:t>
            </a:r>
            <a:r>
              <a:rPr lang="en-US" sz="2400" dirty="0"/>
              <a:t> </a:t>
            </a:r>
            <a:r>
              <a:rPr lang="en-US" sz="2400" dirty="0" err="1"/>
              <a:t>în</a:t>
            </a:r>
            <a:r>
              <a:rPr lang="en-US" sz="2400" dirty="0"/>
              <a:t> </a:t>
            </a:r>
            <a:r>
              <a:rPr lang="en-US" sz="2400" dirty="0" err="1"/>
              <a:t>formă</a:t>
            </a:r>
            <a:r>
              <a:rPr lang="en-US" sz="2400" dirty="0"/>
              <a:t> </a:t>
            </a:r>
            <a:r>
              <a:rPr lang="en-US" sz="2400" dirty="0" err="1"/>
              <a:t>electronică</a:t>
            </a:r>
            <a:r>
              <a:rPr lang="en-US" sz="2400" dirty="0"/>
              <a:t>, </a:t>
            </a:r>
            <a:r>
              <a:rPr lang="en-US" sz="2400" dirty="0" err="1"/>
              <a:t>utilizând</a:t>
            </a:r>
            <a:r>
              <a:rPr lang="en-US" sz="2400" dirty="0"/>
              <a:t> </a:t>
            </a:r>
            <a:r>
              <a:rPr lang="en-US" sz="2400" dirty="0" err="1"/>
              <a:t>sistemul</a:t>
            </a:r>
            <a:r>
              <a:rPr lang="en-US" sz="2400" dirty="0"/>
              <a:t> </a:t>
            </a:r>
            <a:r>
              <a:rPr lang="en-US" sz="2400" dirty="0" err="1"/>
              <a:t>informaţional</a:t>
            </a:r>
            <a:r>
              <a:rPr lang="en-US" sz="2400" dirty="0"/>
              <a:t> ACCES CPAS.</a:t>
            </a:r>
          </a:p>
          <a:p>
            <a:pPr marL="0" indent="0">
              <a:buNone/>
            </a:pPr>
            <a:br>
              <a:rPr lang="en-US" dirty="0"/>
            </a:br>
            <a:br>
              <a:rPr lang="en-US" dirty="0"/>
            </a:br>
            <a:br>
              <a:rPr lang="en-US" dirty="0"/>
            </a:br>
            <a:br>
              <a:rPr lang="en-US" dirty="0"/>
            </a:br>
            <a:br>
              <a:rPr lang="en-US" dirty="0"/>
            </a:br>
            <a:endParaRPr lang="en-US" dirty="0"/>
          </a:p>
          <a:p>
            <a:pPr marL="0" indent="0">
              <a:buNone/>
            </a:pPr>
            <a:br>
              <a:rPr lang="en-US" dirty="0"/>
            </a:br>
            <a:endParaRPr lang="en-US" dirty="0"/>
          </a:p>
          <a:p>
            <a:endParaRPr lang="ru-RU" dirty="0"/>
          </a:p>
        </p:txBody>
      </p:sp>
    </p:spTree>
    <p:extLst>
      <p:ext uri="{BB962C8B-B14F-4D97-AF65-F5344CB8AC3E}">
        <p14:creationId xmlns:p14="http://schemas.microsoft.com/office/powerpoint/2010/main" val="1223335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609600"/>
            <a:ext cx="7632848" cy="1143000"/>
          </a:xfrm>
        </p:spPr>
        <p:txBody>
          <a:bodyPr/>
          <a:lstStyle/>
          <a:p>
            <a:r>
              <a:rPr lang="en-US" sz="3600" dirty="0" err="1"/>
              <a:t>Formularul</a:t>
            </a:r>
            <a:r>
              <a:rPr lang="en-US" sz="3600" dirty="0"/>
              <a:t> </a:t>
            </a:r>
            <a:r>
              <a:rPr lang="en-US" sz="3600" dirty="0" err="1"/>
              <a:t>privind</a:t>
            </a:r>
            <a:r>
              <a:rPr lang="en-US" sz="3600" dirty="0"/>
              <a:t> </a:t>
            </a:r>
            <a:r>
              <a:rPr lang="en-US" sz="3600" dirty="0" err="1"/>
              <a:t>stagiul</a:t>
            </a:r>
            <a:r>
              <a:rPr lang="en-US" sz="3600" dirty="0"/>
              <a:t> de </a:t>
            </a:r>
            <a:r>
              <a:rPr lang="en-US" sz="3600" dirty="0" err="1"/>
              <a:t>cotizare</a:t>
            </a:r>
            <a:r>
              <a:rPr lang="en-US" sz="3600" dirty="0"/>
              <a:t> </a:t>
            </a:r>
            <a:r>
              <a:rPr lang="en-US" sz="3600" dirty="0" err="1"/>
              <a:t>realizat</a:t>
            </a:r>
            <a:r>
              <a:rPr lang="en-US" sz="3600" dirty="0"/>
              <a:t> </a:t>
            </a:r>
            <a:r>
              <a:rPr lang="en-US" sz="3600" dirty="0" err="1"/>
              <a:t>pe</a:t>
            </a:r>
            <a:r>
              <a:rPr lang="en-US" sz="3600" dirty="0"/>
              <a:t> </a:t>
            </a:r>
            <a:r>
              <a:rPr lang="en-US" sz="3600" dirty="0" err="1"/>
              <a:t>teritoriul</a:t>
            </a:r>
            <a:r>
              <a:rPr lang="en-US" sz="3600" dirty="0"/>
              <a:t> </a:t>
            </a:r>
            <a:r>
              <a:rPr lang="en-US" sz="3600" dirty="0" err="1"/>
              <a:t>Republicii</a:t>
            </a:r>
            <a:r>
              <a:rPr lang="en-US" sz="3600" dirty="0"/>
              <a:t> Moldova</a:t>
            </a:r>
            <a:endParaRPr lang="ru-RU" sz="3600" dirty="0"/>
          </a:p>
        </p:txBody>
      </p:sp>
      <p:sp>
        <p:nvSpPr>
          <p:cNvPr id="3" name="Объект 2"/>
          <p:cNvSpPr>
            <a:spLocks noGrp="1"/>
          </p:cNvSpPr>
          <p:nvPr>
            <p:ph idx="1"/>
          </p:nvPr>
        </p:nvSpPr>
        <p:spPr/>
        <p:txBody>
          <a:bodyPr/>
          <a:lstStyle/>
          <a:p>
            <a:pPr marL="0" indent="0" algn="just">
              <a:buNone/>
            </a:pPr>
            <a:r>
              <a:rPr lang="ro-RO" dirty="0"/>
              <a:t>În cazul în care pentru dobândirea, </a:t>
            </a:r>
            <a:r>
              <a:rPr lang="ro-RO" dirty="0" err="1"/>
              <a:t>menţinerea</a:t>
            </a:r>
            <a:r>
              <a:rPr lang="ro-RO" dirty="0"/>
              <a:t> sau redobândirea dreptului la </a:t>
            </a:r>
            <a:r>
              <a:rPr lang="ro-RO" dirty="0" err="1"/>
              <a:t>prestaţii</a:t>
            </a:r>
            <a:r>
              <a:rPr lang="ro-RO" dirty="0"/>
              <a:t> este necesară luarea în considerare a perioadelor de asigurare realizate în baza </a:t>
            </a:r>
            <a:r>
              <a:rPr lang="ro-RO" dirty="0" err="1"/>
              <a:t>legislaţiei</a:t>
            </a:r>
            <a:r>
              <a:rPr lang="ro-RO" dirty="0"/>
              <a:t> celeilalte </a:t>
            </a:r>
            <a:r>
              <a:rPr lang="ro-RO" dirty="0" err="1"/>
              <a:t>părţi</a:t>
            </a:r>
            <a:r>
              <a:rPr lang="ro-RO" dirty="0"/>
              <a:t> contractante, </a:t>
            </a:r>
            <a:r>
              <a:rPr lang="ro-RO" dirty="0" err="1"/>
              <a:t>instituţia</a:t>
            </a:r>
            <a:r>
              <a:rPr lang="ro-RO" dirty="0"/>
              <a:t> competentă a acestei din urmă </a:t>
            </a:r>
            <a:r>
              <a:rPr lang="ro-RO" dirty="0" err="1"/>
              <a:t>părţi</a:t>
            </a:r>
            <a:r>
              <a:rPr lang="ro-RO" dirty="0"/>
              <a:t> contractante va elibera un formular care atestă perioadele de asigurare realizate în baza </a:t>
            </a:r>
            <a:r>
              <a:rPr lang="ro-RO" dirty="0" err="1"/>
              <a:t>legislaţiei</a:t>
            </a:r>
            <a:r>
              <a:rPr lang="ro-RO" dirty="0"/>
              <a:t> proprii.</a:t>
            </a:r>
            <a:endParaRPr lang="ru-RU" dirty="0"/>
          </a:p>
        </p:txBody>
      </p:sp>
    </p:spTree>
    <p:extLst>
      <p:ext uri="{BB962C8B-B14F-4D97-AF65-F5344CB8AC3E}">
        <p14:creationId xmlns:p14="http://schemas.microsoft.com/office/powerpoint/2010/main" val="4067274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1" y="609600"/>
            <a:ext cx="7598076" cy="947192"/>
          </a:xfrm>
        </p:spPr>
        <p:txBody>
          <a:bodyPr/>
          <a:lstStyle/>
          <a:p>
            <a:r>
              <a:rPr lang="en-US" sz="3600" dirty="0" err="1"/>
              <a:t>Formularul</a:t>
            </a:r>
            <a:r>
              <a:rPr lang="en-US" sz="3600" dirty="0"/>
              <a:t> </a:t>
            </a:r>
            <a:r>
              <a:rPr lang="en-US" sz="3600" dirty="0" err="1"/>
              <a:t>privind</a:t>
            </a:r>
            <a:r>
              <a:rPr lang="en-US" sz="3600" dirty="0"/>
              <a:t> </a:t>
            </a:r>
            <a:r>
              <a:rPr lang="en-US" sz="3600" dirty="0" err="1"/>
              <a:t>stagiul</a:t>
            </a:r>
            <a:r>
              <a:rPr lang="en-US" sz="3600" dirty="0"/>
              <a:t> de </a:t>
            </a:r>
            <a:r>
              <a:rPr lang="en-US" sz="3600" dirty="0" err="1"/>
              <a:t>cotizare</a:t>
            </a:r>
            <a:r>
              <a:rPr lang="en-US" sz="3600" dirty="0"/>
              <a:t> </a:t>
            </a:r>
            <a:r>
              <a:rPr lang="en-US" sz="3600" dirty="0" err="1"/>
              <a:t>realizat</a:t>
            </a:r>
            <a:r>
              <a:rPr lang="en-US" sz="3600" dirty="0"/>
              <a:t> </a:t>
            </a:r>
            <a:r>
              <a:rPr lang="en-US" sz="3600" dirty="0" err="1"/>
              <a:t>pe</a:t>
            </a:r>
            <a:r>
              <a:rPr lang="en-US" sz="3600" dirty="0"/>
              <a:t> </a:t>
            </a:r>
            <a:r>
              <a:rPr lang="en-US" sz="3600" dirty="0" err="1"/>
              <a:t>teritoriul</a:t>
            </a:r>
            <a:r>
              <a:rPr lang="en-US" sz="3600" dirty="0"/>
              <a:t> </a:t>
            </a:r>
            <a:r>
              <a:rPr lang="en-US" sz="3600" dirty="0" err="1"/>
              <a:t>Republicii</a:t>
            </a:r>
            <a:r>
              <a:rPr lang="en-US" sz="3600" dirty="0"/>
              <a:t> Moldova</a:t>
            </a:r>
            <a:endParaRPr lang="en-US" sz="3600" b="1" dirty="0"/>
          </a:p>
        </p:txBody>
      </p:sp>
      <p:sp>
        <p:nvSpPr>
          <p:cNvPr id="3" name="Content Placeholder 2"/>
          <p:cNvSpPr>
            <a:spLocks noGrp="1"/>
          </p:cNvSpPr>
          <p:nvPr>
            <p:ph idx="1"/>
          </p:nvPr>
        </p:nvSpPr>
        <p:spPr>
          <a:xfrm>
            <a:off x="809624" y="1628800"/>
            <a:ext cx="8120093" cy="4943473"/>
          </a:xfrm>
        </p:spPr>
        <p:txBody>
          <a:bodyPr/>
          <a:lstStyle/>
          <a:p>
            <a:pPr marL="457200" indent="-457200">
              <a:buNone/>
            </a:pPr>
            <a:endParaRPr lang="ro-RO" sz="2000" b="1" dirty="0"/>
          </a:p>
          <a:p>
            <a:pPr algn="just">
              <a:buFont typeface="Arial" panose="020B0604020202020204" pitchFamily="34" charset="0"/>
              <a:buChar char="•"/>
            </a:pPr>
            <a:r>
              <a:rPr lang="en-US" sz="2000" dirty="0" err="1"/>
              <a:t>Formularul</a:t>
            </a:r>
            <a:r>
              <a:rPr lang="en-US" sz="2000" dirty="0"/>
              <a:t> </a:t>
            </a:r>
            <a:r>
              <a:rPr lang="en-US" sz="2000" dirty="0" err="1"/>
              <a:t>poate</a:t>
            </a:r>
            <a:r>
              <a:rPr lang="en-US" sz="2000" dirty="0"/>
              <a:t> fi </a:t>
            </a:r>
            <a:r>
              <a:rPr lang="en-US" sz="2000" dirty="0" err="1"/>
              <a:t>elaborat</a:t>
            </a:r>
            <a:r>
              <a:rPr lang="en-US" sz="2000" dirty="0"/>
              <a:t> </a:t>
            </a:r>
            <a:r>
              <a:rPr lang="en-US" sz="2000" b="1" dirty="0"/>
              <a:t>la </a:t>
            </a:r>
            <a:r>
              <a:rPr lang="en-US" sz="2000" b="1" dirty="0" err="1"/>
              <a:t>solicitarea</a:t>
            </a:r>
            <a:r>
              <a:rPr lang="en-US" sz="2000" b="1" dirty="0"/>
              <a:t> </a:t>
            </a:r>
            <a:r>
              <a:rPr lang="en-US" sz="2000" b="1" dirty="0" err="1"/>
              <a:t>instituției</a:t>
            </a:r>
            <a:r>
              <a:rPr lang="en-US" sz="2000" b="1" dirty="0"/>
              <a:t> </a:t>
            </a:r>
            <a:r>
              <a:rPr lang="en-US" sz="2000" b="1" dirty="0" err="1"/>
              <a:t>competente</a:t>
            </a:r>
            <a:r>
              <a:rPr lang="en-US" sz="2000" dirty="0"/>
              <a:t> </a:t>
            </a:r>
            <a:r>
              <a:rPr lang="en-US" sz="2000" dirty="0" err="1"/>
              <a:t>sau</a:t>
            </a:r>
            <a:r>
              <a:rPr lang="en-US" sz="2000" dirty="0"/>
              <a:t> la </a:t>
            </a:r>
            <a:r>
              <a:rPr lang="en-US" sz="2000" b="1" dirty="0" err="1"/>
              <a:t>cererea</a:t>
            </a:r>
            <a:r>
              <a:rPr lang="en-US" sz="2000" b="1" dirty="0"/>
              <a:t> </a:t>
            </a:r>
            <a:r>
              <a:rPr lang="en-US" sz="2000" b="1" dirty="0" err="1"/>
              <a:t>persoanei</a:t>
            </a:r>
            <a:r>
              <a:rPr lang="en-US" sz="2000" b="1" dirty="0"/>
              <a:t> </a:t>
            </a:r>
            <a:r>
              <a:rPr lang="en-US" sz="2000" b="1" dirty="0" err="1"/>
              <a:t>cointeresate</a:t>
            </a:r>
            <a:r>
              <a:rPr lang="en-US" sz="2000" dirty="0"/>
              <a:t> </a:t>
            </a:r>
            <a:r>
              <a:rPr lang="ro-RO" sz="2000" dirty="0"/>
              <a:t>(</a:t>
            </a:r>
            <a:r>
              <a:rPr lang="en-US" sz="2000" dirty="0"/>
              <a:t>Luxemburg, </a:t>
            </a:r>
            <a:r>
              <a:rPr lang="en-US" sz="2000" dirty="0" err="1"/>
              <a:t>Turcia</a:t>
            </a:r>
            <a:r>
              <a:rPr lang="en-US" sz="2000" dirty="0"/>
              <a:t> </a:t>
            </a:r>
            <a:r>
              <a:rPr lang="ro-RO" sz="2000" dirty="0"/>
              <a:t>) </a:t>
            </a:r>
            <a:r>
              <a:rPr lang="ro-RO" sz="2000" dirty="0" err="1"/>
              <a:t>şi</a:t>
            </a:r>
            <a:r>
              <a:rPr lang="ro-RO" sz="2000" dirty="0"/>
              <a:t> </a:t>
            </a:r>
            <a:r>
              <a:rPr lang="en-US" sz="2000" b="1" dirty="0" err="1"/>
              <a:t>este</a:t>
            </a:r>
            <a:r>
              <a:rPr lang="en-US" sz="2000" b="1" dirty="0"/>
              <a:t> </a:t>
            </a:r>
            <a:r>
              <a:rPr lang="en-US" sz="2000" b="1" dirty="0" err="1"/>
              <a:t>transmis</a:t>
            </a:r>
            <a:r>
              <a:rPr lang="en-US" sz="2000" b="1" dirty="0"/>
              <a:t> </a:t>
            </a:r>
            <a:r>
              <a:rPr lang="en-US" sz="2000" b="1" dirty="0" err="1"/>
              <a:t>instituției</a:t>
            </a:r>
            <a:r>
              <a:rPr lang="en-US" sz="2000" b="1" dirty="0"/>
              <a:t>/</a:t>
            </a:r>
            <a:r>
              <a:rPr lang="en-US" sz="2000" b="1" dirty="0" err="1"/>
              <a:t>autorității</a:t>
            </a:r>
            <a:r>
              <a:rPr lang="en-US" sz="2000" b="1" dirty="0"/>
              <a:t> </a:t>
            </a:r>
            <a:r>
              <a:rPr lang="en-US" sz="2000" b="1" dirty="0" err="1"/>
              <a:t>competente</a:t>
            </a:r>
            <a:r>
              <a:rPr lang="en-US" sz="2000" dirty="0"/>
              <a:t> de </a:t>
            </a:r>
            <a:r>
              <a:rPr lang="en-US" sz="2000" dirty="0" err="1"/>
              <a:t>pe</a:t>
            </a:r>
            <a:r>
              <a:rPr lang="en-US" sz="2000" dirty="0"/>
              <a:t> </a:t>
            </a:r>
            <a:r>
              <a:rPr lang="en-US" sz="2000" dirty="0" err="1"/>
              <a:t>teritoriul</a:t>
            </a:r>
            <a:r>
              <a:rPr lang="en-US" sz="2000" dirty="0"/>
              <a:t> </a:t>
            </a:r>
            <a:r>
              <a:rPr lang="en-US" sz="2000" dirty="0" err="1"/>
              <a:t>celeilalte</a:t>
            </a:r>
            <a:r>
              <a:rPr lang="en-US" sz="2000" dirty="0"/>
              <a:t> </a:t>
            </a:r>
            <a:r>
              <a:rPr lang="en-US" sz="2000" dirty="0" err="1"/>
              <a:t>Părți</a:t>
            </a:r>
            <a:r>
              <a:rPr lang="en-US" sz="2000" dirty="0"/>
              <a:t> </a:t>
            </a:r>
            <a:r>
              <a:rPr lang="en-US" sz="2000" dirty="0" err="1"/>
              <a:t>contractante</a:t>
            </a:r>
            <a:r>
              <a:rPr lang="en-US" sz="2000" dirty="0"/>
              <a:t> (</a:t>
            </a:r>
            <a:r>
              <a:rPr lang="en-US" sz="1400" dirty="0" err="1"/>
              <a:t>fără</a:t>
            </a:r>
            <a:r>
              <a:rPr lang="en-US" sz="1400" dirty="0"/>
              <a:t> a se </a:t>
            </a:r>
            <a:r>
              <a:rPr lang="en-US" sz="1400" dirty="0" err="1"/>
              <a:t>elibera</a:t>
            </a:r>
            <a:r>
              <a:rPr lang="en-US" sz="1400" dirty="0"/>
              <a:t> </a:t>
            </a:r>
            <a:r>
              <a:rPr lang="en-US" sz="1400" dirty="0" err="1"/>
              <a:t>solicitantului</a:t>
            </a:r>
            <a:r>
              <a:rPr lang="en-US" sz="2000" dirty="0"/>
              <a:t>)</a:t>
            </a:r>
            <a:r>
              <a:rPr lang="ro-RO" sz="2000" dirty="0"/>
              <a:t>.</a:t>
            </a:r>
          </a:p>
          <a:p>
            <a:pPr algn="just">
              <a:buFont typeface="Arial" panose="020B0604020202020204" pitchFamily="34" charset="0"/>
              <a:buChar char="•"/>
            </a:pPr>
            <a:r>
              <a:rPr lang="en-US" sz="2000" dirty="0" err="1"/>
              <a:t>Persoana</a:t>
            </a:r>
            <a:r>
              <a:rPr lang="en-US" sz="2000" dirty="0"/>
              <a:t> </a:t>
            </a:r>
            <a:r>
              <a:rPr lang="en-US" sz="2000" dirty="0" err="1"/>
              <a:t>asigurată</a:t>
            </a:r>
            <a:r>
              <a:rPr lang="en-US" sz="2000" dirty="0"/>
              <a:t> </a:t>
            </a:r>
            <a:r>
              <a:rPr lang="en-US" sz="2000" dirty="0" err="1"/>
              <a:t>prezintă</a:t>
            </a:r>
            <a:r>
              <a:rPr lang="en-US" sz="2000" dirty="0"/>
              <a:t> </a:t>
            </a:r>
            <a:r>
              <a:rPr lang="en-US" sz="2000" dirty="0" err="1"/>
              <a:t>instituției</a:t>
            </a:r>
            <a:r>
              <a:rPr lang="en-US" sz="2000" dirty="0"/>
              <a:t> </a:t>
            </a:r>
            <a:r>
              <a:rPr lang="en-US" sz="2000" dirty="0" err="1"/>
              <a:t>competente</a:t>
            </a:r>
            <a:r>
              <a:rPr lang="en-US" sz="2000" dirty="0"/>
              <a:t> a </a:t>
            </a:r>
            <a:r>
              <a:rPr lang="en-US" sz="2000" dirty="0" err="1"/>
              <a:t>unei</a:t>
            </a:r>
            <a:r>
              <a:rPr lang="en-US" sz="2000" dirty="0"/>
              <a:t> </a:t>
            </a:r>
            <a:r>
              <a:rPr lang="en-US" sz="2000" dirty="0" err="1"/>
              <a:t>Părți</a:t>
            </a:r>
            <a:r>
              <a:rPr lang="en-US" sz="2000" dirty="0"/>
              <a:t> </a:t>
            </a:r>
            <a:r>
              <a:rPr lang="en-US" sz="2000" dirty="0" err="1"/>
              <a:t>contractante</a:t>
            </a:r>
            <a:r>
              <a:rPr lang="en-US" sz="2000" dirty="0"/>
              <a:t> </a:t>
            </a:r>
            <a:r>
              <a:rPr lang="en-US" sz="2000" dirty="0" err="1"/>
              <a:t>Certificatul</a:t>
            </a:r>
            <a:r>
              <a:rPr lang="en-US" sz="2000" dirty="0"/>
              <a:t> </a:t>
            </a:r>
            <a:r>
              <a:rPr lang="en-US" sz="2000" dirty="0" err="1"/>
              <a:t>privind</a:t>
            </a:r>
            <a:r>
              <a:rPr lang="en-US" sz="2000" dirty="0"/>
              <a:t> </a:t>
            </a:r>
            <a:r>
              <a:rPr lang="en-US" sz="2000" dirty="0" err="1"/>
              <a:t>stagiul</a:t>
            </a:r>
            <a:r>
              <a:rPr lang="en-US" sz="2000" dirty="0"/>
              <a:t> de </a:t>
            </a:r>
            <a:r>
              <a:rPr lang="en-US" sz="2000" dirty="0" err="1"/>
              <a:t>cotizare</a:t>
            </a:r>
            <a:r>
              <a:rPr lang="en-US" sz="2000" dirty="0"/>
              <a:t> </a:t>
            </a:r>
            <a:r>
              <a:rPr lang="ro-RO" sz="2000" dirty="0"/>
              <a:t>doar </a:t>
            </a:r>
            <a:r>
              <a:rPr lang="en-US" sz="2000" dirty="0" err="1"/>
              <a:t>în</a:t>
            </a:r>
            <a:r>
              <a:rPr lang="en-US" sz="2000" dirty="0"/>
              <a:t> </a:t>
            </a:r>
            <a:r>
              <a:rPr lang="en-US" sz="2000" dirty="0" err="1"/>
              <a:t>scopul</a:t>
            </a:r>
            <a:r>
              <a:rPr lang="en-US" sz="2000" dirty="0"/>
              <a:t> </a:t>
            </a:r>
            <a:r>
              <a:rPr lang="en-US" sz="2000" dirty="0" err="1"/>
              <a:t>stabilirii</a:t>
            </a:r>
            <a:r>
              <a:rPr lang="en-US" sz="2000" dirty="0"/>
              <a:t> </a:t>
            </a:r>
            <a:r>
              <a:rPr lang="en-US" sz="2000" b="1" dirty="0" err="1"/>
              <a:t>prestațiilor</a:t>
            </a:r>
            <a:r>
              <a:rPr lang="en-US" sz="2000" b="1" dirty="0"/>
              <a:t> </a:t>
            </a:r>
            <a:r>
              <a:rPr lang="en-US" sz="2000" b="1" dirty="0" err="1"/>
              <a:t>pentru</a:t>
            </a:r>
            <a:r>
              <a:rPr lang="en-US" sz="2000" b="1" dirty="0"/>
              <a:t> incapacitate </a:t>
            </a:r>
            <a:r>
              <a:rPr lang="en-US" sz="2000" b="1" dirty="0" err="1"/>
              <a:t>temporară</a:t>
            </a:r>
            <a:r>
              <a:rPr lang="en-US" sz="2000" b="1" dirty="0"/>
              <a:t> de </a:t>
            </a:r>
            <a:r>
              <a:rPr lang="en-US" sz="2000" b="1" dirty="0" err="1"/>
              <a:t>muncă</a:t>
            </a:r>
            <a:r>
              <a:rPr lang="en-US" sz="2000" b="1" dirty="0"/>
              <a:t>/</a:t>
            </a:r>
            <a:r>
              <a:rPr lang="ro-RO" sz="2000" b="1" dirty="0"/>
              <a:t> </a:t>
            </a:r>
            <a:r>
              <a:rPr lang="en-US" sz="2000" b="1" dirty="0" err="1"/>
              <a:t>maternitate</a:t>
            </a:r>
            <a:r>
              <a:rPr lang="en-US" sz="2000" b="1" dirty="0"/>
              <a:t>/</a:t>
            </a:r>
            <a:r>
              <a:rPr lang="ro-RO" sz="2000" b="1" dirty="0"/>
              <a:t> </a:t>
            </a:r>
            <a:r>
              <a:rPr lang="en-US" sz="2000" b="1" dirty="0" err="1"/>
              <a:t>deces</a:t>
            </a:r>
            <a:r>
              <a:rPr lang="en-US" sz="2000" b="1" dirty="0"/>
              <a:t>/</a:t>
            </a:r>
            <a:r>
              <a:rPr lang="ro-RO" sz="2000" b="1" dirty="0"/>
              <a:t> </a:t>
            </a:r>
            <a:r>
              <a:rPr lang="en-US" sz="2000" b="1" dirty="0" err="1"/>
              <a:t>asigurarea</a:t>
            </a:r>
            <a:r>
              <a:rPr lang="en-US" sz="2000" b="1" dirty="0"/>
              <a:t> </a:t>
            </a:r>
            <a:r>
              <a:rPr lang="en-US" sz="2000" b="1" dirty="0" err="1"/>
              <a:t>benevolă</a:t>
            </a:r>
            <a:r>
              <a:rPr lang="en-US" sz="2000" b="1" dirty="0"/>
              <a:t>/</a:t>
            </a:r>
            <a:r>
              <a:rPr lang="ro-RO" sz="2000" b="1" dirty="0"/>
              <a:t> </a:t>
            </a:r>
            <a:r>
              <a:rPr lang="en-US" sz="2000" b="1" dirty="0" err="1"/>
              <a:t>șomaj</a:t>
            </a:r>
            <a:r>
              <a:rPr lang="en-US" sz="2000" dirty="0"/>
              <a:t> (</a:t>
            </a:r>
            <a:r>
              <a:rPr lang="en-US" sz="1400" u="sng" dirty="0"/>
              <a:t>Bulgaria</a:t>
            </a:r>
            <a:r>
              <a:rPr lang="en-US" sz="1400" dirty="0"/>
              <a:t> MD/BG </a:t>
            </a:r>
            <a:r>
              <a:rPr lang="bg-BG" sz="1400" dirty="0"/>
              <a:t>3</a:t>
            </a:r>
            <a:r>
              <a:rPr lang="x-none" sz="1400" dirty="0"/>
              <a:t> sau </a:t>
            </a:r>
            <a:r>
              <a:rPr lang="en-US" sz="1400" dirty="0"/>
              <a:t>MD/BG </a:t>
            </a:r>
            <a:r>
              <a:rPr lang="x-none" sz="1400" dirty="0"/>
              <a:t>4</a:t>
            </a:r>
            <a:r>
              <a:rPr lang="x-none" sz="1400" b="1" dirty="0"/>
              <a:t>;</a:t>
            </a:r>
            <a:r>
              <a:rPr lang="en-US" sz="1400" dirty="0"/>
              <a:t> </a:t>
            </a:r>
            <a:r>
              <a:rPr lang="en-US" sz="1400" u="sng" dirty="0" err="1"/>
              <a:t>Portugalia</a:t>
            </a:r>
            <a:r>
              <a:rPr lang="ro-RO" sz="1400" dirty="0"/>
              <a:t> </a:t>
            </a:r>
            <a:r>
              <a:rPr lang="en-US" sz="1400" dirty="0"/>
              <a:t>MD/PT 4, MD/PT 6</a:t>
            </a:r>
            <a:r>
              <a:rPr lang="ro-RO" sz="1400" dirty="0"/>
              <a:t>;</a:t>
            </a:r>
            <a:r>
              <a:rPr lang="en-US" sz="1400" dirty="0"/>
              <a:t> </a:t>
            </a:r>
            <a:r>
              <a:rPr lang="en-US" sz="1400" u="sng" dirty="0" err="1"/>
              <a:t>România</a:t>
            </a:r>
            <a:r>
              <a:rPr lang="en-US" sz="1400" dirty="0"/>
              <a:t> MD/</a:t>
            </a:r>
            <a:r>
              <a:rPr lang="ro-RO" sz="1400" dirty="0"/>
              <a:t>RO</a:t>
            </a:r>
            <a:r>
              <a:rPr lang="en-US" sz="1400" dirty="0"/>
              <a:t> 104, MD/</a:t>
            </a:r>
            <a:r>
              <a:rPr lang="ro-RO" sz="1400" dirty="0"/>
              <a:t>RO</a:t>
            </a:r>
            <a:r>
              <a:rPr lang="en-US" sz="1400" dirty="0"/>
              <a:t> 301</a:t>
            </a:r>
            <a:r>
              <a:rPr lang="ro-RO" sz="1400" dirty="0"/>
              <a:t>)</a:t>
            </a:r>
            <a:r>
              <a:rPr lang="en-US" sz="1400" dirty="0"/>
              <a:t> </a:t>
            </a:r>
            <a:endParaRPr lang="ro-RO" sz="1400" dirty="0"/>
          </a:p>
          <a:p>
            <a:pPr marL="0" indent="0" algn="just">
              <a:buNone/>
            </a:pPr>
            <a:r>
              <a:rPr lang="en-US" sz="2000" dirty="0"/>
              <a:t> </a:t>
            </a:r>
            <a:r>
              <a:rPr lang="en-US" sz="2000" dirty="0" err="1"/>
              <a:t>Doar</a:t>
            </a:r>
            <a:r>
              <a:rPr lang="en-US" sz="2000" dirty="0"/>
              <a:t> </a:t>
            </a:r>
            <a:r>
              <a:rPr lang="en-US" sz="2000" dirty="0" err="1"/>
              <a:t>pentru</a:t>
            </a:r>
            <a:r>
              <a:rPr lang="en-US" sz="2000" dirty="0"/>
              <a:t> </a:t>
            </a:r>
            <a:r>
              <a:rPr lang="en-US" sz="2000" dirty="0" err="1"/>
              <a:t>aceste</a:t>
            </a:r>
            <a:r>
              <a:rPr lang="en-US" sz="2000" dirty="0"/>
              <a:t> state, </a:t>
            </a:r>
            <a:r>
              <a:rPr lang="en-US" sz="2000" dirty="0" err="1"/>
              <a:t>în</a:t>
            </a:r>
            <a:r>
              <a:rPr lang="en-US" sz="2000" dirty="0"/>
              <a:t> </a:t>
            </a:r>
            <a:r>
              <a:rPr lang="en-US" sz="2000" dirty="0" err="1"/>
              <a:t>scopul</a:t>
            </a:r>
            <a:r>
              <a:rPr lang="en-US" sz="2000" dirty="0"/>
              <a:t> </a:t>
            </a:r>
            <a:r>
              <a:rPr lang="en-US" sz="2000" dirty="0" err="1"/>
              <a:t>stabilirii</a:t>
            </a:r>
            <a:r>
              <a:rPr lang="en-US" sz="2000" dirty="0"/>
              <a:t> </a:t>
            </a:r>
            <a:r>
              <a:rPr lang="en-US" sz="2000" b="1" dirty="0" err="1"/>
              <a:t>prestațiilor</a:t>
            </a:r>
            <a:r>
              <a:rPr lang="en-US" sz="2000" b="1" dirty="0"/>
              <a:t> </a:t>
            </a:r>
            <a:r>
              <a:rPr lang="en-US" sz="2000" b="1" dirty="0" err="1"/>
              <a:t>pentru</a:t>
            </a:r>
            <a:r>
              <a:rPr lang="en-US" sz="2000" b="1" dirty="0"/>
              <a:t> incapacitate </a:t>
            </a:r>
            <a:r>
              <a:rPr lang="en-US" sz="2000" b="1" dirty="0" err="1"/>
              <a:t>temporară</a:t>
            </a:r>
            <a:r>
              <a:rPr lang="en-US" sz="2000" b="1" dirty="0"/>
              <a:t> de </a:t>
            </a:r>
            <a:r>
              <a:rPr lang="en-US" sz="2000" b="1" dirty="0" err="1"/>
              <a:t>muncă</a:t>
            </a:r>
            <a:r>
              <a:rPr lang="en-US" sz="2000" b="1" dirty="0"/>
              <a:t>/</a:t>
            </a:r>
            <a:r>
              <a:rPr lang="ro-RO" sz="2000" b="1" dirty="0"/>
              <a:t> </a:t>
            </a:r>
            <a:r>
              <a:rPr lang="en-US" sz="2000" b="1" dirty="0" err="1"/>
              <a:t>maternitate</a:t>
            </a:r>
            <a:r>
              <a:rPr lang="en-US" sz="2000" b="1" dirty="0"/>
              <a:t>/</a:t>
            </a:r>
            <a:r>
              <a:rPr lang="ro-RO" sz="2000" b="1" dirty="0"/>
              <a:t> </a:t>
            </a:r>
            <a:r>
              <a:rPr lang="en-US" sz="2000" b="1" dirty="0" err="1"/>
              <a:t>deces</a:t>
            </a:r>
            <a:r>
              <a:rPr lang="en-US" sz="2000" b="1" dirty="0"/>
              <a:t>/</a:t>
            </a:r>
            <a:r>
              <a:rPr lang="ro-RO" sz="2000" b="1" dirty="0"/>
              <a:t> </a:t>
            </a:r>
            <a:r>
              <a:rPr lang="en-US" sz="2000" b="1" dirty="0" err="1"/>
              <a:t>asigurarea</a:t>
            </a:r>
            <a:r>
              <a:rPr lang="en-US" sz="2000" b="1" dirty="0"/>
              <a:t> </a:t>
            </a:r>
            <a:r>
              <a:rPr lang="en-US" sz="2000" b="1" dirty="0" err="1"/>
              <a:t>benevolă</a:t>
            </a:r>
            <a:r>
              <a:rPr lang="en-US" sz="2000" b="1" dirty="0"/>
              <a:t>/</a:t>
            </a:r>
            <a:r>
              <a:rPr lang="ro-RO" sz="2000" b="1" dirty="0"/>
              <a:t> </a:t>
            </a:r>
            <a:r>
              <a:rPr lang="en-US" sz="2000" b="1" dirty="0" err="1"/>
              <a:t>șomaj</a:t>
            </a:r>
            <a:r>
              <a:rPr lang="en-US" sz="2000" dirty="0"/>
              <a:t>, </a:t>
            </a:r>
            <a:r>
              <a:rPr lang="en-US" sz="2000" dirty="0" err="1"/>
              <a:t>solicitanților</a:t>
            </a:r>
            <a:r>
              <a:rPr lang="en-US" sz="2000" dirty="0"/>
              <a:t> se </a:t>
            </a:r>
            <a:r>
              <a:rPr lang="en-US" sz="2000" dirty="0" err="1"/>
              <a:t>eliberează</a:t>
            </a:r>
            <a:r>
              <a:rPr lang="en-US" sz="2000" dirty="0"/>
              <a:t> </a:t>
            </a:r>
            <a:r>
              <a:rPr lang="en-US" sz="2000" dirty="0" err="1"/>
              <a:t>Formularele</a:t>
            </a:r>
            <a:r>
              <a:rPr lang="en-US" sz="2000" dirty="0"/>
              <a:t> </a:t>
            </a:r>
            <a:r>
              <a:rPr lang="en-US" sz="2000" dirty="0" err="1"/>
              <a:t>convenite</a:t>
            </a:r>
            <a:r>
              <a:rPr lang="en-US" sz="2000" dirty="0"/>
              <a:t>, care </a:t>
            </a:r>
            <a:r>
              <a:rPr lang="en-US" sz="2000" dirty="0" err="1"/>
              <a:t>diferă</a:t>
            </a:r>
            <a:r>
              <a:rPr lang="en-US" sz="2000" dirty="0"/>
              <a:t> de </a:t>
            </a:r>
            <a:r>
              <a:rPr lang="en-US" sz="2000" dirty="0" err="1"/>
              <a:t>formularele</a:t>
            </a:r>
            <a:r>
              <a:rPr lang="en-US" sz="2000" dirty="0"/>
              <a:t> </a:t>
            </a:r>
            <a:r>
              <a:rPr lang="en-US" sz="2000" dirty="0" err="1"/>
              <a:t>privind</a:t>
            </a:r>
            <a:r>
              <a:rPr lang="en-US" sz="2000" dirty="0"/>
              <a:t> </a:t>
            </a:r>
            <a:r>
              <a:rPr lang="en-US" sz="2000" dirty="0" err="1"/>
              <a:t>stagiul</a:t>
            </a:r>
            <a:r>
              <a:rPr lang="en-US" sz="2000" dirty="0"/>
              <a:t> de </a:t>
            </a:r>
            <a:r>
              <a:rPr lang="en-US" sz="2000" dirty="0" err="1"/>
              <a:t>cotizare</a:t>
            </a:r>
            <a:r>
              <a:rPr lang="en-US" sz="2000" dirty="0"/>
              <a:t> </a:t>
            </a:r>
            <a:r>
              <a:rPr lang="ro-RO" sz="2000" dirty="0"/>
              <a:t>realizat, </a:t>
            </a:r>
            <a:r>
              <a:rPr lang="en-US" sz="2000" dirty="0" err="1"/>
              <a:t>eliberate</a:t>
            </a:r>
            <a:r>
              <a:rPr lang="en-US" sz="2000" dirty="0"/>
              <a:t> </a:t>
            </a:r>
            <a:r>
              <a:rPr lang="en-US" sz="2000" dirty="0" err="1"/>
              <a:t>în</a:t>
            </a:r>
            <a:r>
              <a:rPr lang="en-US" sz="2000" dirty="0"/>
              <a:t> </a:t>
            </a:r>
            <a:r>
              <a:rPr lang="en-US" sz="2000" dirty="0" err="1"/>
              <a:t>scopul</a:t>
            </a:r>
            <a:r>
              <a:rPr lang="en-US" sz="2000" dirty="0"/>
              <a:t> </a:t>
            </a:r>
            <a:r>
              <a:rPr lang="en-US" sz="2000" dirty="0" err="1"/>
              <a:t>prelucrării</a:t>
            </a:r>
            <a:r>
              <a:rPr lang="en-US" sz="2000" dirty="0"/>
              <a:t> </a:t>
            </a:r>
            <a:r>
              <a:rPr lang="en-US" sz="2000" dirty="0" err="1"/>
              <a:t>cererilor</a:t>
            </a:r>
            <a:r>
              <a:rPr lang="en-US" sz="2000" dirty="0"/>
              <a:t> </a:t>
            </a:r>
            <a:r>
              <a:rPr lang="en-US" sz="2000" dirty="0" err="1"/>
              <a:t>pentru</a:t>
            </a:r>
            <a:r>
              <a:rPr lang="en-US" sz="2000" dirty="0"/>
              <a:t> </a:t>
            </a:r>
            <a:r>
              <a:rPr lang="en-US" sz="2000" dirty="0" err="1"/>
              <a:t>pensie</a:t>
            </a:r>
            <a:r>
              <a:rPr lang="en-US" sz="2000" dirty="0"/>
              <a:t>. </a:t>
            </a:r>
            <a:endParaRPr lang="ro-RO" sz="20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ATENŢIONARE!!!!</a:t>
            </a:r>
            <a:endParaRPr lang="ru-RU" dirty="0"/>
          </a:p>
        </p:txBody>
      </p:sp>
      <p:sp>
        <p:nvSpPr>
          <p:cNvPr id="3" name="Content Placeholder 2"/>
          <p:cNvSpPr>
            <a:spLocks noGrp="1"/>
          </p:cNvSpPr>
          <p:nvPr>
            <p:ph idx="1"/>
          </p:nvPr>
        </p:nvSpPr>
        <p:spPr>
          <a:xfrm>
            <a:off x="809625" y="2060849"/>
            <a:ext cx="7958138" cy="4035152"/>
          </a:xfrm>
        </p:spPr>
        <p:txBody>
          <a:bodyPr/>
          <a:lstStyle/>
          <a:p>
            <a:pPr marL="0" indent="0" algn="just">
              <a:buNone/>
            </a:pPr>
            <a:r>
              <a:rPr lang="en-US" sz="2800" dirty="0" err="1"/>
              <a:t>Formularul</a:t>
            </a:r>
            <a:r>
              <a:rPr lang="en-US" sz="2800" dirty="0"/>
              <a:t> </a:t>
            </a:r>
            <a:r>
              <a:rPr lang="en-US" sz="2800" dirty="0" err="1"/>
              <a:t>privind</a:t>
            </a:r>
            <a:r>
              <a:rPr lang="en-US" sz="2800" dirty="0"/>
              <a:t> </a:t>
            </a:r>
            <a:r>
              <a:rPr lang="en-US" sz="2800" dirty="0" err="1"/>
              <a:t>stagiul</a:t>
            </a:r>
            <a:r>
              <a:rPr lang="en-US" sz="2800" dirty="0"/>
              <a:t> de </a:t>
            </a:r>
            <a:r>
              <a:rPr lang="en-US" sz="2800" dirty="0" err="1"/>
              <a:t>cotizare</a:t>
            </a:r>
            <a:r>
              <a:rPr lang="en-US" sz="2800" dirty="0"/>
              <a:t> </a:t>
            </a:r>
            <a:r>
              <a:rPr lang="en-US" sz="2800" dirty="0" err="1"/>
              <a:t>realizat</a:t>
            </a:r>
            <a:r>
              <a:rPr lang="en-US" sz="2800" dirty="0"/>
              <a:t> </a:t>
            </a:r>
            <a:r>
              <a:rPr lang="en-US" sz="2800" dirty="0" err="1"/>
              <a:t>pe</a:t>
            </a:r>
            <a:r>
              <a:rPr lang="en-US" sz="2800" dirty="0"/>
              <a:t> </a:t>
            </a:r>
            <a:r>
              <a:rPr lang="en-US" sz="2800" dirty="0" err="1"/>
              <a:t>teritoriul</a:t>
            </a:r>
            <a:r>
              <a:rPr lang="en-US" sz="2800" dirty="0"/>
              <a:t> </a:t>
            </a:r>
            <a:r>
              <a:rPr lang="en-US" sz="2800" dirty="0" err="1"/>
              <a:t>Republicii</a:t>
            </a:r>
            <a:r>
              <a:rPr lang="en-US" sz="2800" dirty="0"/>
              <a:t> Moldova</a:t>
            </a:r>
            <a:r>
              <a:rPr lang="ro-RO" sz="2800" dirty="0"/>
              <a:t> </a:t>
            </a:r>
            <a:r>
              <a:rPr lang="ro-RO" sz="2800" b="1" dirty="0"/>
              <a:t>se eliberează doar în scopul aplicării prevederilor acordului </a:t>
            </a:r>
            <a:r>
              <a:rPr lang="ro-RO" sz="1800" b="1" i="1" dirty="0"/>
              <a:t>(nu pentru angajare, studii sau alte circumstanțe și evenimente survenite pe teritoriul statului contractant)</a:t>
            </a:r>
          </a:p>
          <a:p>
            <a:pPr marL="0" indent="0" algn="just">
              <a:buNone/>
            </a:pPr>
            <a:endParaRPr lang="ro-RO" sz="2000" b="1" dirty="0"/>
          </a:p>
          <a:p>
            <a:pPr marL="0" indent="0" algn="just">
              <a:buNone/>
            </a:pPr>
            <a:r>
              <a:rPr lang="ro-RO" sz="2000" b="1" dirty="0"/>
              <a:t>Toate acordurile </a:t>
            </a:r>
            <a:r>
              <a:rPr lang="ro-RO" sz="2000" b="1" dirty="0" err="1"/>
              <a:t>internaţionale</a:t>
            </a:r>
            <a:r>
              <a:rPr lang="ro-RO" sz="2000" b="1" dirty="0"/>
              <a:t> (în termeni diferiți) prevăd că Formularele sunt instrumente de legătură între instituțiile competente, și se solicită sau se transmit în cazul în care una din instituții solicită sau furnizează aceste informații sau formulare.</a:t>
            </a:r>
            <a:endParaRPr lang="ru-RU" sz="2000" dirty="0"/>
          </a:p>
          <a:p>
            <a:pPr marL="0" indent="0">
              <a:buNone/>
            </a:pPr>
            <a:endParaRPr lang="ru-RU"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609600"/>
            <a:ext cx="7535886" cy="1604954"/>
          </a:xfrm>
        </p:spPr>
        <p:txBody>
          <a:bodyPr/>
          <a:lstStyle/>
          <a:p>
            <a:br>
              <a:rPr lang="ro-RO" sz="3200" dirty="0"/>
            </a:br>
            <a:r>
              <a:rPr lang="ro-RO" sz="3200" dirty="0"/>
              <a:t>Confirmarea beneficierii/</a:t>
            </a:r>
            <a:r>
              <a:rPr lang="ro-RO" sz="3200" dirty="0" err="1"/>
              <a:t>nebeneficierii</a:t>
            </a:r>
            <a:r>
              <a:rPr lang="ro-RO" sz="3200" dirty="0"/>
              <a:t> de prestaţie socială</a:t>
            </a:r>
            <a:br>
              <a:rPr lang="ro-RO" sz="3200" dirty="0"/>
            </a:br>
            <a:br>
              <a:rPr lang="ro-RO" sz="4000" dirty="0"/>
            </a:br>
            <a:endParaRPr lang="en-US" sz="4000" dirty="0"/>
          </a:p>
        </p:txBody>
      </p:sp>
      <p:sp>
        <p:nvSpPr>
          <p:cNvPr id="5" name="Content Placeholder 4"/>
          <p:cNvSpPr>
            <a:spLocks noGrp="1"/>
          </p:cNvSpPr>
          <p:nvPr>
            <p:ph idx="1"/>
          </p:nvPr>
        </p:nvSpPr>
        <p:spPr>
          <a:xfrm>
            <a:off x="809625" y="2214563"/>
            <a:ext cx="8082856" cy="4357709"/>
          </a:xfrm>
        </p:spPr>
        <p:txBody>
          <a:bodyPr/>
          <a:lstStyle/>
          <a:p>
            <a:pPr algn="just">
              <a:buNone/>
            </a:pPr>
            <a:r>
              <a:rPr lang="ro-RO" sz="2000" dirty="0"/>
              <a:t>1.</a:t>
            </a:r>
            <a:r>
              <a:rPr lang="ro-RO" sz="2400" dirty="0"/>
              <a:t> </a:t>
            </a:r>
            <a:r>
              <a:rPr lang="ro-RO" sz="2000" dirty="0" err="1"/>
              <a:t>Informaţia</a:t>
            </a:r>
            <a:r>
              <a:rPr lang="ro-RO" sz="2000" dirty="0"/>
              <a:t> se prezintă prin intermediul </a:t>
            </a:r>
            <a:r>
              <a:rPr lang="ro-RO" sz="2000" b="1" dirty="0"/>
              <a:t>F</a:t>
            </a:r>
            <a:r>
              <a:rPr lang="ro-RO" sz="2000" b="1" u="sng" dirty="0"/>
              <a:t>ormularului de comunicare </a:t>
            </a:r>
            <a:r>
              <a:rPr lang="ro-RO" sz="2000" dirty="0"/>
              <a:t> convenit  dintre state - la solicitarea </a:t>
            </a:r>
            <a:r>
              <a:rPr lang="ro-RO" sz="2000" dirty="0" err="1"/>
              <a:t>Instituţiei</a:t>
            </a:r>
            <a:r>
              <a:rPr lang="ro-RO" sz="2000" dirty="0"/>
              <a:t> competente de la domiciliul solicitantului;</a:t>
            </a:r>
          </a:p>
          <a:p>
            <a:pPr algn="just">
              <a:buNone/>
            </a:pPr>
            <a:r>
              <a:rPr lang="ro-RO" sz="2000" dirty="0"/>
              <a:t>2. La solicitarea persoanei  - </a:t>
            </a:r>
            <a:r>
              <a:rPr lang="it-IT" sz="2000" dirty="0"/>
              <a:t>se </a:t>
            </a:r>
            <a:r>
              <a:rPr lang="it-IT" sz="2000" dirty="0" err="1"/>
              <a:t>eliberează</a:t>
            </a:r>
            <a:r>
              <a:rPr lang="it-IT" sz="2000" dirty="0"/>
              <a:t> de </a:t>
            </a:r>
            <a:r>
              <a:rPr lang="it-IT" sz="2000" dirty="0" err="1"/>
              <a:t>către</a:t>
            </a:r>
            <a:r>
              <a:rPr lang="it-IT" sz="2000" dirty="0"/>
              <a:t> </a:t>
            </a:r>
            <a:r>
              <a:rPr lang="it-IT" sz="2000" dirty="0" err="1"/>
              <a:t>subdiviziunile</a:t>
            </a:r>
            <a:r>
              <a:rPr lang="it-IT" sz="2000" dirty="0"/>
              <a:t> </a:t>
            </a:r>
            <a:r>
              <a:rPr lang="it-IT" sz="2000" dirty="0" err="1"/>
              <a:t>teritoriale</a:t>
            </a:r>
            <a:r>
              <a:rPr lang="it-IT" sz="2000" dirty="0"/>
              <a:t> </a:t>
            </a:r>
            <a:r>
              <a:rPr lang="it-IT" sz="2000" dirty="0" err="1"/>
              <a:t>ale</a:t>
            </a:r>
            <a:r>
              <a:rPr lang="it-IT" sz="2000" dirty="0"/>
              <a:t> Casei </a:t>
            </a:r>
            <a:r>
              <a:rPr lang="it-IT" sz="2000" dirty="0" err="1"/>
              <a:t>Naţionale</a:t>
            </a:r>
            <a:r>
              <a:rPr lang="it-IT" sz="2000" dirty="0"/>
              <a:t> de </a:t>
            </a:r>
            <a:r>
              <a:rPr lang="it-IT" sz="2000" dirty="0" err="1"/>
              <a:t>Asigurări</a:t>
            </a:r>
            <a:r>
              <a:rPr lang="it-IT" sz="2000" dirty="0"/>
              <a:t> Sociale </a:t>
            </a:r>
            <a:r>
              <a:rPr lang="it-IT" sz="1400" dirty="0"/>
              <a:t>(</a:t>
            </a:r>
            <a:r>
              <a:rPr lang="ro-RO" sz="1400" dirty="0"/>
              <a:t>vezi </a:t>
            </a:r>
            <a:r>
              <a:rPr lang="en-US" sz="1400" dirty="0" err="1"/>
              <a:t>Instrucţiunea</a:t>
            </a:r>
            <a:r>
              <a:rPr lang="en-US" sz="1400" dirty="0"/>
              <a:t> </a:t>
            </a:r>
            <a:r>
              <a:rPr lang="en-US" sz="1400" dirty="0" err="1"/>
              <a:t>privind</a:t>
            </a:r>
            <a:r>
              <a:rPr lang="en-US" sz="1400" dirty="0"/>
              <a:t> </a:t>
            </a:r>
            <a:r>
              <a:rPr lang="en-US" sz="1400" dirty="0" err="1"/>
              <a:t>eliberarea</a:t>
            </a:r>
            <a:r>
              <a:rPr lang="en-US" sz="1400" dirty="0"/>
              <a:t> </a:t>
            </a:r>
            <a:r>
              <a:rPr lang="en-US" sz="1400" dirty="0" err="1"/>
              <a:t>informaţiei</a:t>
            </a:r>
            <a:r>
              <a:rPr lang="en-US" sz="1400" dirty="0"/>
              <a:t> din </a:t>
            </a:r>
            <a:r>
              <a:rPr lang="en-US" sz="1400" dirty="0" err="1"/>
              <a:t>sistemul</a:t>
            </a:r>
            <a:r>
              <a:rPr lang="en-US" sz="1400" dirty="0"/>
              <a:t> public de </a:t>
            </a:r>
            <a:r>
              <a:rPr lang="en-US" sz="1400" dirty="0" err="1"/>
              <a:t>asigurări</a:t>
            </a:r>
            <a:r>
              <a:rPr lang="en-US" sz="1400" dirty="0"/>
              <a:t> </a:t>
            </a:r>
            <a:r>
              <a:rPr lang="en-US" sz="1400" dirty="0" err="1"/>
              <a:t>sociale</a:t>
            </a:r>
            <a:r>
              <a:rPr lang="ro-RO" sz="1400" dirty="0"/>
              <a:t>, aprobată </a:t>
            </a:r>
            <a:r>
              <a:rPr lang="ro-RO" sz="1400" dirty="0" err="1"/>
              <a:t>pri</a:t>
            </a:r>
            <a:r>
              <a:rPr lang="ro-RO" sz="1400" dirty="0"/>
              <a:t> ordinul </a:t>
            </a:r>
            <a:r>
              <a:rPr lang="nn-NO" sz="1400" dirty="0"/>
              <a:t>nr. 178-A din 1</a:t>
            </a:r>
            <a:r>
              <a:rPr lang="ro-RO" sz="1400" dirty="0"/>
              <a:t>1</a:t>
            </a:r>
            <a:r>
              <a:rPr lang="nn-NO" sz="1400" dirty="0"/>
              <a:t>.09.2021</a:t>
            </a:r>
            <a:r>
              <a:rPr lang="ro-RO" sz="1400" dirty="0"/>
              <a:t> </a:t>
            </a:r>
            <a:r>
              <a:rPr lang="it-IT" sz="1400" dirty="0"/>
              <a:t>)</a:t>
            </a:r>
            <a:r>
              <a:rPr lang="ro-RO" sz="2000" dirty="0"/>
              <a:t>;</a:t>
            </a:r>
            <a:endParaRPr lang="en-US" sz="2000" dirty="0"/>
          </a:p>
          <a:p>
            <a:pPr algn="just">
              <a:buNone/>
            </a:pPr>
            <a:r>
              <a:rPr lang="en-US" sz="2000" dirty="0"/>
              <a:t>3. </a:t>
            </a:r>
            <a:r>
              <a:rPr lang="en-US" sz="2000" dirty="0" err="1"/>
              <a:t>În</a:t>
            </a:r>
            <a:r>
              <a:rPr lang="en-US" sz="2000" dirty="0"/>
              <a:t> </a:t>
            </a:r>
            <a:r>
              <a:rPr lang="en-US" sz="2000" dirty="0" err="1"/>
              <a:t>cazul</a:t>
            </a:r>
            <a:r>
              <a:rPr lang="en-US" sz="2000" dirty="0"/>
              <a:t> </a:t>
            </a:r>
            <a:r>
              <a:rPr lang="en-US" sz="2000" dirty="0" err="1"/>
              <a:t>în</a:t>
            </a:r>
            <a:r>
              <a:rPr lang="en-US" sz="2000" dirty="0"/>
              <a:t> care </a:t>
            </a:r>
            <a:r>
              <a:rPr lang="en-US" sz="2000" dirty="0" err="1"/>
              <a:t>cererea</a:t>
            </a:r>
            <a:r>
              <a:rPr lang="en-US" sz="2000" dirty="0"/>
              <a:t> </a:t>
            </a:r>
            <a:r>
              <a:rPr lang="en-US" sz="2000" dirty="0" err="1"/>
              <a:t>este</a:t>
            </a:r>
            <a:r>
              <a:rPr lang="en-US" sz="2000" dirty="0"/>
              <a:t> </a:t>
            </a:r>
            <a:r>
              <a:rPr lang="en-US" sz="2000" dirty="0" err="1"/>
              <a:t>depusă</a:t>
            </a:r>
            <a:r>
              <a:rPr lang="en-US" sz="2000" dirty="0"/>
              <a:t> la </a:t>
            </a:r>
            <a:r>
              <a:rPr lang="en-US" sz="2000" dirty="0" err="1"/>
              <a:t>Aparatul</a:t>
            </a:r>
            <a:r>
              <a:rPr lang="en-US" sz="2000" dirty="0"/>
              <a:t> Central al CNAS, </a:t>
            </a:r>
            <a:r>
              <a:rPr lang="ro-RO" sz="2000" dirty="0" err="1"/>
              <a:t>informaţia</a:t>
            </a:r>
            <a:r>
              <a:rPr lang="ro-RO" sz="2000" dirty="0"/>
              <a:t> privind beneficierea/</a:t>
            </a:r>
            <a:r>
              <a:rPr lang="ro-RO" sz="2000" dirty="0" err="1"/>
              <a:t>nebeneficierea</a:t>
            </a:r>
            <a:r>
              <a:rPr lang="ro-RO" sz="2000" dirty="0"/>
              <a:t> de </a:t>
            </a:r>
            <a:r>
              <a:rPr lang="ro-RO" sz="2000" dirty="0" err="1"/>
              <a:t>prestaţii</a:t>
            </a:r>
            <a:r>
              <a:rPr lang="ro-RO" sz="2000" dirty="0"/>
              <a:t> sociale,</a:t>
            </a:r>
            <a:r>
              <a:rPr lang="en-US" sz="2000" dirty="0"/>
              <a:t> </a:t>
            </a:r>
            <a:r>
              <a:rPr lang="en-US" sz="2000" dirty="0" err="1"/>
              <a:t>pentru</a:t>
            </a:r>
            <a:r>
              <a:rPr lang="en-US" sz="2000" dirty="0"/>
              <a:t> a fi </a:t>
            </a:r>
            <a:r>
              <a:rPr lang="en-US" sz="2000" dirty="0" err="1"/>
              <a:t>prezentată</a:t>
            </a:r>
            <a:r>
              <a:rPr lang="en-US" sz="2000" dirty="0"/>
              <a:t> </a:t>
            </a:r>
            <a:r>
              <a:rPr lang="en-US" sz="2000" dirty="0" err="1"/>
              <a:t>instituţiei</a:t>
            </a:r>
            <a:r>
              <a:rPr lang="en-US" sz="2000" dirty="0"/>
              <a:t>/</a:t>
            </a:r>
            <a:r>
              <a:rPr lang="en-US" sz="2000" dirty="0" err="1"/>
              <a:t>autorităţii</a:t>
            </a:r>
            <a:r>
              <a:rPr lang="en-US" sz="2000" dirty="0"/>
              <a:t> de </a:t>
            </a:r>
            <a:r>
              <a:rPr lang="en-US" sz="2000" dirty="0" err="1"/>
              <a:t>pe</a:t>
            </a:r>
            <a:r>
              <a:rPr lang="en-US" sz="2000" dirty="0"/>
              <a:t> </a:t>
            </a:r>
            <a:r>
              <a:rPr lang="en-US" sz="2000" dirty="0" err="1"/>
              <a:t>teritoriul</a:t>
            </a:r>
            <a:r>
              <a:rPr lang="en-US" sz="2000" dirty="0"/>
              <a:t> </a:t>
            </a:r>
            <a:r>
              <a:rPr lang="en-US" sz="2000" dirty="0" err="1"/>
              <a:t>unui</a:t>
            </a:r>
            <a:r>
              <a:rPr lang="en-US" sz="2000" dirty="0"/>
              <a:t> stat cu care </a:t>
            </a:r>
            <a:r>
              <a:rPr lang="en-US" sz="2000" dirty="0" err="1"/>
              <a:t>Republica</a:t>
            </a:r>
            <a:r>
              <a:rPr lang="en-US" sz="2000" dirty="0"/>
              <a:t> Moldova are </a:t>
            </a:r>
            <a:r>
              <a:rPr lang="en-US" sz="2000" dirty="0" err="1"/>
              <a:t>semnat</a:t>
            </a:r>
            <a:r>
              <a:rPr lang="en-US" sz="2000" dirty="0"/>
              <a:t> </a:t>
            </a:r>
            <a:r>
              <a:rPr lang="en-US" sz="2000" dirty="0" err="1"/>
              <a:t>şi</a:t>
            </a:r>
            <a:r>
              <a:rPr lang="en-US" sz="2000" dirty="0"/>
              <a:t> </a:t>
            </a:r>
            <a:r>
              <a:rPr lang="en-US" sz="2000" dirty="0" err="1"/>
              <a:t>implementează</a:t>
            </a:r>
            <a:r>
              <a:rPr lang="en-US" sz="2000" dirty="0"/>
              <a:t> un </a:t>
            </a:r>
            <a:r>
              <a:rPr lang="en-US" sz="2000" dirty="0" err="1"/>
              <a:t>acord</a:t>
            </a:r>
            <a:r>
              <a:rPr lang="en-US" sz="2000" dirty="0"/>
              <a:t> </a:t>
            </a:r>
            <a:r>
              <a:rPr lang="en-US" sz="2000" dirty="0" err="1"/>
              <a:t>internațional</a:t>
            </a:r>
            <a:r>
              <a:rPr lang="en-US" sz="2000" dirty="0"/>
              <a:t> </a:t>
            </a:r>
            <a:r>
              <a:rPr lang="en-US" sz="2000" dirty="0" err="1"/>
              <a:t>în</a:t>
            </a:r>
            <a:r>
              <a:rPr lang="en-US" sz="2000" dirty="0"/>
              <a:t> </a:t>
            </a:r>
            <a:r>
              <a:rPr lang="en-US" sz="2000" dirty="0" err="1"/>
              <a:t>domeniul</a:t>
            </a:r>
            <a:r>
              <a:rPr lang="en-US" sz="2000" dirty="0"/>
              <a:t> </a:t>
            </a:r>
            <a:r>
              <a:rPr lang="en-US" sz="2000" dirty="0" err="1"/>
              <a:t>securităţii</a:t>
            </a:r>
            <a:r>
              <a:rPr lang="en-US" sz="2000" dirty="0"/>
              <a:t> </a:t>
            </a:r>
            <a:r>
              <a:rPr lang="en-US" sz="2000" dirty="0" err="1"/>
              <a:t>sociale</a:t>
            </a:r>
            <a:r>
              <a:rPr lang="en-US" sz="2000" dirty="0"/>
              <a:t>, </a:t>
            </a:r>
            <a:r>
              <a:rPr lang="en-US" sz="2000" dirty="0" err="1"/>
              <a:t>este</a:t>
            </a:r>
            <a:r>
              <a:rPr lang="en-US" sz="2000" dirty="0"/>
              <a:t> </a:t>
            </a:r>
            <a:r>
              <a:rPr lang="en-US" sz="2000" dirty="0" err="1"/>
              <a:t>eliberată</a:t>
            </a:r>
            <a:r>
              <a:rPr lang="en-US" sz="2000" dirty="0"/>
              <a:t> de </a:t>
            </a:r>
            <a:r>
              <a:rPr lang="en-US" sz="2000" dirty="0" err="1"/>
              <a:t>către</a:t>
            </a:r>
            <a:r>
              <a:rPr lang="en-US" sz="2000" dirty="0"/>
              <a:t> </a:t>
            </a:r>
            <a:r>
              <a:rPr lang="en-US" sz="2000" dirty="0" err="1"/>
              <a:t>Direcţia</a:t>
            </a:r>
            <a:r>
              <a:rPr lang="en-US" sz="2000" dirty="0"/>
              <a:t> </a:t>
            </a:r>
            <a:r>
              <a:rPr lang="en-US" sz="2000" dirty="0" err="1"/>
              <a:t>generală</a:t>
            </a:r>
            <a:r>
              <a:rPr lang="en-US" sz="2000" dirty="0"/>
              <a:t> </a:t>
            </a:r>
            <a:r>
              <a:rPr lang="en-US" sz="2000" dirty="0" err="1"/>
              <a:t>relaţii</a:t>
            </a:r>
            <a:r>
              <a:rPr lang="en-US" sz="2000" dirty="0"/>
              <a:t> </a:t>
            </a:r>
            <a:r>
              <a:rPr lang="en-US" sz="2000" dirty="0" err="1"/>
              <a:t>internaţioanale</a:t>
            </a:r>
            <a:r>
              <a:rPr lang="en-US" sz="2000" dirty="0"/>
              <a:t>.</a:t>
            </a:r>
            <a:endParaRPr lang="ro-RO" sz="2000" dirty="0"/>
          </a:p>
          <a:p>
            <a:pPr marL="1252538" indent="-1252538" algn="just">
              <a:buNone/>
            </a:pPr>
            <a:r>
              <a:rPr lang="ro-RO" sz="1400" dirty="0"/>
              <a:t>Se prezintă:  copia actului de identitate valabil al solicitantului, adeverinţa de  naştere a copilului;  procură (după caz)</a:t>
            </a:r>
          </a:p>
          <a:p>
            <a:pPr algn="just">
              <a:buNone/>
            </a:pPr>
            <a:r>
              <a:rPr lang="ro-RO" sz="2800" dirty="0"/>
              <a:t>  </a:t>
            </a:r>
            <a:r>
              <a:rPr lang="ro-RO" sz="1600" dirty="0"/>
              <a:t>         </a:t>
            </a:r>
            <a:endParaRPr lang="ro-RO"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ro-RO" dirty="0"/>
              <a:t>Acordarea dreptului la prestaţii</a:t>
            </a:r>
          </a:p>
        </p:txBody>
      </p:sp>
      <p:sp>
        <p:nvSpPr>
          <p:cNvPr id="33794" name="Rectangle 3"/>
          <p:cNvSpPr>
            <a:spLocks noGrp="1" noChangeArrowheads="1"/>
          </p:cNvSpPr>
          <p:nvPr>
            <p:ph type="body" idx="1"/>
          </p:nvPr>
        </p:nvSpPr>
        <p:spPr>
          <a:xfrm>
            <a:off x="642910" y="1857364"/>
            <a:ext cx="8124853" cy="4786345"/>
          </a:xfrm>
        </p:spPr>
        <p:txBody>
          <a:bodyPr/>
          <a:lstStyle/>
          <a:p>
            <a:pPr eaLnBrk="1" hangingPunct="1">
              <a:lnSpc>
                <a:spcPct val="90000"/>
              </a:lnSpc>
            </a:pPr>
            <a:endParaRPr lang="ro-RO" sz="2800" dirty="0"/>
          </a:p>
          <a:p>
            <a:pPr algn="just" eaLnBrk="1" hangingPunct="1">
              <a:lnSpc>
                <a:spcPct val="90000"/>
              </a:lnSpc>
            </a:pPr>
            <a:r>
              <a:rPr lang="en-US" sz="2800" dirty="0" err="1"/>
              <a:t>Reglement</a:t>
            </a:r>
            <a:r>
              <a:rPr lang="ro-RO" sz="2800" dirty="0" err="1"/>
              <a:t>ări</a:t>
            </a:r>
            <a:r>
              <a:rPr lang="ro-RO" sz="2800" dirty="0"/>
              <a:t> prevăzute în articolul „Domeniul material de aplicare” conform legislaţiei în vigoare a fiecărui stat, parte la Acord.</a:t>
            </a:r>
          </a:p>
          <a:p>
            <a:pPr algn="just" eaLnBrk="1" hangingPunct="1">
              <a:lnSpc>
                <a:spcPct val="90000"/>
              </a:lnSpc>
              <a:buFont typeface="Wingdings" pitchFamily="2" charset="2"/>
              <a:buNone/>
            </a:pPr>
            <a:endParaRPr lang="ro-RO" sz="900" dirty="0"/>
          </a:p>
          <a:p>
            <a:pPr algn="just" eaLnBrk="1" hangingPunct="1">
              <a:lnSpc>
                <a:spcPct val="90000"/>
              </a:lnSpc>
            </a:pPr>
            <a:r>
              <a:rPr lang="ro-RO" sz="2800" dirty="0"/>
              <a:t>În caz de necesitate - totalizarea perioadelor de asigurare realizate în ambele state (</a:t>
            </a:r>
            <a:r>
              <a:rPr lang="ro-RO" sz="1400" dirty="0"/>
              <a:t>stagiul de cotizare realizat pe teritoriul RM mai </a:t>
            </a:r>
            <a:r>
              <a:rPr lang="ro-RO" sz="1400" dirty="0" err="1"/>
              <a:t>puţin</a:t>
            </a:r>
            <a:r>
              <a:rPr lang="ro-RO" sz="1400" dirty="0"/>
              <a:t> de 15 ani</a:t>
            </a:r>
            <a:r>
              <a:rPr lang="ro-RO" sz="2800" dirty="0"/>
              <a:t>).</a:t>
            </a:r>
          </a:p>
          <a:p>
            <a:pPr algn="just" eaLnBrk="1" hangingPunct="1">
              <a:lnSpc>
                <a:spcPct val="90000"/>
              </a:lnSpc>
              <a:buFont typeface="Wingdings" pitchFamily="2" charset="2"/>
              <a:buNone/>
            </a:pPr>
            <a:endParaRPr lang="ro-RO" sz="900" dirty="0"/>
          </a:p>
          <a:p>
            <a:pPr algn="just" eaLnBrk="1" hangingPunct="1">
              <a:lnSpc>
                <a:spcPct val="90000"/>
              </a:lnSpc>
            </a:pPr>
            <a:r>
              <a:rPr lang="ro-RO" sz="2800" dirty="0"/>
              <a:t>Stabilirea prestaţiilor sociale: fiecare stat va calcula partea de pensie proporţional perioadei de contribuţie a persoanei la propriul sistem de asigurări sociale.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pPr eaLnBrk="1" hangingPunct="1"/>
            <a:r>
              <a:rPr lang="ro-RO" sz="3600" dirty="0"/>
              <a:t>Depunerea Formularului -Cerere pentru acordarea </a:t>
            </a:r>
            <a:r>
              <a:rPr lang="ro-RO" sz="3600" dirty="0" err="1"/>
              <a:t>prestaţiilor</a:t>
            </a:r>
            <a:r>
              <a:rPr lang="ro-RO" sz="3600" dirty="0"/>
              <a:t> sociale</a:t>
            </a:r>
          </a:p>
        </p:txBody>
      </p:sp>
      <p:sp>
        <p:nvSpPr>
          <p:cNvPr id="34818" name="Rectangle 3"/>
          <p:cNvSpPr>
            <a:spLocks noGrp="1" noChangeArrowheads="1"/>
          </p:cNvSpPr>
          <p:nvPr>
            <p:ph type="body" idx="1"/>
          </p:nvPr>
        </p:nvSpPr>
        <p:spPr/>
        <p:txBody>
          <a:bodyPr/>
          <a:lstStyle/>
          <a:p>
            <a:pPr eaLnBrk="1" hangingPunct="1"/>
            <a:r>
              <a:rPr lang="ro-RO"/>
              <a:t>Dacă solicitantul are domiciliul sau reşedinţa în Republica Moldova:</a:t>
            </a:r>
          </a:p>
          <a:p>
            <a:pPr eaLnBrk="1" hangingPunct="1">
              <a:buFontTx/>
              <a:buChar char="-"/>
            </a:pPr>
            <a:endParaRPr lang="ro-RO"/>
          </a:p>
          <a:p>
            <a:pPr eaLnBrk="1" hangingPunct="1">
              <a:buFontTx/>
              <a:buChar char="-"/>
            </a:pPr>
            <a:r>
              <a:rPr lang="ro-RO"/>
              <a:t>la oficiul central al CNAS</a:t>
            </a:r>
          </a:p>
          <a:p>
            <a:pPr eaLnBrk="1" hangingPunct="1">
              <a:buFontTx/>
              <a:buChar char="-"/>
            </a:pPr>
            <a:r>
              <a:rPr lang="ro-RO"/>
              <a:t>la subdiviziunile teritoriale                                 ale CNAS, conform                      domiciliului sau reşedinţei</a:t>
            </a:r>
          </a:p>
        </p:txBody>
      </p:sp>
      <p:pic>
        <p:nvPicPr>
          <p:cNvPr id="34819" name="Picture 4"/>
          <p:cNvPicPr>
            <a:picLocks noChangeAspect="1" noChangeArrowheads="1"/>
          </p:cNvPicPr>
          <p:nvPr/>
        </p:nvPicPr>
        <p:blipFill>
          <a:blip r:embed="rId2" cstate="print"/>
          <a:srcRect/>
          <a:stretch>
            <a:fillRect/>
          </a:stretch>
        </p:blipFill>
        <p:spPr bwMode="auto">
          <a:xfrm>
            <a:off x="5780088" y="2743200"/>
            <a:ext cx="2795587" cy="3265488"/>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ro-RO" sz="3600" dirty="0"/>
              <a:t>Depunerea Formularului -Cerere pentru acordarea </a:t>
            </a:r>
            <a:r>
              <a:rPr lang="ro-RO" sz="3600" dirty="0" err="1"/>
              <a:t>prestaţiilor</a:t>
            </a:r>
            <a:r>
              <a:rPr lang="ro-RO" sz="3600" dirty="0"/>
              <a:t> sociale</a:t>
            </a:r>
          </a:p>
        </p:txBody>
      </p:sp>
      <p:sp>
        <p:nvSpPr>
          <p:cNvPr id="35842" name="Rectangle 3"/>
          <p:cNvSpPr>
            <a:spLocks noGrp="1" noChangeArrowheads="1"/>
          </p:cNvSpPr>
          <p:nvPr>
            <p:ph type="body" idx="1"/>
          </p:nvPr>
        </p:nvSpPr>
        <p:spPr/>
        <p:txBody>
          <a:bodyPr/>
          <a:lstStyle/>
          <a:p>
            <a:pPr eaLnBrk="1" hangingPunct="1"/>
            <a:r>
              <a:rPr lang="ro-RO" dirty="0"/>
              <a:t>Dacă solicitantul are domiciliul sau reşedinţa în unul din statele parte la Acord:</a:t>
            </a:r>
          </a:p>
          <a:p>
            <a:pPr eaLnBrk="1" hangingPunct="1">
              <a:buFontTx/>
              <a:buNone/>
            </a:pPr>
            <a:endParaRPr lang="ro-RO" dirty="0"/>
          </a:p>
          <a:p>
            <a:pPr eaLnBrk="1" hangingPunct="1">
              <a:buFontTx/>
              <a:buChar char="-"/>
            </a:pPr>
            <a:r>
              <a:rPr lang="ro-RO" sz="2800" dirty="0"/>
              <a:t>la instituţia competentă, </a:t>
            </a:r>
          </a:p>
          <a:p>
            <a:pPr eaLnBrk="1" hangingPunct="1">
              <a:buNone/>
            </a:pPr>
            <a:r>
              <a:rPr lang="ro-RO" sz="2800" dirty="0"/>
              <a:t>responsabilă de stabilirea prestaţiilor </a:t>
            </a:r>
          </a:p>
          <a:p>
            <a:pPr eaLnBrk="1" hangingPunct="1">
              <a:buNone/>
            </a:pPr>
            <a:r>
              <a:rPr lang="ro-RO" sz="2800" dirty="0"/>
              <a:t>sociale</a:t>
            </a:r>
            <a:r>
              <a:rPr lang="en-US" sz="2800" dirty="0"/>
              <a:t>  </a:t>
            </a:r>
            <a:r>
              <a:rPr lang="ro-RO" sz="2800" dirty="0"/>
              <a:t>de la locul de domiciliu.</a:t>
            </a:r>
          </a:p>
        </p:txBody>
      </p:sp>
      <p:pic>
        <p:nvPicPr>
          <p:cNvPr id="35843" name="Picture 4"/>
          <p:cNvPicPr>
            <a:picLocks noChangeAspect="1" noChangeArrowheads="1"/>
          </p:cNvPicPr>
          <p:nvPr/>
        </p:nvPicPr>
        <p:blipFill>
          <a:blip r:embed="rId2" cstate="print"/>
          <a:srcRect/>
          <a:stretch>
            <a:fillRect/>
          </a:stretch>
        </p:blipFill>
        <p:spPr bwMode="auto">
          <a:xfrm>
            <a:off x="6477000" y="3276600"/>
            <a:ext cx="2157413" cy="25908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err="1"/>
              <a:t>Cerinţele</a:t>
            </a:r>
            <a:r>
              <a:rPr lang="ro-RO" dirty="0"/>
              <a:t> obligatorii la Cerere de pensii</a:t>
            </a:r>
            <a:endParaRPr lang="en-US" dirty="0"/>
          </a:p>
        </p:txBody>
      </p:sp>
      <p:sp>
        <p:nvSpPr>
          <p:cNvPr id="3" name="Content Placeholder 2"/>
          <p:cNvSpPr>
            <a:spLocks noGrp="1"/>
          </p:cNvSpPr>
          <p:nvPr>
            <p:ph idx="1"/>
          </p:nvPr>
        </p:nvSpPr>
        <p:spPr>
          <a:xfrm>
            <a:off x="785786" y="2214554"/>
            <a:ext cx="8072494" cy="4357718"/>
          </a:xfrm>
        </p:spPr>
        <p:txBody>
          <a:bodyPr/>
          <a:lstStyle/>
          <a:p>
            <a:pPr algn="just"/>
            <a:r>
              <a:rPr lang="ro-RO" sz="2400" dirty="0"/>
              <a:t>Solicitantul completează, datează </a:t>
            </a:r>
            <a:r>
              <a:rPr lang="ro-RO" sz="2400" dirty="0" err="1"/>
              <a:t>şi</a:t>
            </a:r>
            <a:r>
              <a:rPr lang="ro-RO" sz="2400" dirty="0"/>
              <a:t> semnează cererea;</a:t>
            </a:r>
          </a:p>
          <a:p>
            <a:pPr algn="just"/>
            <a:r>
              <a:rPr lang="ro-RO" sz="2400" dirty="0"/>
              <a:t>Indică datele bancare potrivit normelor internaţionale (IBAN, SWIFT CODE, copia contului bancar, valuta în care să fie efectuat transferul);</a:t>
            </a:r>
          </a:p>
          <a:p>
            <a:pPr algn="just"/>
            <a:r>
              <a:rPr lang="ro-RO" sz="2400" dirty="0"/>
              <a:t>La cererea în mod obligatoriu se anexează documentele  doveditoare în dependenţă de tipul prestaţiei solicitate  + actul de identitate valabil al solicitantului din statul de domiciliu;</a:t>
            </a:r>
          </a:p>
          <a:p>
            <a:pPr algn="just"/>
            <a:r>
              <a:rPr lang="ro-RO" sz="2400" dirty="0"/>
              <a:t>Specialistul - examinează plenitudinea şi veridicitatea documentelor prezentate. </a:t>
            </a:r>
            <a:r>
              <a:rPr lang="ro-RO" sz="1600" i="1" dirty="0"/>
              <a:t>Copiile documentelor anexate la cerere (cu excepţia celor autentificate notarial) se autentifică de către specialist</a:t>
            </a:r>
            <a:r>
              <a:rPr lang="ro-RO" sz="2400" i="1" dirty="0"/>
              <a:t>.</a:t>
            </a:r>
            <a:endParaRPr lang="en-US" sz="2400" i="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1019200"/>
          </a:xfrm>
        </p:spPr>
        <p:txBody>
          <a:bodyPr/>
          <a:lstStyle/>
          <a:p>
            <a:r>
              <a:rPr lang="ro-RO" dirty="0"/>
              <a:t>Acordarea dreptului la p</a:t>
            </a:r>
            <a:r>
              <a:rPr lang="en-US" dirty="0" err="1"/>
              <a:t>ensi</a:t>
            </a:r>
            <a:r>
              <a:rPr lang="ro-RO" dirty="0"/>
              <a:t>e</a:t>
            </a:r>
            <a:endParaRPr lang="en-US" dirty="0"/>
          </a:p>
        </p:txBody>
      </p:sp>
      <p:sp>
        <p:nvSpPr>
          <p:cNvPr id="3" name="Content Placeholder 2"/>
          <p:cNvSpPr>
            <a:spLocks noGrp="1"/>
          </p:cNvSpPr>
          <p:nvPr>
            <p:ph idx="1"/>
          </p:nvPr>
        </p:nvSpPr>
        <p:spPr>
          <a:xfrm>
            <a:off x="809625" y="1916832"/>
            <a:ext cx="7958138" cy="4896544"/>
          </a:xfrm>
        </p:spPr>
        <p:txBody>
          <a:bodyPr/>
          <a:lstStyle/>
          <a:p>
            <a:pPr marL="274320" indent="-274320" algn="ctr" fontAlgn="auto">
              <a:spcAft>
                <a:spcPts val="0"/>
              </a:spcAft>
              <a:buClr>
                <a:schemeClr val="accent3"/>
              </a:buClr>
              <a:buFont typeface="Wingdings 2"/>
              <a:buNone/>
              <a:defRPr/>
            </a:pPr>
            <a:r>
              <a:rPr lang="ro-RO" sz="1800" b="1" dirty="0">
                <a:solidFill>
                  <a:srgbClr val="0000CC"/>
                </a:solidFill>
              </a:rPr>
              <a:t>Solicitantul cu domiciliul </a:t>
            </a:r>
            <a:r>
              <a:rPr lang="en-US" sz="1800" b="1" dirty="0">
                <a:solidFill>
                  <a:srgbClr val="0000CC"/>
                </a:solidFill>
              </a:rPr>
              <a:t>in </a:t>
            </a:r>
            <a:r>
              <a:rPr lang="en-US" sz="1800" b="1" dirty="0" err="1">
                <a:solidFill>
                  <a:srgbClr val="0000CC"/>
                </a:solidFill>
              </a:rPr>
              <a:t>Republica</a:t>
            </a:r>
            <a:r>
              <a:rPr lang="en-US" sz="1800" b="1" dirty="0">
                <a:solidFill>
                  <a:srgbClr val="0000CC"/>
                </a:solidFill>
              </a:rPr>
              <a:t> Moldova </a:t>
            </a:r>
            <a:endParaRPr lang="ro-RO" sz="1800" b="1" dirty="0">
              <a:solidFill>
                <a:srgbClr val="0000CC"/>
              </a:solidFill>
            </a:endParaRPr>
          </a:p>
          <a:p>
            <a:pPr algn="just"/>
            <a:r>
              <a:rPr lang="ro-RO" sz="1800" dirty="0"/>
              <a:t>         </a:t>
            </a:r>
            <a:r>
              <a:rPr lang="en-US" sz="1800" dirty="0"/>
              <a:t>Se </a:t>
            </a:r>
            <a:r>
              <a:rPr lang="en-US" sz="1800" dirty="0" err="1"/>
              <a:t>completeaz</a:t>
            </a:r>
            <a:r>
              <a:rPr lang="ro-RO" sz="1800" dirty="0"/>
              <a:t>ă</a:t>
            </a:r>
            <a:r>
              <a:rPr lang="en-US" sz="1800" dirty="0"/>
              <a:t> </a:t>
            </a:r>
            <a:r>
              <a:rPr lang="ro-RO" sz="1800" dirty="0"/>
              <a:t>F</a:t>
            </a:r>
            <a:r>
              <a:rPr lang="en-US" sz="1800" dirty="0" err="1"/>
              <a:t>ormularul</a:t>
            </a:r>
            <a:r>
              <a:rPr lang="en-US" sz="1800" dirty="0"/>
              <a:t> </a:t>
            </a:r>
            <a:r>
              <a:rPr lang="ro-RO" sz="1800" dirty="0"/>
              <a:t>- cererea de pensie </a:t>
            </a:r>
            <a:r>
              <a:rPr lang="ro-RO" sz="1800" dirty="0" err="1"/>
              <a:t>şi</a:t>
            </a:r>
            <a:r>
              <a:rPr lang="ro-RO" sz="1800" dirty="0"/>
              <a:t> F</a:t>
            </a:r>
            <a:r>
              <a:rPr lang="en-US" sz="1800" dirty="0" err="1"/>
              <a:t>ormularul</a:t>
            </a:r>
            <a:r>
              <a:rPr lang="ro-RO" sz="1800" dirty="0"/>
              <a:t>         	stagiul de cotizare realizat î</a:t>
            </a:r>
            <a:r>
              <a:rPr lang="pt-BR" sz="1800" dirty="0"/>
              <a:t>n Republica</a:t>
            </a:r>
            <a:r>
              <a:rPr lang="ro-RO" sz="1800" dirty="0"/>
              <a:t> Moldova;                              </a:t>
            </a:r>
          </a:p>
          <a:p>
            <a:pPr marL="0" indent="0" algn="just">
              <a:buNone/>
            </a:pPr>
            <a:r>
              <a:rPr lang="ro-RO" sz="1800" dirty="0"/>
              <a:t>              Se </a:t>
            </a:r>
            <a:r>
              <a:rPr lang="en-US" sz="1800" dirty="0"/>
              <a:t>e</a:t>
            </a:r>
            <a:r>
              <a:rPr lang="ro-RO" sz="1800" dirty="0" err="1"/>
              <a:t>xpediază</a:t>
            </a:r>
            <a:r>
              <a:rPr lang="en-US" sz="1800" dirty="0"/>
              <a:t>  </a:t>
            </a:r>
            <a:r>
              <a:rPr lang="en-US" sz="1800" dirty="0" err="1"/>
              <a:t>institutiei</a:t>
            </a:r>
            <a:r>
              <a:rPr lang="en-US" sz="1800" dirty="0"/>
              <a:t> </a:t>
            </a:r>
            <a:r>
              <a:rPr lang="ro-RO" sz="1800" dirty="0"/>
              <a:t>competente a </a:t>
            </a:r>
            <a:r>
              <a:rPr lang="en-US" sz="1800" dirty="0" err="1"/>
              <a:t>celuilalt</a:t>
            </a:r>
            <a:r>
              <a:rPr lang="en-US" sz="1800" dirty="0"/>
              <a:t> stat</a:t>
            </a:r>
          </a:p>
          <a:p>
            <a:pPr marL="0" indent="0" algn="just">
              <a:buNone/>
            </a:pPr>
            <a:r>
              <a:rPr lang="en-US" sz="1800" dirty="0" err="1"/>
              <a:t>Institutia</a:t>
            </a:r>
            <a:r>
              <a:rPr lang="en-US" sz="1800" dirty="0"/>
              <a:t> </a:t>
            </a:r>
            <a:r>
              <a:rPr lang="en-US" sz="1800" dirty="0" err="1"/>
              <a:t>celuilalt</a:t>
            </a:r>
            <a:r>
              <a:rPr lang="en-US" sz="1800" dirty="0"/>
              <a:t> </a:t>
            </a:r>
            <a:r>
              <a:rPr lang="ro-RO" sz="1800" dirty="0"/>
              <a:t>emite Decizia (la necesitate </a:t>
            </a:r>
            <a:r>
              <a:rPr lang="en-US" sz="1800" dirty="0" err="1"/>
              <a:t>totaliz</a:t>
            </a:r>
            <a:r>
              <a:rPr lang="ro-RO" sz="1800" dirty="0" err="1"/>
              <a:t>ează</a:t>
            </a:r>
            <a:r>
              <a:rPr lang="en-US" sz="1800" dirty="0"/>
              <a:t> </a:t>
            </a:r>
            <a:r>
              <a:rPr lang="en-US" sz="1800" dirty="0" err="1"/>
              <a:t>perioadel</a:t>
            </a:r>
            <a:r>
              <a:rPr lang="ro-RO" sz="1800" dirty="0"/>
              <a:t>e de asigurare) </a:t>
            </a:r>
            <a:r>
              <a:rPr lang="ro-RO" sz="1800" dirty="0" err="1"/>
              <a:t>şi</a:t>
            </a:r>
            <a:r>
              <a:rPr lang="en-US" sz="1800" dirty="0"/>
              <a:t> </a:t>
            </a:r>
            <a:r>
              <a:rPr lang="en-US" sz="1800" dirty="0" err="1"/>
              <a:t>va</a:t>
            </a:r>
            <a:r>
              <a:rPr lang="en-US" sz="1800" dirty="0"/>
              <a:t> </a:t>
            </a:r>
            <a:r>
              <a:rPr lang="ro-RO" sz="1800" dirty="0"/>
              <a:t>informa </a:t>
            </a:r>
            <a:r>
              <a:rPr lang="en-US" sz="1800" dirty="0" err="1"/>
              <a:t>persoan</a:t>
            </a:r>
            <a:r>
              <a:rPr lang="ro-RO" sz="1800" dirty="0"/>
              <a:t>a </a:t>
            </a:r>
            <a:r>
              <a:rPr lang="ro-RO" sz="1800" dirty="0" err="1"/>
              <a:t>şi</a:t>
            </a:r>
            <a:r>
              <a:rPr lang="ro-RO" sz="1800" dirty="0"/>
              <a:t> CNAS despre decizia luată prin Formularul Notificarea deciziei.</a:t>
            </a:r>
            <a:r>
              <a:rPr lang="ro-RO" sz="1800" b="1" dirty="0">
                <a:solidFill>
                  <a:srgbClr val="0000CC"/>
                </a:solidFill>
              </a:rPr>
              <a:t>                     </a:t>
            </a:r>
          </a:p>
          <a:p>
            <a:pPr marL="0" indent="0" algn="just">
              <a:buNone/>
            </a:pPr>
            <a:r>
              <a:rPr lang="ro-RO" sz="1800" b="1" dirty="0">
                <a:solidFill>
                  <a:srgbClr val="0000CC"/>
                </a:solidFill>
              </a:rPr>
              <a:t>                            Solicitantul</a:t>
            </a:r>
            <a:r>
              <a:rPr lang="en-US" sz="1800" b="1" dirty="0">
                <a:solidFill>
                  <a:srgbClr val="0000CC"/>
                </a:solidFill>
              </a:rPr>
              <a:t> </a:t>
            </a:r>
            <a:r>
              <a:rPr lang="ro-RO" sz="1800" b="1" dirty="0">
                <a:solidFill>
                  <a:srgbClr val="0000CC"/>
                </a:solidFill>
              </a:rPr>
              <a:t>are domiciliu</a:t>
            </a:r>
            <a:r>
              <a:rPr lang="en-US" sz="1800" b="1" dirty="0">
                <a:solidFill>
                  <a:srgbClr val="0000CC"/>
                </a:solidFill>
              </a:rPr>
              <a:t> </a:t>
            </a:r>
            <a:r>
              <a:rPr lang="ro-RO" sz="1800" b="1" dirty="0">
                <a:solidFill>
                  <a:srgbClr val="0000CC"/>
                </a:solidFill>
              </a:rPr>
              <a:t>stabilit î</a:t>
            </a:r>
            <a:r>
              <a:rPr lang="en-US" sz="1800" b="1" dirty="0">
                <a:solidFill>
                  <a:srgbClr val="0000CC"/>
                </a:solidFill>
              </a:rPr>
              <a:t>n alt stat </a:t>
            </a:r>
            <a:endParaRPr lang="ro-RO" sz="1800" b="1" dirty="0">
              <a:solidFill>
                <a:srgbClr val="0000CC"/>
              </a:solidFill>
            </a:endParaRPr>
          </a:p>
          <a:p>
            <a:pPr marL="0" indent="0" algn="just">
              <a:buNone/>
            </a:pPr>
            <a:r>
              <a:rPr lang="ro-RO" sz="1800" dirty="0"/>
              <a:t>La </a:t>
            </a:r>
            <a:r>
              <a:rPr lang="en-US" sz="1800" dirty="0"/>
              <a:t>CNAS p</a:t>
            </a:r>
            <a:r>
              <a:rPr lang="ro-RO" sz="1800" dirty="0" err="1"/>
              <a:t>arvine</a:t>
            </a:r>
            <a:r>
              <a:rPr lang="en-US" sz="1800" dirty="0"/>
              <a:t> </a:t>
            </a:r>
            <a:r>
              <a:rPr lang="ro-RO" sz="1800" dirty="0"/>
              <a:t>Formularul – Cerere,</a:t>
            </a:r>
            <a:r>
              <a:rPr lang="en-US" sz="1800" dirty="0"/>
              <a:t> </a:t>
            </a:r>
            <a:r>
              <a:rPr lang="ro-RO" sz="1800" dirty="0"/>
              <a:t>F</a:t>
            </a:r>
            <a:r>
              <a:rPr lang="en-US" sz="1800" dirty="0" err="1"/>
              <a:t>ormularul</a:t>
            </a:r>
            <a:r>
              <a:rPr lang="ro-RO" sz="1800" dirty="0"/>
              <a:t> privind stagiul de cotizare realizat î</a:t>
            </a:r>
            <a:r>
              <a:rPr lang="pt-BR" sz="1800" dirty="0"/>
              <a:t>n </a:t>
            </a:r>
            <a:r>
              <a:rPr lang="ro-RO" sz="1800" dirty="0"/>
              <a:t>statul de domiciliu, actele necesare pentru stabilirea </a:t>
            </a:r>
            <a:r>
              <a:rPr lang="ro-RO" sz="1800" dirty="0" err="1"/>
              <a:t>prestaţiei</a:t>
            </a:r>
            <a:r>
              <a:rPr lang="ro-RO" sz="1800" dirty="0"/>
              <a:t> </a:t>
            </a:r>
            <a:r>
              <a:rPr lang="ro-RO" sz="1600" dirty="0"/>
              <a:t>(actele lipsă se</a:t>
            </a:r>
            <a:r>
              <a:rPr lang="en-US" sz="1600" dirty="0"/>
              <a:t> </a:t>
            </a:r>
            <a:r>
              <a:rPr lang="en-US" sz="1600" dirty="0" err="1"/>
              <a:t>solicita</a:t>
            </a:r>
            <a:r>
              <a:rPr lang="en-US" sz="1600" dirty="0"/>
              <a:t> </a:t>
            </a:r>
            <a:r>
              <a:rPr lang="en-US" sz="1600" dirty="0" err="1"/>
              <a:t>prin</a:t>
            </a:r>
            <a:r>
              <a:rPr lang="en-US" sz="1600" dirty="0"/>
              <a:t> </a:t>
            </a:r>
            <a:r>
              <a:rPr lang="ro-RO" sz="1600" dirty="0"/>
              <a:t>formularul de comunicare)</a:t>
            </a:r>
          </a:p>
          <a:p>
            <a:pPr marL="0" indent="0" algn="just">
              <a:buNone/>
            </a:pPr>
            <a:r>
              <a:rPr lang="ro-RO" sz="1800" dirty="0"/>
              <a:t>Emite Decizia (la necesitate </a:t>
            </a:r>
            <a:r>
              <a:rPr lang="en-US" sz="1800" dirty="0" err="1"/>
              <a:t>totaliz</a:t>
            </a:r>
            <a:r>
              <a:rPr lang="ro-RO" sz="1800" dirty="0" err="1"/>
              <a:t>ează</a:t>
            </a:r>
            <a:r>
              <a:rPr lang="en-US" sz="1800" dirty="0"/>
              <a:t> </a:t>
            </a:r>
            <a:r>
              <a:rPr lang="en-US" sz="1800" dirty="0" err="1"/>
              <a:t>perioadel</a:t>
            </a:r>
            <a:r>
              <a:rPr lang="ro-RO" sz="1800" dirty="0"/>
              <a:t>e de asigurare)</a:t>
            </a:r>
          </a:p>
          <a:p>
            <a:pPr marL="0" indent="0" algn="just">
              <a:buNone/>
            </a:pPr>
            <a:r>
              <a:rPr lang="ro-RO" sz="1800" dirty="0" err="1"/>
              <a:t>Întocmeşte</a:t>
            </a:r>
            <a:r>
              <a:rPr lang="en-US" sz="1800" dirty="0"/>
              <a:t> </a:t>
            </a:r>
            <a:r>
              <a:rPr lang="ro-RO" sz="1800" dirty="0"/>
              <a:t>Formularul Notificarea deciziei</a:t>
            </a:r>
            <a:r>
              <a:rPr lang="en-US" sz="1800" dirty="0"/>
              <a:t> </a:t>
            </a:r>
            <a:r>
              <a:rPr lang="ro-RO" sz="1800" dirty="0"/>
              <a:t>luate + Formularul perioadele de asigurare – se expediază</a:t>
            </a:r>
            <a:r>
              <a:rPr lang="en-US" sz="1800" dirty="0"/>
              <a:t> </a:t>
            </a:r>
            <a:r>
              <a:rPr lang="ro-RO" sz="1800" dirty="0"/>
              <a:t>I</a:t>
            </a:r>
            <a:r>
              <a:rPr lang="en-US" sz="1800" dirty="0" err="1"/>
              <a:t>nstitu</a:t>
            </a:r>
            <a:r>
              <a:rPr lang="ro-RO" sz="1800" dirty="0" err="1"/>
              <a:t>ţ</a:t>
            </a:r>
            <a:r>
              <a:rPr lang="en-US" sz="1800" dirty="0" err="1"/>
              <a:t>i</a:t>
            </a:r>
            <a:r>
              <a:rPr lang="ro-RO" sz="1800" dirty="0"/>
              <a:t>ei competente din statul de domiciliu</a:t>
            </a:r>
          </a:p>
          <a:p>
            <a:pPr marL="0" indent="0" algn="just">
              <a:buNone/>
            </a:pPr>
            <a:r>
              <a:rPr lang="ro-RO" sz="1800" dirty="0"/>
              <a:t>Scrisoarea informativă pentru beneficiar </a:t>
            </a:r>
            <a:r>
              <a:rPr lang="en-US" sz="1800" dirty="0"/>
              <a:t>+ </a:t>
            </a:r>
            <a:r>
              <a:rPr lang="en-US" sz="1800" dirty="0" err="1"/>
              <a:t>Decizia</a:t>
            </a:r>
            <a:r>
              <a:rPr lang="en-US" sz="1800" dirty="0"/>
              <a:t> </a:t>
            </a:r>
            <a:r>
              <a:rPr lang="ro-RO" sz="1800" dirty="0" err="1"/>
              <a:t>pivind</a:t>
            </a:r>
            <a:r>
              <a:rPr lang="ro-RO" sz="1800" dirty="0"/>
              <a:t> stabilirea/refuzul stabilirii </a:t>
            </a:r>
            <a:r>
              <a:rPr lang="ro-RO" sz="1800" dirty="0" err="1"/>
              <a:t>prestaţiei</a:t>
            </a:r>
            <a:endParaRPr lang="ro-RO" sz="1800" dirty="0"/>
          </a:p>
          <a:p>
            <a:endParaRPr lang="ro-RO" sz="2000" b="1" dirty="0">
              <a:solidFill>
                <a:srgbClr val="0000CC"/>
              </a:solidFill>
            </a:endParaRPr>
          </a:p>
          <a:p>
            <a:endParaRPr lang="en-US" sz="2000" dirty="0"/>
          </a:p>
        </p:txBody>
      </p:sp>
      <p:pic>
        <p:nvPicPr>
          <p:cNvPr id="4" name="Content Placeholder 6" descr="MP900284954.JPG"/>
          <p:cNvPicPr>
            <a:picLocks noChangeAspect="1"/>
          </p:cNvPicPr>
          <p:nvPr/>
        </p:nvPicPr>
        <p:blipFill>
          <a:blip r:embed="rId2" cstate="print"/>
          <a:srcRect/>
          <a:stretch>
            <a:fillRect/>
          </a:stretch>
        </p:blipFill>
        <p:spPr bwMode="auto">
          <a:xfrm>
            <a:off x="809625" y="2132856"/>
            <a:ext cx="882055" cy="100811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947192"/>
          </a:xfrm>
        </p:spPr>
        <p:txBody>
          <a:bodyPr/>
          <a:lstStyle/>
          <a:p>
            <a:r>
              <a:rPr lang="ro-RO" sz="3600" dirty="0"/>
              <a:t>Exportul </a:t>
            </a:r>
            <a:r>
              <a:rPr lang="ro-RO" sz="3600" dirty="0" err="1"/>
              <a:t>prestaţiei</a:t>
            </a:r>
            <a:r>
              <a:rPr lang="ro-RO" sz="3600" dirty="0"/>
              <a:t> sociale</a:t>
            </a:r>
            <a:r>
              <a:rPr lang="en-US" sz="3600" dirty="0"/>
              <a:t> </a:t>
            </a:r>
            <a:r>
              <a:rPr lang="en-US" sz="3600" dirty="0" err="1"/>
              <a:t>stabilite</a:t>
            </a:r>
            <a:br>
              <a:rPr lang="ro-RO" sz="3600" dirty="0"/>
            </a:br>
            <a:r>
              <a:rPr lang="ro-RO" sz="3200" dirty="0"/>
              <a:t>(transferul) </a:t>
            </a:r>
            <a:endParaRPr lang="en-US" sz="3200" dirty="0"/>
          </a:p>
        </p:txBody>
      </p:sp>
      <p:sp>
        <p:nvSpPr>
          <p:cNvPr id="3" name="Content Placeholder 2"/>
          <p:cNvSpPr>
            <a:spLocks noGrp="1"/>
          </p:cNvSpPr>
          <p:nvPr>
            <p:ph idx="1"/>
          </p:nvPr>
        </p:nvSpPr>
        <p:spPr>
          <a:xfrm>
            <a:off x="683568" y="1844824"/>
            <a:ext cx="8352928" cy="4968552"/>
          </a:xfrm>
        </p:spPr>
        <p:txBody>
          <a:bodyPr/>
          <a:lstStyle/>
          <a:p>
            <a:pPr algn="ctr">
              <a:buNone/>
            </a:pPr>
            <a:endParaRPr lang="en-US" sz="1900" b="1" dirty="0"/>
          </a:p>
          <a:p>
            <a:pPr algn="ctr">
              <a:buNone/>
            </a:pPr>
            <a:r>
              <a:rPr lang="ro-RO" sz="1900" b="1" dirty="0"/>
              <a:t>Conform Domeniului material de aplicare a Acordurilor.</a:t>
            </a:r>
          </a:p>
          <a:p>
            <a:pPr algn="just"/>
            <a:r>
              <a:rPr lang="ro-RO" sz="1900" b="1" dirty="0"/>
              <a:t>Cererea beneficiarului sau </a:t>
            </a:r>
            <a:r>
              <a:rPr lang="ro-RO" sz="1900" b="1" dirty="0" err="1"/>
              <a:t>reperezentantului</a:t>
            </a:r>
            <a:r>
              <a:rPr lang="ro-RO" sz="1900" b="1" dirty="0"/>
              <a:t> desemnat prin procură;</a:t>
            </a:r>
          </a:p>
          <a:p>
            <a:pPr algn="just"/>
            <a:r>
              <a:rPr lang="ro-RO" sz="1900" dirty="0"/>
              <a:t>actul  care confirmă locul de domiciliu/</a:t>
            </a:r>
            <a:r>
              <a:rPr lang="ro-RO" sz="1900" dirty="0" err="1"/>
              <a:t>şedere</a:t>
            </a:r>
            <a:r>
              <a:rPr lang="ro-RO" sz="1900" dirty="0"/>
              <a:t> al beneficiarului din </a:t>
            </a:r>
            <a:r>
              <a:rPr lang="ro-RO" sz="1900" dirty="0" err="1"/>
              <a:t>ţara</a:t>
            </a:r>
            <a:r>
              <a:rPr lang="ro-RO" sz="1900" dirty="0"/>
              <a:t> în care urmează să se efectueze transferul;</a:t>
            </a:r>
          </a:p>
          <a:p>
            <a:pPr algn="just"/>
            <a:r>
              <a:rPr lang="ro-RO" sz="1900" dirty="0"/>
              <a:t>datele bancare potrivit normelor </a:t>
            </a:r>
            <a:r>
              <a:rPr lang="ro-RO" sz="1900" dirty="0" err="1"/>
              <a:t>internaţionale</a:t>
            </a:r>
            <a:r>
              <a:rPr lang="ro-RO" sz="1900" dirty="0"/>
              <a:t> (IBAN, SWIFT CODE), denumirea băncii, filialei băncii, adresei băncii, valuta;</a:t>
            </a:r>
          </a:p>
          <a:p>
            <a:pPr algn="just"/>
            <a:r>
              <a:rPr lang="ro-RO" sz="1900" dirty="0"/>
              <a:t>procura (după caz).</a:t>
            </a:r>
          </a:p>
          <a:p>
            <a:pPr algn="just"/>
            <a:r>
              <a:rPr lang="en-US" sz="1900" dirty="0"/>
              <a:t>DGRI</a:t>
            </a:r>
            <a:r>
              <a:rPr lang="ro-RO" sz="1900" dirty="0"/>
              <a:t> solicită dosarul de pensionare de la CTAS;</a:t>
            </a:r>
          </a:p>
          <a:p>
            <a:pPr algn="just"/>
            <a:r>
              <a:rPr lang="ro-RO" sz="1900" dirty="0"/>
              <a:t>CTAS emite „Decizia de schimbare a p</a:t>
            </a:r>
            <a:r>
              <a:rPr lang="en-US" sz="1900" dirty="0" err="1"/>
              <a:t>ensiei</a:t>
            </a:r>
            <a:r>
              <a:rPr lang="ro-RO" sz="1900" dirty="0"/>
              <a:t> privind terminarea achitării acesteia”.</a:t>
            </a:r>
            <a:endParaRPr lang="en-US" sz="1900" dirty="0"/>
          </a:p>
          <a:p>
            <a:pPr algn="just"/>
            <a:r>
              <a:rPr lang="en-US" sz="1900" dirty="0"/>
              <a:t>DGRI</a:t>
            </a:r>
            <a:r>
              <a:rPr lang="ro-RO" sz="1900" dirty="0"/>
              <a:t> solicită D</a:t>
            </a:r>
            <a:r>
              <a:rPr lang="en-US" sz="1900" dirty="0"/>
              <a:t>GEIC</a:t>
            </a:r>
            <a:r>
              <a:rPr lang="ro-RO" sz="1900" dirty="0"/>
              <a:t>  modificarea adresei de domiciliu</a:t>
            </a:r>
            <a:endParaRPr lang="en-US" sz="1900" dirty="0"/>
          </a:p>
          <a:p>
            <a:pPr algn="just"/>
            <a:r>
              <a:rPr lang="en-US" sz="1900" dirty="0"/>
              <a:t>DGRI</a:t>
            </a:r>
            <a:r>
              <a:rPr lang="ro-RO" sz="1900" dirty="0"/>
              <a:t> emit</a:t>
            </a:r>
            <a:r>
              <a:rPr lang="en-US" sz="1900" dirty="0"/>
              <a:t>e</a:t>
            </a:r>
            <a:r>
              <a:rPr lang="ro-RO" sz="1900" dirty="0"/>
              <a:t> decizia de reluare a </a:t>
            </a:r>
            <a:r>
              <a:rPr lang="en-US" sz="1900" dirty="0" err="1"/>
              <a:t>dreptului</a:t>
            </a:r>
            <a:r>
              <a:rPr lang="en-US" sz="1900" dirty="0"/>
              <a:t> la </a:t>
            </a:r>
            <a:r>
              <a:rPr lang="en-US" sz="1900" dirty="0" err="1"/>
              <a:t>pensie</a:t>
            </a:r>
            <a:r>
              <a:rPr lang="ro-RO" sz="1900" dirty="0"/>
              <a:t> şi decizia de modificare a modalităţii de plată</a:t>
            </a:r>
            <a:r>
              <a:rPr lang="ro-RO" sz="1900" b="1" dirty="0"/>
              <a:t>.</a:t>
            </a:r>
            <a:endParaRPr lang="en-US" sz="1900" b="1" dirty="0"/>
          </a:p>
          <a:p>
            <a:pPr>
              <a:buNone/>
            </a:pPr>
            <a:endParaRPr lang="ro-RO" sz="2000" dirty="0"/>
          </a:p>
          <a:p>
            <a:pPr>
              <a:buNone/>
            </a:pPr>
            <a:endParaRPr lang="en-US" sz="2400" dirty="0"/>
          </a:p>
          <a:p>
            <a:pPr>
              <a:buNone/>
            </a:pPr>
            <a:endParaRPr lang="en-US" sz="2400" dirty="0"/>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b="1" dirty="0"/>
              <a:t>P</a:t>
            </a:r>
            <a:r>
              <a:rPr lang="en-US" b="1" dirty="0" err="1"/>
              <a:t>articularit</a:t>
            </a:r>
            <a:r>
              <a:rPr lang="ro-RO" b="1" dirty="0" err="1"/>
              <a:t>ăţi</a:t>
            </a:r>
            <a:endParaRPr lang="ru-RU" dirty="0"/>
          </a:p>
        </p:txBody>
      </p:sp>
      <p:sp>
        <p:nvSpPr>
          <p:cNvPr id="3" name="Объект 2"/>
          <p:cNvSpPr>
            <a:spLocks noGrp="1"/>
          </p:cNvSpPr>
          <p:nvPr>
            <p:ph idx="1"/>
          </p:nvPr>
        </p:nvSpPr>
        <p:spPr/>
        <p:txBody>
          <a:bodyPr/>
          <a:lstStyle/>
          <a:p>
            <a:pPr marL="0" indent="0" algn="just">
              <a:buNone/>
            </a:pPr>
            <a:r>
              <a:rPr lang="en-US" dirty="0" err="1"/>
              <a:t>Pensiile</a:t>
            </a:r>
            <a:r>
              <a:rPr lang="en-US" dirty="0"/>
              <a:t> </a:t>
            </a:r>
            <a:r>
              <a:rPr lang="en-US" dirty="0" err="1"/>
              <a:t>stabilite</a:t>
            </a:r>
            <a:r>
              <a:rPr lang="en-US" dirty="0"/>
              <a:t> </a:t>
            </a:r>
            <a:r>
              <a:rPr lang="ro-RO" dirty="0"/>
              <a:t>î</a:t>
            </a:r>
            <a:r>
              <a:rPr lang="en-US" dirty="0"/>
              <a:t>n </a:t>
            </a:r>
            <a:r>
              <a:rPr lang="en-US" dirty="0" err="1"/>
              <a:t>ba</a:t>
            </a:r>
            <a:r>
              <a:rPr lang="ro-RO" dirty="0"/>
              <a:t>z</a:t>
            </a:r>
            <a:r>
              <a:rPr lang="en-US" dirty="0"/>
              <a:t>a</a:t>
            </a:r>
            <a:r>
              <a:rPr lang="ro-RO" dirty="0"/>
              <a:t> Acordurilor </a:t>
            </a:r>
            <a:r>
              <a:rPr lang="ro-RO" dirty="0" err="1"/>
              <a:t>internaţionale</a:t>
            </a:r>
            <a:r>
              <a:rPr lang="en-US" dirty="0"/>
              <a:t>,</a:t>
            </a:r>
            <a:r>
              <a:rPr lang="ro-RO" dirty="0"/>
              <a:t> prin totalizarea perioadelor de asigurare realizate în ambele state</a:t>
            </a:r>
            <a:r>
              <a:rPr lang="en-US" dirty="0"/>
              <a:t>,</a:t>
            </a:r>
            <a:r>
              <a:rPr lang="ro-RO" dirty="0"/>
              <a:t> la stabilirea domiciliului pe teritoriul Republicii Moldova rămân în continuare a fi stabilite în baza Acordurilor </a:t>
            </a:r>
            <a:r>
              <a:rPr lang="ro-RO" dirty="0" err="1"/>
              <a:t>şi</a:t>
            </a:r>
            <a:r>
              <a:rPr lang="ro-RO" dirty="0"/>
              <a:t> la </a:t>
            </a:r>
            <a:r>
              <a:rPr lang="ro-RO" dirty="0" err="1"/>
              <a:t>evidenţă</a:t>
            </a:r>
            <a:r>
              <a:rPr lang="ro-RO" dirty="0"/>
              <a:t> în DGRI</a:t>
            </a:r>
            <a:r>
              <a:rPr lang="en-US" dirty="0"/>
              <a:t> </a:t>
            </a:r>
            <a:r>
              <a:rPr lang="ro-RO" dirty="0"/>
              <a:t>(</a:t>
            </a:r>
            <a:r>
              <a:rPr lang="ro-RO" sz="2400" dirty="0"/>
              <a:t>stagiul de cotizare realizat</a:t>
            </a:r>
            <a:r>
              <a:rPr lang="en-US" sz="2400" dirty="0"/>
              <a:t> </a:t>
            </a:r>
            <a:r>
              <a:rPr lang="ro-RO" sz="2400" dirty="0"/>
              <a:t>mai </a:t>
            </a:r>
            <a:r>
              <a:rPr lang="ro-RO" sz="2400" dirty="0" err="1"/>
              <a:t>puţin</a:t>
            </a:r>
            <a:r>
              <a:rPr lang="ro-RO" sz="2400" dirty="0"/>
              <a:t> de 15 ani</a:t>
            </a:r>
            <a:r>
              <a:rPr lang="ro-RO" dirty="0"/>
              <a:t>)   </a:t>
            </a:r>
            <a:endParaRPr lang="en-US" sz="2800" dirty="0"/>
          </a:p>
          <a:p>
            <a:endParaRPr lang="ru-RU" dirty="0"/>
          </a:p>
        </p:txBody>
      </p:sp>
    </p:spTree>
    <p:extLst>
      <p:ext uri="{BB962C8B-B14F-4D97-AF65-F5344CB8AC3E}">
        <p14:creationId xmlns:p14="http://schemas.microsoft.com/office/powerpoint/2010/main" val="240594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pPr eaLnBrk="1" hangingPunct="1"/>
            <a:r>
              <a:rPr lang="en-US" dirty="0"/>
              <a:t>Plata </a:t>
            </a:r>
            <a:r>
              <a:rPr lang="en-US" dirty="0" err="1"/>
              <a:t>presta</a:t>
            </a:r>
            <a:r>
              <a:rPr lang="ro-RO" dirty="0"/>
              <a:t>ţ</a:t>
            </a:r>
            <a:r>
              <a:rPr lang="en-US" dirty="0" err="1"/>
              <a:t>iilor</a:t>
            </a:r>
            <a:endParaRPr lang="ro-RO" dirty="0"/>
          </a:p>
        </p:txBody>
      </p:sp>
      <p:sp>
        <p:nvSpPr>
          <p:cNvPr id="36866" name="Rectangle 3"/>
          <p:cNvSpPr>
            <a:spLocks noGrp="1" noChangeArrowheads="1"/>
          </p:cNvSpPr>
          <p:nvPr>
            <p:ph type="body" idx="1"/>
          </p:nvPr>
        </p:nvSpPr>
        <p:spPr>
          <a:xfrm>
            <a:off x="809624" y="2214563"/>
            <a:ext cx="7977217" cy="4071957"/>
          </a:xfrm>
        </p:spPr>
        <p:txBody>
          <a:bodyPr/>
          <a:lstStyle/>
          <a:p>
            <a:pPr marL="766763" algn="just" eaLnBrk="1" hangingPunct="1">
              <a:lnSpc>
                <a:spcPct val="90000"/>
              </a:lnSpc>
            </a:pPr>
            <a:r>
              <a:rPr lang="ro-RO" sz="2400" dirty="0"/>
              <a:t>Fiecare stat va plăti partea prestaţiei stabilite, conform prevederilor Acordului.</a:t>
            </a:r>
          </a:p>
          <a:p>
            <a:pPr marL="766763" algn="just" eaLnBrk="1" hangingPunct="1">
              <a:lnSpc>
                <a:spcPct val="90000"/>
              </a:lnSpc>
              <a:buFont typeface="Wingdings" pitchFamily="2" charset="2"/>
              <a:buNone/>
            </a:pPr>
            <a:endParaRPr lang="ro-RO" sz="2400" dirty="0"/>
          </a:p>
          <a:p>
            <a:pPr marL="766763" algn="just" eaLnBrk="1" hangingPunct="1">
              <a:lnSpc>
                <a:spcPct val="90000"/>
              </a:lnSpc>
            </a:pPr>
            <a:r>
              <a:rPr lang="ro-RO" sz="2400" dirty="0"/>
              <a:t>În Republica Moldova, plata prestaţiilor stabilite se efectuează de către </a:t>
            </a:r>
            <a:r>
              <a:rPr lang="ro-RO" sz="2400" b="1" dirty="0" err="1"/>
              <a:t>Direcţia</a:t>
            </a:r>
            <a:r>
              <a:rPr lang="ro-RO" sz="2400" b="1" dirty="0"/>
              <a:t> generală gestionarea conturilor beneficiarilor de pensii, </a:t>
            </a:r>
            <a:r>
              <a:rPr lang="ro-RO" sz="2400" b="1" dirty="0" err="1"/>
              <a:t>alocaţii</a:t>
            </a:r>
            <a:r>
              <a:rPr lang="ro-RO" sz="2400" b="1" dirty="0"/>
              <a:t> </a:t>
            </a:r>
            <a:r>
              <a:rPr lang="ro-RO" sz="2400" b="1" dirty="0" err="1"/>
              <a:t>şi</a:t>
            </a:r>
            <a:r>
              <a:rPr lang="ro-RO" sz="2400" b="1" dirty="0"/>
              <a:t> </a:t>
            </a:r>
            <a:r>
              <a:rPr lang="ro-RO" sz="2400" b="1" dirty="0" err="1"/>
              <a:t>prestaţii</a:t>
            </a:r>
            <a:r>
              <a:rPr lang="ro-RO" sz="2400" b="1" dirty="0"/>
              <a:t> sociale/</a:t>
            </a:r>
            <a:r>
              <a:rPr lang="ro-RO" sz="2400" dirty="0"/>
              <a:t>Casa Naţională de Asigurări Sociale, lunar sau trimestrial </a:t>
            </a:r>
            <a:r>
              <a:rPr lang="ro-RO" sz="2000" dirty="0"/>
              <a:t>(în dependenţă de prevederile Acordurilor)</a:t>
            </a:r>
            <a:r>
              <a:rPr lang="ro-RO" sz="2400" dirty="0"/>
              <a:t>, pe contul bancar al beneficiarilor direct sau prin intermediul </a:t>
            </a:r>
            <a:r>
              <a:rPr lang="ro-RO" sz="2400" dirty="0" err="1"/>
              <a:t>instituţiilor</a:t>
            </a:r>
            <a:r>
              <a:rPr lang="ro-RO" sz="2400" dirty="0"/>
              <a:t> competente.</a:t>
            </a:r>
          </a:p>
          <a:p>
            <a:pPr marL="766763" eaLnBrk="1" hangingPunct="1">
              <a:lnSpc>
                <a:spcPct val="90000"/>
              </a:lnSpc>
            </a:pPr>
            <a:endParaRPr lang="ro-RO"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4000" dirty="0"/>
              <a:t>Plata lunară a prestaţiilor sociale stabilite de CNAS</a:t>
            </a:r>
            <a:endParaRPr lang="en-US" sz="4000" dirty="0"/>
          </a:p>
        </p:txBody>
      </p:sp>
      <p:sp>
        <p:nvSpPr>
          <p:cNvPr id="3" name="Content Placeholder 2"/>
          <p:cNvSpPr>
            <a:spLocks noGrp="1"/>
          </p:cNvSpPr>
          <p:nvPr>
            <p:ph idx="1"/>
          </p:nvPr>
        </p:nvSpPr>
        <p:spPr>
          <a:xfrm>
            <a:off x="683568" y="2214563"/>
            <a:ext cx="8174712" cy="4429147"/>
          </a:xfrm>
        </p:spPr>
        <p:txBody>
          <a:bodyPr/>
          <a:lstStyle/>
          <a:p>
            <a:pPr algn="just"/>
            <a:r>
              <a:rPr lang="ro-RO" sz="2400" dirty="0"/>
              <a:t>În conformitate cu Acordurile internaţionale cu </a:t>
            </a:r>
            <a:r>
              <a:rPr lang="ro-RO" sz="2400" dirty="0">
                <a:solidFill>
                  <a:srgbClr val="FF0000"/>
                </a:solidFill>
              </a:rPr>
              <a:t>Republica Portugheză, România, Marele Ducat de Luxemburg, Republica Cehia, Republica Austria, Regatul Belgiei, Republica Polonă, Ungaria</a:t>
            </a:r>
            <a:r>
              <a:rPr lang="ro-RO" sz="2400" dirty="0"/>
              <a:t>, </a:t>
            </a:r>
            <a:r>
              <a:rPr lang="ro-RO" sz="2400" dirty="0">
                <a:solidFill>
                  <a:srgbClr val="FF0000"/>
                </a:solidFill>
              </a:rPr>
              <a:t>Germania, Turcia</a:t>
            </a:r>
            <a:r>
              <a:rPr lang="en-US" sz="2400" dirty="0">
                <a:solidFill>
                  <a:srgbClr val="FF0000"/>
                </a:solidFill>
              </a:rPr>
              <a:t>, </a:t>
            </a:r>
            <a:r>
              <a:rPr lang="en-US" sz="2400" dirty="0" err="1">
                <a:solidFill>
                  <a:srgbClr val="FF0000"/>
                </a:solidFill>
              </a:rPr>
              <a:t>Republica</a:t>
            </a:r>
            <a:r>
              <a:rPr lang="en-US" sz="2400" dirty="0">
                <a:solidFill>
                  <a:srgbClr val="FF0000"/>
                </a:solidFill>
              </a:rPr>
              <a:t> </a:t>
            </a:r>
            <a:r>
              <a:rPr lang="en-US" sz="2400" dirty="0" err="1">
                <a:solidFill>
                  <a:srgbClr val="FF0000"/>
                </a:solidFill>
              </a:rPr>
              <a:t>Elen</a:t>
            </a:r>
            <a:r>
              <a:rPr lang="ro-RO" sz="2400" dirty="0">
                <a:solidFill>
                  <a:srgbClr val="FF0000"/>
                </a:solidFill>
              </a:rPr>
              <a:t>ă, Republica Italia.</a:t>
            </a:r>
          </a:p>
          <a:p>
            <a:pPr algn="just"/>
            <a:r>
              <a:rPr lang="ro-RO" sz="2400" dirty="0"/>
              <a:t>Plata prestaţiei  se efectuează direct pe contul beneficiarului</a:t>
            </a:r>
          </a:p>
          <a:p>
            <a:pPr algn="just"/>
            <a:r>
              <a:rPr lang="ro-RO" sz="2400" dirty="0"/>
              <a:t>Rata de schimb a valutei naţionale într-o valută liber convertibilă (sau cea convenită prin Aranjament Administrativ) – rata de schimb pentru ziua în care se efectuează plata/transferul</a:t>
            </a:r>
            <a:endParaRPr lang="en-US" sz="2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4000" dirty="0"/>
              <a:t>Plata lunară a prestaţiilor sociale stabilite de CNAS</a:t>
            </a:r>
            <a:endParaRPr lang="en-US" sz="4000" dirty="0"/>
          </a:p>
        </p:txBody>
      </p:sp>
      <p:sp>
        <p:nvSpPr>
          <p:cNvPr id="3" name="Content Placeholder 2"/>
          <p:cNvSpPr>
            <a:spLocks noGrp="1"/>
          </p:cNvSpPr>
          <p:nvPr>
            <p:ph idx="1"/>
          </p:nvPr>
        </p:nvSpPr>
        <p:spPr>
          <a:xfrm>
            <a:off x="928663" y="1928802"/>
            <a:ext cx="8107834" cy="4786345"/>
          </a:xfrm>
        </p:spPr>
        <p:txBody>
          <a:bodyPr/>
          <a:lstStyle/>
          <a:p>
            <a:pPr algn="ctr">
              <a:buNone/>
            </a:pPr>
            <a:r>
              <a:rPr lang="ro-RO" sz="2200" dirty="0">
                <a:solidFill>
                  <a:srgbClr val="FF0000"/>
                </a:solidFill>
              </a:rPr>
              <a:t>Acordul dintre Republica Moldova şi Republica Lituania</a:t>
            </a:r>
            <a:endParaRPr lang="ro-RO" sz="2200" dirty="0"/>
          </a:p>
          <a:p>
            <a:pPr algn="just"/>
            <a:r>
              <a:rPr lang="ro-RO" sz="2200" dirty="0"/>
              <a:t> Beneficiarilor prin intermediul Instituţiei competente convenite prin Aranjament Administrativ (</a:t>
            </a:r>
            <a:r>
              <a:rPr lang="ro-RO" sz="1600" dirty="0"/>
              <a:t>se informează reciproc despre Nr. conturilor </a:t>
            </a:r>
            <a:r>
              <a:rPr lang="ro-RO" sz="1600" dirty="0" err="1"/>
              <a:t>şi</a:t>
            </a:r>
            <a:r>
              <a:rPr lang="ro-RO" sz="1600" dirty="0"/>
              <a:t> rechizitele bancare ale </a:t>
            </a:r>
            <a:r>
              <a:rPr lang="ro-RO" sz="1600" dirty="0" err="1"/>
              <a:t>instituţiilor</a:t>
            </a:r>
            <a:r>
              <a:rPr lang="ro-RO" sz="1600" dirty="0"/>
              <a:t>)</a:t>
            </a:r>
          </a:p>
          <a:p>
            <a:pPr algn="just"/>
            <a:r>
              <a:rPr lang="ro-RO" sz="2200" dirty="0"/>
              <a:t>Transferul sumelor – în euro, conform cursului oficial de schimb valutar la ziua întocmirii </a:t>
            </a:r>
            <a:r>
              <a:rPr lang="ro-RO" sz="2200" u="sng" dirty="0"/>
              <a:t>dispoziţiei de </a:t>
            </a:r>
            <a:r>
              <a:rPr lang="ro-RO" sz="2200" dirty="0"/>
              <a:t>plată - model convenit între state</a:t>
            </a:r>
          </a:p>
          <a:p>
            <a:pPr algn="just"/>
            <a:r>
              <a:rPr lang="ro-RO" sz="2200" dirty="0"/>
              <a:t>Listele de plată se transmit: în 2 exemplare autentice, nu mai </a:t>
            </a:r>
            <a:r>
              <a:rPr lang="ro-RO" sz="2200" dirty="0" err="1"/>
              <a:t>tîrziu</a:t>
            </a:r>
            <a:r>
              <a:rPr lang="ro-RO" sz="2200" dirty="0"/>
              <a:t> de data de 15 a lunii curente, transferul în contul persoanei – conform legislaţiei naţionale a statului de domiciliu</a:t>
            </a:r>
          </a:p>
          <a:p>
            <a:pPr algn="just"/>
            <a:r>
              <a:rPr lang="ro-RO" sz="2200" dirty="0"/>
              <a:t>Sumele pensiilor neplătite sunt luate în calcul mijloacelor pentru plata pensiilor pentru luna următoare</a:t>
            </a:r>
          </a:p>
          <a:p>
            <a:pPr>
              <a:buNone/>
            </a:pPr>
            <a:endParaRPr lang="ro-RO" sz="2400" dirty="0">
              <a:solidFill>
                <a:srgbClr val="FF0000"/>
              </a:solidFill>
            </a:endParaRPr>
          </a:p>
          <a:p>
            <a:pPr>
              <a:buNone/>
            </a:pPr>
            <a:r>
              <a:rPr lang="ro-RO" sz="2400" dirty="0">
                <a:solidFill>
                  <a:srgbClr val="FF0000"/>
                </a:solidFill>
              </a:rPr>
              <a:t> </a:t>
            </a:r>
            <a:endParaRPr lang="en-US" sz="2400" dirty="0">
              <a:solidFill>
                <a:srgbClr val="FF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4000" dirty="0"/>
              <a:t>Plata trimestrială a prestaţiilor sociale stabilite de CNAS</a:t>
            </a:r>
            <a:endParaRPr lang="en-US" sz="4000" dirty="0"/>
          </a:p>
        </p:txBody>
      </p:sp>
      <p:sp>
        <p:nvSpPr>
          <p:cNvPr id="3" name="Content Placeholder 2"/>
          <p:cNvSpPr>
            <a:spLocks noGrp="1"/>
          </p:cNvSpPr>
          <p:nvPr>
            <p:ph idx="1"/>
          </p:nvPr>
        </p:nvSpPr>
        <p:spPr>
          <a:xfrm>
            <a:off x="809625" y="2071679"/>
            <a:ext cx="8120093" cy="4669689"/>
          </a:xfrm>
        </p:spPr>
        <p:txBody>
          <a:bodyPr/>
          <a:lstStyle/>
          <a:p>
            <a:pPr algn="ctr">
              <a:buNone/>
            </a:pPr>
            <a:r>
              <a:rPr lang="ro-RO" sz="2200" dirty="0">
                <a:solidFill>
                  <a:srgbClr val="FF0000"/>
                </a:solidFill>
              </a:rPr>
              <a:t>Acordul cu Republica Bulgaria, Republica Estonia, Republica Belarus</a:t>
            </a:r>
          </a:p>
          <a:p>
            <a:pPr algn="ctr">
              <a:buNone/>
            </a:pPr>
            <a:endParaRPr lang="ro-RO" sz="2200" dirty="0"/>
          </a:p>
          <a:p>
            <a:pPr algn="just"/>
            <a:r>
              <a:rPr lang="ro-RO" sz="2200" dirty="0"/>
              <a:t>Beneficiarilor prin intermediul Instituţiei competente convenite prin Aranjament Administrativ (</a:t>
            </a:r>
            <a:r>
              <a:rPr lang="ro-RO" sz="1600" dirty="0"/>
              <a:t>se informează reciproc despre </a:t>
            </a:r>
            <a:r>
              <a:rPr lang="en-US" sz="1600" dirty="0"/>
              <a:t>n</a:t>
            </a:r>
            <a:r>
              <a:rPr lang="ro-RO" sz="1600" dirty="0"/>
              <a:t>r. conturilor </a:t>
            </a:r>
            <a:r>
              <a:rPr lang="ro-RO" sz="1600" dirty="0" err="1"/>
              <a:t>şi</a:t>
            </a:r>
            <a:r>
              <a:rPr lang="ro-RO" sz="1600" dirty="0"/>
              <a:t> datele bancare ale </a:t>
            </a:r>
            <a:r>
              <a:rPr lang="ro-RO" sz="1600" dirty="0" err="1"/>
              <a:t>instituţiilor</a:t>
            </a:r>
            <a:r>
              <a:rPr lang="ro-RO" sz="1600" dirty="0"/>
              <a:t>)</a:t>
            </a:r>
          </a:p>
          <a:p>
            <a:pPr algn="just"/>
            <a:r>
              <a:rPr lang="ro-RO" sz="2200" dirty="0"/>
              <a:t>Transferul sumelor – în euro, conform cursului oficial de schimb valutar la ziua întocmirii </a:t>
            </a:r>
            <a:r>
              <a:rPr lang="ro-RO" sz="2200" u="sng" dirty="0"/>
              <a:t>listei de plată</a:t>
            </a:r>
            <a:endParaRPr lang="ro-RO" sz="2200" dirty="0"/>
          </a:p>
          <a:p>
            <a:pPr algn="just"/>
            <a:r>
              <a:rPr lang="ro-RO" sz="2200" dirty="0"/>
              <a:t>Prin intermediul Listelor de plată: sumele se indică în lei şi euro</a:t>
            </a:r>
          </a:p>
          <a:p>
            <a:pPr algn="just"/>
            <a:r>
              <a:rPr lang="ro-RO" sz="2200" dirty="0"/>
              <a:t>Se transmit instituţiei competente Listele de plată însoţite de scrisoare de însoţire: poşta terestră, e-mail</a:t>
            </a:r>
          </a:p>
          <a:p>
            <a:pPr marL="0" indent="0" algn="just">
              <a:buNone/>
            </a:pPr>
            <a:endParaRPr lang="ro-RO" sz="2200" dirty="0"/>
          </a:p>
          <a:p>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Certificatul de viaţă</a:t>
            </a:r>
            <a:endParaRPr lang="en-US" b="1" dirty="0"/>
          </a:p>
        </p:txBody>
      </p:sp>
      <p:sp>
        <p:nvSpPr>
          <p:cNvPr id="3" name="Content Placeholder 2"/>
          <p:cNvSpPr>
            <a:spLocks noGrp="1"/>
          </p:cNvSpPr>
          <p:nvPr>
            <p:ph idx="1"/>
          </p:nvPr>
        </p:nvSpPr>
        <p:spPr>
          <a:xfrm>
            <a:off x="809625" y="2214563"/>
            <a:ext cx="7958138" cy="4643437"/>
          </a:xfrm>
        </p:spPr>
        <p:txBody>
          <a:bodyPr/>
          <a:lstStyle/>
          <a:p>
            <a:pPr marL="0" indent="0" algn="just">
              <a:buNone/>
            </a:pPr>
            <a:r>
              <a:rPr lang="ro-RO" sz="2600" dirty="0"/>
              <a:t>Pensia se plătește de la data depunerii cererii pentru 12 luni, la expirarea cărora beneficiarul are obligația să prezinte sau să transmită în adresa CNAS un Certificat de viață, completând formularul convenit între părți, la fiecare 12 luni de la data semnării și autentificării acestuia. În cazul lipsei formularului convenit între cele două state contractante se completează un Certificat de viață, conform  Anexei nr.10 la Instrucţiunea privind aplicarea acordurilor internaţionale.  </a:t>
            </a:r>
            <a:endParaRPr lang="ru-RU" sz="2600" dirty="0"/>
          </a:p>
          <a:p>
            <a:endParaRPr lang="en-US"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Certificatul de viaţă</a:t>
            </a:r>
            <a:endParaRPr lang="en-US" b="1" dirty="0"/>
          </a:p>
        </p:txBody>
      </p:sp>
      <p:sp>
        <p:nvSpPr>
          <p:cNvPr id="3" name="Content Placeholder 2"/>
          <p:cNvSpPr>
            <a:spLocks noGrp="1"/>
          </p:cNvSpPr>
          <p:nvPr>
            <p:ph idx="1"/>
          </p:nvPr>
        </p:nvSpPr>
        <p:spPr/>
        <p:txBody>
          <a:bodyPr/>
          <a:lstStyle/>
          <a:p>
            <a:pPr algn="just"/>
            <a:r>
              <a:rPr lang="ro-RO" sz="1800" dirty="0"/>
              <a:t>În cazul neprezentării de către beneficiar a Certificatului de viaţă în termenul indicat, </a:t>
            </a:r>
            <a:r>
              <a:rPr lang="en-US" sz="1800" dirty="0"/>
              <a:t>se</a:t>
            </a:r>
            <a:r>
              <a:rPr lang="ro-RO" sz="1800" dirty="0"/>
              <a:t> </a:t>
            </a:r>
            <a:r>
              <a:rPr lang="ro-RO" sz="1800" b="1" u="sng" dirty="0"/>
              <a:t>suspendă plata prestaţiei sociale </a:t>
            </a:r>
            <a:r>
              <a:rPr lang="ro-RO" sz="1800" dirty="0"/>
              <a:t>, începând cu luna următoare.</a:t>
            </a:r>
            <a:endParaRPr lang="en-US" sz="1800" dirty="0"/>
          </a:p>
          <a:p>
            <a:pPr algn="just"/>
            <a:r>
              <a:rPr lang="ro-RO" sz="1800" dirty="0"/>
              <a:t>Dacă beneficiarul prezintă sau transmite Certificatul de viaţă la expirarea  perioadei de 12 luni  din momentul acordării pensiei sau prezentării ultimului Certificat de viaţă, plata prestaţiei sociale se reia de la data suspendării pe o perioadă de 12 luni din data semnării Certificatului de </a:t>
            </a:r>
            <a:r>
              <a:rPr lang="ro-RO" sz="1800" dirty="0" err="1"/>
              <a:t>viaţă</a:t>
            </a:r>
            <a:r>
              <a:rPr lang="ro-RO" sz="1800" dirty="0"/>
              <a:t>.</a:t>
            </a:r>
            <a:endParaRPr lang="en-US" sz="1800" dirty="0"/>
          </a:p>
          <a:p>
            <a:endParaRPr lang="en-US" sz="1800" dirty="0"/>
          </a:p>
          <a:p>
            <a:pPr algn="just"/>
            <a:r>
              <a:rPr lang="ro-RO" sz="1800" dirty="0"/>
              <a:t> În cazul în care beneficiarul de prestaţie socială acordată de Instituţia competentă are domiciliul/reşedinţa pe teritoriul Republicii Moldova şi este obligat de a transmite Certificatul de viaţă instituţiei care efectuează plata, la solicitarea acestuia, specialiştii Direcţiei pensii externe certifică faptul că Certificatul de viaţă a fost semnat personal de titularul drepturilor, se aplică ştampila, se expediază Instituţiei competente cu Formularul de comunicare.</a:t>
            </a:r>
            <a:endParaRPr lang="en-US" sz="1800" dirty="0"/>
          </a:p>
          <a:p>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597632"/>
          </a:xfrm>
        </p:spPr>
        <p:txBody>
          <a:bodyPr/>
          <a:lstStyle/>
          <a:p>
            <a:r>
              <a:rPr lang="ro-RO" sz="2400" b="1" dirty="0"/>
              <a:t>Vârstele de pensionare conform legislaţiei statelor parte la Acord</a:t>
            </a:r>
            <a:endParaRPr lang="en-US" sz="2400" b="1" dirty="0"/>
          </a:p>
        </p:txBody>
      </p:sp>
      <p:sp>
        <p:nvSpPr>
          <p:cNvPr id="4" name="Text Placeholder 3"/>
          <p:cNvSpPr>
            <a:spLocks noGrp="1"/>
          </p:cNvSpPr>
          <p:nvPr>
            <p:ph type="body" sz="half" idx="2"/>
          </p:nvPr>
        </p:nvSpPr>
        <p:spPr>
          <a:xfrm>
            <a:off x="1285852" y="2214563"/>
            <a:ext cx="7481911" cy="4286271"/>
          </a:xfrm>
        </p:spPr>
        <p:txBody>
          <a:bodyPr/>
          <a:lstStyle/>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57966947"/>
              </p:ext>
            </p:extLst>
          </p:nvPr>
        </p:nvGraphicFramePr>
        <p:xfrm>
          <a:off x="899592" y="1207229"/>
          <a:ext cx="8136904" cy="5440776"/>
        </p:xfrm>
        <a:graphic>
          <a:graphicData uri="http://schemas.openxmlformats.org/drawingml/2006/table">
            <a:tbl>
              <a:tblPr firstRow="1" bandRow="1">
                <a:tableStyleId>{5C22544A-7EE6-4342-B048-85BDC9FD1C3A}</a:tableStyleId>
              </a:tblPr>
              <a:tblGrid>
                <a:gridCol w="3730454">
                  <a:extLst>
                    <a:ext uri="{9D8B030D-6E8A-4147-A177-3AD203B41FA5}">
                      <a16:colId xmlns:a16="http://schemas.microsoft.com/office/drawing/2014/main" val="20000"/>
                    </a:ext>
                  </a:extLst>
                </a:gridCol>
                <a:gridCol w="4406450">
                  <a:extLst>
                    <a:ext uri="{9D8B030D-6E8A-4147-A177-3AD203B41FA5}">
                      <a16:colId xmlns:a16="http://schemas.microsoft.com/office/drawing/2014/main" val="20001"/>
                    </a:ext>
                  </a:extLst>
                </a:gridCol>
              </a:tblGrid>
              <a:tr h="374278">
                <a:tc>
                  <a:txBody>
                    <a:bodyPr/>
                    <a:lstStyle/>
                    <a:p>
                      <a:pPr marL="0" marR="0" algn="ctr">
                        <a:lnSpc>
                          <a:spcPct val="150000"/>
                        </a:lnSpc>
                        <a:spcBef>
                          <a:spcPts val="0"/>
                        </a:spcBef>
                        <a:spcAft>
                          <a:spcPts val="0"/>
                        </a:spcAft>
                      </a:pPr>
                      <a:r>
                        <a:rPr lang="ro-RO" sz="1300" b="1" i="1" u="sng" dirty="0">
                          <a:latin typeface="Times New Roman"/>
                          <a:ea typeface="Times New Roman"/>
                        </a:rPr>
                        <a:t>Ţara</a:t>
                      </a:r>
                      <a:endParaRPr lang="en-US" sz="1400" b="1" dirty="0">
                        <a:latin typeface="Times New Roman"/>
                        <a:ea typeface="Times New Roman"/>
                      </a:endParaRPr>
                    </a:p>
                  </a:txBody>
                  <a:tcPr marL="68580" marR="68580" marT="0" marB="0" anchor="ctr"/>
                </a:tc>
                <a:tc>
                  <a:txBody>
                    <a:bodyPr/>
                    <a:lstStyle/>
                    <a:p>
                      <a:pPr marL="0" marR="0" algn="ctr">
                        <a:spcBef>
                          <a:spcPts val="0"/>
                        </a:spcBef>
                        <a:spcAft>
                          <a:spcPts val="0"/>
                        </a:spcAft>
                      </a:pPr>
                      <a:endParaRPr lang="ro-RO" sz="1300" b="1" i="1" u="sng" dirty="0">
                        <a:latin typeface="Times New Roman"/>
                        <a:ea typeface="Times New Roman"/>
                      </a:endParaRPr>
                    </a:p>
                    <a:p>
                      <a:pPr marL="0" marR="0" algn="ctr">
                        <a:spcBef>
                          <a:spcPts val="0"/>
                        </a:spcBef>
                        <a:spcAft>
                          <a:spcPts val="0"/>
                        </a:spcAft>
                      </a:pPr>
                      <a:r>
                        <a:rPr lang="ro-RO" sz="1300" b="1" i="1" u="sng" dirty="0">
                          <a:latin typeface="Times New Roman"/>
                          <a:ea typeface="Times New Roman"/>
                        </a:rPr>
                        <a:t>Vârsta de pensionare   B</a:t>
                      </a:r>
                      <a:r>
                        <a:rPr lang="ro-RO" sz="1300" b="1" i="1" u="sng" baseline="0" dirty="0">
                          <a:latin typeface="Times New Roman"/>
                          <a:ea typeface="Times New Roman"/>
                        </a:rPr>
                        <a:t> </a:t>
                      </a:r>
                      <a:r>
                        <a:rPr lang="ro-RO" sz="1300" b="1" i="1" u="sng" dirty="0">
                          <a:latin typeface="Times New Roman"/>
                          <a:ea typeface="Times New Roman"/>
                        </a:rPr>
                        <a:t>/F</a:t>
                      </a:r>
                      <a:endParaRPr lang="en-US" sz="1400" dirty="0">
                        <a:latin typeface="Times New Roman"/>
                        <a:ea typeface="Times New Roman"/>
                      </a:endParaRPr>
                    </a:p>
                  </a:txBody>
                  <a:tcPr marL="68580" marR="68580" marT="0" marB="0"/>
                </a:tc>
                <a:extLst>
                  <a:ext uri="{0D108BD9-81ED-4DB2-BD59-A6C34878D82A}">
                    <a16:rowId xmlns:a16="http://schemas.microsoft.com/office/drawing/2014/main" val="10000"/>
                  </a:ext>
                </a:extLst>
              </a:tr>
              <a:tr h="268938">
                <a:tc>
                  <a:txBody>
                    <a:bodyPr/>
                    <a:lstStyle/>
                    <a:p>
                      <a:pPr marL="0" marR="0" algn="l">
                        <a:lnSpc>
                          <a:spcPct val="100000"/>
                        </a:lnSpc>
                        <a:spcBef>
                          <a:spcPts val="0"/>
                        </a:spcBef>
                        <a:spcAft>
                          <a:spcPts val="0"/>
                        </a:spcAft>
                      </a:pPr>
                      <a:r>
                        <a:rPr lang="ro-RO" sz="1400" b="1" dirty="0">
                          <a:latin typeface="+mj-lt"/>
                          <a:ea typeface="Times New Roman"/>
                        </a:rPr>
                        <a:t>Republica Bulgaria</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64,10/61,10 stagiul </a:t>
                      </a:r>
                      <a:r>
                        <a:rPr lang="en-US" sz="1400" b="1" dirty="0">
                          <a:latin typeface="+mj-lt"/>
                          <a:ea typeface="Times New Roman"/>
                        </a:rPr>
                        <a:t>&gt;35</a:t>
                      </a:r>
                      <a:r>
                        <a:rPr lang="en-US" sz="1400" b="1" baseline="0" dirty="0">
                          <a:latin typeface="+mj-lt"/>
                          <a:ea typeface="Times New Roman"/>
                        </a:rPr>
                        <a:t> </a:t>
                      </a:r>
                      <a:r>
                        <a:rPr lang="en-US" sz="1400" b="1" baseline="0" dirty="0" err="1">
                          <a:latin typeface="+mj-lt"/>
                          <a:ea typeface="Times New Roman"/>
                        </a:rPr>
                        <a:t>ani</a:t>
                      </a:r>
                      <a:r>
                        <a:rPr lang="ro-RO" sz="1400" b="1" baseline="0" dirty="0">
                          <a:latin typeface="+mj-lt"/>
                          <a:ea typeface="Times New Roman"/>
                        </a:rPr>
                        <a:t>; 66,10 ani </a:t>
                      </a:r>
                      <a:r>
                        <a:rPr lang="en-US" sz="1400" b="1" baseline="0" dirty="0">
                          <a:latin typeface="+mj-lt"/>
                          <a:ea typeface="Times New Roman"/>
                        </a:rPr>
                        <a:t>&lt;35 </a:t>
                      </a:r>
                      <a:r>
                        <a:rPr lang="en-US" sz="1400" b="1" baseline="0" dirty="0" err="1">
                          <a:latin typeface="+mj-lt"/>
                          <a:ea typeface="Times New Roman"/>
                        </a:rPr>
                        <a:t>ani</a:t>
                      </a:r>
                      <a:endParaRPr lang="en-US" sz="1400" dirty="0">
                        <a:latin typeface="+mj-lt"/>
                        <a:ea typeface="Times New Roman"/>
                      </a:endParaRPr>
                    </a:p>
                  </a:txBody>
                  <a:tcPr marL="68580" marR="68580" marT="0" marB="0"/>
                </a:tc>
                <a:extLst>
                  <a:ext uri="{0D108BD9-81ED-4DB2-BD59-A6C34878D82A}">
                    <a16:rowId xmlns:a16="http://schemas.microsoft.com/office/drawing/2014/main" val="10001"/>
                  </a:ext>
                </a:extLst>
              </a:tr>
              <a:tr h="268938">
                <a:tc>
                  <a:txBody>
                    <a:bodyPr/>
                    <a:lstStyle/>
                    <a:p>
                      <a:pPr marL="0" marR="0" algn="l">
                        <a:lnSpc>
                          <a:spcPct val="100000"/>
                        </a:lnSpc>
                        <a:spcBef>
                          <a:spcPts val="0"/>
                        </a:spcBef>
                        <a:spcAft>
                          <a:spcPts val="0"/>
                        </a:spcAft>
                      </a:pPr>
                      <a:r>
                        <a:rPr lang="ro-RO" sz="1400" b="1" dirty="0">
                          <a:latin typeface="+mj-lt"/>
                          <a:ea typeface="Times New Roman"/>
                        </a:rPr>
                        <a:t>Republica Portugheză</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66 ani 7 luni</a:t>
                      </a:r>
                      <a:endParaRPr lang="en-US" sz="1400" dirty="0">
                        <a:latin typeface="+mj-lt"/>
                        <a:ea typeface="Times New Roman"/>
                      </a:endParaRPr>
                    </a:p>
                  </a:txBody>
                  <a:tcPr marL="68580" marR="68580" marT="0" marB="0"/>
                </a:tc>
                <a:extLst>
                  <a:ext uri="{0D108BD9-81ED-4DB2-BD59-A6C34878D82A}">
                    <a16:rowId xmlns:a16="http://schemas.microsoft.com/office/drawing/2014/main" val="10002"/>
                  </a:ext>
                </a:extLst>
              </a:tr>
              <a:tr h="308871">
                <a:tc>
                  <a:txBody>
                    <a:bodyPr/>
                    <a:lstStyle/>
                    <a:p>
                      <a:pPr marL="0" marR="0" algn="l">
                        <a:lnSpc>
                          <a:spcPct val="100000"/>
                        </a:lnSpc>
                        <a:spcBef>
                          <a:spcPts val="0"/>
                        </a:spcBef>
                        <a:spcAft>
                          <a:spcPts val="0"/>
                        </a:spcAft>
                      </a:pPr>
                      <a:r>
                        <a:rPr lang="ro-RO" sz="1400" b="1" dirty="0">
                          <a:latin typeface="+mj-lt"/>
                          <a:ea typeface="Times New Roman"/>
                        </a:rPr>
                        <a:t>România</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65/61 ani 9 luni</a:t>
                      </a:r>
                      <a:endParaRPr lang="en-US" sz="1400" dirty="0">
                        <a:latin typeface="+mj-lt"/>
                        <a:ea typeface="Times New Roman"/>
                      </a:endParaRPr>
                    </a:p>
                  </a:txBody>
                  <a:tcPr marL="68580" marR="68580" marT="0" marB="0"/>
                </a:tc>
                <a:extLst>
                  <a:ext uri="{0D108BD9-81ED-4DB2-BD59-A6C34878D82A}">
                    <a16:rowId xmlns:a16="http://schemas.microsoft.com/office/drawing/2014/main" val="10003"/>
                  </a:ext>
                </a:extLst>
              </a:tr>
              <a:tr h="208322">
                <a:tc>
                  <a:txBody>
                    <a:bodyPr/>
                    <a:lstStyle/>
                    <a:p>
                      <a:pPr marL="0" marR="0" algn="l">
                        <a:lnSpc>
                          <a:spcPct val="100000"/>
                        </a:lnSpc>
                        <a:spcBef>
                          <a:spcPts val="0"/>
                        </a:spcBef>
                        <a:spcAft>
                          <a:spcPts val="0"/>
                        </a:spcAft>
                      </a:pPr>
                      <a:r>
                        <a:rPr lang="ro-RO" sz="1400" b="1" dirty="0">
                          <a:latin typeface="+mj-lt"/>
                          <a:ea typeface="Times New Roman"/>
                        </a:rPr>
                        <a:t>Marele Ducat de Luxemburg</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65/</a:t>
                      </a:r>
                      <a:r>
                        <a:rPr lang="ro-RO" sz="1400" b="1" dirty="0" err="1">
                          <a:latin typeface="+mj-lt"/>
                          <a:ea typeface="Times New Roman"/>
                        </a:rPr>
                        <a:t>65</a:t>
                      </a:r>
                      <a:endParaRPr lang="en-US" sz="1400" dirty="0">
                        <a:latin typeface="+mj-lt"/>
                        <a:ea typeface="Times New Roman"/>
                      </a:endParaRPr>
                    </a:p>
                  </a:txBody>
                  <a:tcPr marL="68580" marR="68580" marT="0" marB="0"/>
                </a:tc>
                <a:extLst>
                  <a:ext uri="{0D108BD9-81ED-4DB2-BD59-A6C34878D82A}">
                    <a16:rowId xmlns:a16="http://schemas.microsoft.com/office/drawing/2014/main" val="10004"/>
                  </a:ext>
                </a:extLst>
              </a:tr>
              <a:tr h="287345">
                <a:tc>
                  <a:txBody>
                    <a:bodyPr/>
                    <a:lstStyle/>
                    <a:p>
                      <a:pPr marL="0" marR="0" algn="l">
                        <a:lnSpc>
                          <a:spcPct val="100000"/>
                        </a:lnSpc>
                        <a:spcBef>
                          <a:spcPts val="0"/>
                        </a:spcBef>
                        <a:spcAft>
                          <a:spcPts val="0"/>
                        </a:spcAft>
                      </a:pPr>
                      <a:r>
                        <a:rPr lang="ro-RO" sz="1400" b="1" dirty="0">
                          <a:latin typeface="+mj-lt"/>
                          <a:ea typeface="Times New Roman"/>
                        </a:rPr>
                        <a:t>Republica Estonia</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64/</a:t>
                      </a:r>
                      <a:r>
                        <a:rPr lang="ro-RO" sz="1400" b="1" dirty="0" err="1">
                          <a:latin typeface="+mj-lt"/>
                          <a:ea typeface="Times New Roman"/>
                        </a:rPr>
                        <a:t>64</a:t>
                      </a:r>
                      <a:endParaRPr lang="en-US" sz="1400" dirty="0">
                        <a:latin typeface="+mj-lt"/>
                        <a:ea typeface="Times New Roman"/>
                      </a:endParaRPr>
                    </a:p>
                  </a:txBody>
                  <a:tcPr marL="68580" marR="68580" marT="0" marB="0"/>
                </a:tc>
                <a:extLst>
                  <a:ext uri="{0D108BD9-81ED-4DB2-BD59-A6C34878D82A}">
                    <a16:rowId xmlns:a16="http://schemas.microsoft.com/office/drawing/2014/main" val="10005"/>
                  </a:ext>
                </a:extLst>
              </a:tr>
              <a:tr h="268938">
                <a:tc>
                  <a:txBody>
                    <a:bodyPr/>
                    <a:lstStyle/>
                    <a:p>
                      <a:pPr marL="0" marR="0" algn="l">
                        <a:lnSpc>
                          <a:spcPct val="100000"/>
                        </a:lnSpc>
                        <a:spcBef>
                          <a:spcPts val="0"/>
                        </a:spcBef>
                        <a:spcAft>
                          <a:spcPts val="0"/>
                        </a:spcAft>
                      </a:pPr>
                      <a:r>
                        <a:rPr lang="ro-RO" sz="1400" b="1" dirty="0">
                          <a:latin typeface="+mj-lt"/>
                          <a:ea typeface="Times New Roman"/>
                        </a:rPr>
                        <a:t>Republica Cehă</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63</a:t>
                      </a:r>
                      <a:r>
                        <a:rPr lang="ro-RO" sz="1400" b="1" baseline="0" dirty="0">
                          <a:latin typeface="+mj-lt"/>
                          <a:ea typeface="Times New Roman"/>
                        </a:rPr>
                        <a:t> ani 10 luni</a:t>
                      </a:r>
                      <a:endParaRPr lang="en-US" sz="1400" dirty="0">
                        <a:latin typeface="+mj-lt"/>
                        <a:ea typeface="Times New Roman"/>
                      </a:endParaRPr>
                    </a:p>
                  </a:txBody>
                  <a:tcPr marL="68580" marR="68580" marT="0" marB="0"/>
                </a:tc>
                <a:extLst>
                  <a:ext uri="{0D108BD9-81ED-4DB2-BD59-A6C34878D82A}">
                    <a16:rowId xmlns:a16="http://schemas.microsoft.com/office/drawing/2014/main" val="10006"/>
                  </a:ext>
                </a:extLst>
              </a:tr>
              <a:tr h="308871">
                <a:tc>
                  <a:txBody>
                    <a:bodyPr/>
                    <a:lstStyle/>
                    <a:p>
                      <a:pPr marL="0" marR="0" algn="l">
                        <a:lnSpc>
                          <a:spcPct val="100000"/>
                        </a:lnSpc>
                        <a:spcBef>
                          <a:spcPts val="0"/>
                        </a:spcBef>
                        <a:spcAft>
                          <a:spcPts val="0"/>
                        </a:spcAft>
                      </a:pPr>
                      <a:r>
                        <a:rPr lang="ro-RO" sz="1400" b="1" dirty="0">
                          <a:latin typeface="+mj-lt"/>
                          <a:ea typeface="Times New Roman"/>
                        </a:rPr>
                        <a:t>Republica Austria</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65/60</a:t>
                      </a:r>
                      <a:endParaRPr lang="en-US" sz="1400" dirty="0">
                        <a:latin typeface="+mj-lt"/>
                        <a:ea typeface="Times New Roman"/>
                      </a:endParaRPr>
                    </a:p>
                  </a:txBody>
                  <a:tcPr marL="68580" marR="68580" marT="0" marB="0"/>
                </a:tc>
                <a:extLst>
                  <a:ext uri="{0D108BD9-81ED-4DB2-BD59-A6C34878D82A}">
                    <a16:rowId xmlns:a16="http://schemas.microsoft.com/office/drawing/2014/main" val="10007"/>
                  </a:ext>
                </a:extLst>
              </a:tr>
              <a:tr h="268938">
                <a:tc>
                  <a:txBody>
                    <a:bodyPr/>
                    <a:lstStyle/>
                    <a:p>
                      <a:pPr marL="0" marR="0" algn="l">
                        <a:lnSpc>
                          <a:spcPct val="100000"/>
                        </a:lnSpc>
                        <a:spcBef>
                          <a:spcPts val="0"/>
                        </a:spcBef>
                        <a:spcAft>
                          <a:spcPts val="0"/>
                        </a:spcAft>
                      </a:pPr>
                      <a:r>
                        <a:rPr lang="ro-RO" sz="1400" b="1" dirty="0">
                          <a:latin typeface="+mj-lt"/>
                          <a:ea typeface="Times New Roman"/>
                        </a:rPr>
                        <a:t>Regatul Belgiei</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65/65</a:t>
                      </a:r>
                      <a:endParaRPr lang="en-US" sz="1400" dirty="0">
                        <a:latin typeface="+mj-lt"/>
                        <a:ea typeface="Times New Roman"/>
                      </a:endParaRPr>
                    </a:p>
                  </a:txBody>
                  <a:tcPr marL="68580" marR="68580" marT="0" marB="0"/>
                </a:tc>
                <a:extLst>
                  <a:ext uri="{0D108BD9-81ED-4DB2-BD59-A6C34878D82A}">
                    <a16:rowId xmlns:a16="http://schemas.microsoft.com/office/drawing/2014/main" val="10008"/>
                  </a:ext>
                </a:extLst>
              </a:tr>
              <a:tr h="308871">
                <a:tc>
                  <a:txBody>
                    <a:bodyPr/>
                    <a:lstStyle/>
                    <a:p>
                      <a:pPr marL="0" marR="0" algn="l">
                        <a:lnSpc>
                          <a:spcPct val="100000"/>
                        </a:lnSpc>
                        <a:spcBef>
                          <a:spcPts val="0"/>
                        </a:spcBef>
                        <a:spcAft>
                          <a:spcPts val="0"/>
                        </a:spcAft>
                      </a:pPr>
                      <a:r>
                        <a:rPr lang="ro-RO" sz="1400" b="1" dirty="0">
                          <a:latin typeface="+mj-lt"/>
                          <a:ea typeface="Times New Roman"/>
                        </a:rPr>
                        <a:t>Republica Polonă</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65/60</a:t>
                      </a:r>
                      <a:endParaRPr lang="en-US" sz="1400" dirty="0">
                        <a:latin typeface="+mj-lt"/>
                        <a:ea typeface="Times New Roman"/>
                      </a:endParaRPr>
                    </a:p>
                  </a:txBody>
                  <a:tcPr marL="68580" marR="68580" marT="0" marB="0"/>
                </a:tc>
                <a:extLst>
                  <a:ext uri="{0D108BD9-81ED-4DB2-BD59-A6C34878D82A}">
                    <a16:rowId xmlns:a16="http://schemas.microsoft.com/office/drawing/2014/main" val="10009"/>
                  </a:ext>
                </a:extLst>
              </a:tr>
              <a:tr h="308871">
                <a:tc>
                  <a:txBody>
                    <a:bodyPr/>
                    <a:lstStyle/>
                    <a:p>
                      <a:pPr marL="0" marR="0" algn="l">
                        <a:lnSpc>
                          <a:spcPct val="100000"/>
                        </a:lnSpc>
                        <a:spcBef>
                          <a:spcPts val="0"/>
                        </a:spcBef>
                        <a:spcAft>
                          <a:spcPts val="0"/>
                        </a:spcAft>
                      </a:pPr>
                      <a:r>
                        <a:rPr lang="ro-RO" sz="1400" b="1" dirty="0">
                          <a:latin typeface="+mj-lt"/>
                          <a:ea typeface="Times New Roman"/>
                        </a:rPr>
                        <a:t>Ungaria</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 65/</a:t>
                      </a:r>
                      <a:r>
                        <a:rPr lang="ro-RO" sz="1400" b="1" dirty="0" err="1">
                          <a:latin typeface="+mj-lt"/>
                          <a:ea typeface="Times New Roman"/>
                        </a:rPr>
                        <a:t>65</a:t>
                      </a:r>
                      <a:endParaRPr lang="en-US" sz="1400" dirty="0">
                        <a:latin typeface="+mj-lt"/>
                        <a:ea typeface="Times New Roman"/>
                      </a:endParaRPr>
                    </a:p>
                  </a:txBody>
                  <a:tcPr marL="68580" marR="68580" marT="0" marB="0"/>
                </a:tc>
                <a:extLst>
                  <a:ext uri="{0D108BD9-81ED-4DB2-BD59-A6C34878D82A}">
                    <a16:rowId xmlns:a16="http://schemas.microsoft.com/office/drawing/2014/main" val="10010"/>
                  </a:ext>
                </a:extLst>
              </a:tr>
              <a:tr h="268938">
                <a:tc>
                  <a:txBody>
                    <a:bodyPr/>
                    <a:lstStyle/>
                    <a:p>
                      <a:pPr marL="0" marR="0" algn="l">
                        <a:lnSpc>
                          <a:spcPct val="100000"/>
                        </a:lnSpc>
                        <a:spcBef>
                          <a:spcPts val="0"/>
                        </a:spcBef>
                        <a:spcAft>
                          <a:spcPts val="0"/>
                        </a:spcAft>
                      </a:pPr>
                      <a:r>
                        <a:rPr lang="ro-RO" sz="1400" b="1" dirty="0">
                          <a:latin typeface="+mj-lt"/>
                          <a:ea typeface="Times New Roman"/>
                        </a:rPr>
                        <a:t>Republica Lituania</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a:latin typeface="+mj-lt"/>
                          <a:ea typeface="Times New Roman"/>
                        </a:rPr>
                        <a:t>64 ani 2 luni/63 ani 4 luni</a:t>
                      </a:r>
                      <a:endParaRPr lang="en-US" sz="1400" dirty="0">
                        <a:latin typeface="+mj-lt"/>
                        <a:ea typeface="Times New Roman"/>
                      </a:endParaRPr>
                    </a:p>
                  </a:txBody>
                  <a:tcPr marL="68580" marR="68580" marT="0" marB="0"/>
                </a:tc>
                <a:extLst>
                  <a:ext uri="{0D108BD9-81ED-4DB2-BD59-A6C34878D82A}">
                    <a16:rowId xmlns:a16="http://schemas.microsoft.com/office/drawing/2014/main" val="10011"/>
                  </a:ext>
                </a:extLst>
              </a:tr>
              <a:tr h="347358">
                <a:tc>
                  <a:txBody>
                    <a:bodyPr/>
                    <a:lstStyle/>
                    <a:p>
                      <a:pPr marL="0" marR="0" algn="l">
                        <a:lnSpc>
                          <a:spcPct val="100000"/>
                        </a:lnSpc>
                        <a:spcBef>
                          <a:spcPts val="0"/>
                        </a:spcBef>
                        <a:spcAft>
                          <a:spcPts val="0"/>
                        </a:spcAft>
                      </a:pPr>
                      <a:r>
                        <a:rPr lang="ro-RO" sz="1400" b="1" dirty="0">
                          <a:latin typeface="+mj-lt"/>
                          <a:ea typeface="Times New Roman"/>
                        </a:rPr>
                        <a:t>Republica Federală Germania</a:t>
                      </a:r>
                      <a:endParaRPr lang="en-US" sz="1400"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ro-RO" sz="1400" b="1" dirty="0" err="1">
                          <a:latin typeface="+mj-lt"/>
                          <a:ea typeface="Times New Roman"/>
                        </a:rPr>
                        <a:t>a.n</a:t>
                      </a:r>
                      <a:r>
                        <a:rPr lang="ro-RO" sz="1400" b="1" dirty="0">
                          <a:latin typeface="+mj-lt"/>
                          <a:ea typeface="Times New Roman"/>
                        </a:rPr>
                        <a:t>.</a:t>
                      </a:r>
                      <a:r>
                        <a:rPr lang="ro-RO" sz="1400" b="1" baseline="0" dirty="0">
                          <a:latin typeface="+mj-lt"/>
                          <a:ea typeface="Times New Roman"/>
                        </a:rPr>
                        <a:t> 1956-</a:t>
                      </a:r>
                      <a:r>
                        <a:rPr lang="ro-RO" sz="1400" b="1" dirty="0">
                          <a:latin typeface="+mj-lt"/>
                          <a:ea typeface="Times New Roman"/>
                        </a:rPr>
                        <a:t>65 ani 10 luni; 1957-65ani 11 luni; 1958- 66 ani</a:t>
                      </a:r>
                      <a:endParaRPr lang="en-US" sz="1400" dirty="0">
                        <a:latin typeface="+mj-lt"/>
                        <a:ea typeface="Times New Roman"/>
                      </a:endParaRPr>
                    </a:p>
                  </a:txBody>
                  <a:tcPr marL="68580" marR="68580" marT="0" marB="0"/>
                </a:tc>
                <a:extLst>
                  <a:ext uri="{0D108BD9-81ED-4DB2-BD59-A6C34878D82A}">
                    <a16:rowId xmlns:a16="http://schemas.microsoft.com/office/drawing/2014/main" val="10012"/>
                  </a:ext>
                </a:extLst>
              </a:tr>
              <a:tr h="308871">
                <a:tc>
                  <a:txBody>
                    <a:bodyPr/>
                    <a:lstStyle/>
                    <a:p>
                      <a:pPr marL="0" marR="0" algn="l">
                        <a:lnSpc>
                          <a:spcPct val="100000"/>
                        </a:lnSpc>
                        <a:spcBef>
                          <a:spcPts val="0"/>
                        </a:spcBef>
                        <a:spcAft>
                          <a:spcPts val="0"/>
                        </a:spcAft>
                      </a:pPr>
                      <a:r>
                        <a:rPr lang="en-US" sz="1400" b="1" dirty="0" err="1">
                          <a:latin typeface="+mj-lt"/>
                          <a:ea typeface="Times New Roman"/>
                        </a:rPr>
                        <a:t>Turcia</a:t>
                      </a:r>
                      <a:endParaRPr lang="en-US" sz="1400" b="1"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en-US" sz="1400" b="1" dirty="0">
                          <a:latin typeface="+mj-lt"/>
                          <a:ea typeface="Times New Roman"/>
                        </a:rPr>
                        <a:t>60/58</a:t>
                      </a:r>
                    </a:p>
                  </a:txBody>
                  <a:tcPr marL="68580" marR="68580" marT="0" marB="0"/>
                </a:tc>
                <a:extLst>
                  <a:ext uri="{0D108BD9-81ED-4DB2-BD59-A6C34878D82A}">
                    <a16:rowId xmlns:a16="http://schemas.microsoft.com/office/drawing/2014/main" val="10013"/>
                  </a:ext>
                </a:extLst>
              </a:tr>
              <a:tr h="319593">
                <a:tc>
                  <a:txBody>
                    <a:bodyPr/>
                    <a:lstStyle/>
                    <a:p>
                      <a:pPr marL="0" marR="0" algn="l">
                        <a:lnSpc>
                          <a:spcPct val="100000"/>
                        </a:lnSpc>
                        <a:spcBef>
                          <a:spcPts val="0"/>
                        </a:spcBef>
                        <a:spcAft>
                          <a:spcPts val="0"/>
                        </a:spcAft>
                      </a:pPr>
                      <a:r>
                        <a:rPr lang="en-US" sz="1400" b="1" dirty="0" err="1">
                          <a:latin typeface="+mj-lt"/>
                          <a:ea typeface="Times New Roman"/>
                        </a:rPr>
                        <a:t>Republica</a:t>
                      </a:r>
                      <a:r>
                        <a:rPr lang="en-US" sz="1400" b="1" dirty="0">
                          <a:latin typeface="+mj-lt"/>
                          <a:ea typeface="Times New Roman"/>
                        </a:rPr>
                        <a:t> Belarus</a:t>
                      </a:r>
                      <a:endParaRPr lang="ro-RO" sz="1400" b="1" dirty="0">
                        <a:latin typeface="+mj-lt"/>
                        <a:ea typeface="Times New Roman"/>
                      </a:endParaRPr>
                    </a:p>
                  </a:txBody>
                  <a:tcPr marL="68580" marR="68580" marT="0" marB="0" anchor="ctr"/>
                </a:tc>
                <a:tc>
                  <a:txBody>
                    <a:bodyPr/>
                    <a:lstStyle/>
                    <a:p>
                      <a:pPr marL="0" marR="0" algn="l">
                        <a:lnSpc>
                          <a:spcPct val="100000"/>
                        </a:lnSpc>
                        <a:spcBef>
                          <a:spcPts val="0"/>
                        </a:spcBef>
                        <a:spcAft>
                          <a:spcPts val="0"/>
                        </a:spcAft>
                      </a:pPr>
                      <a:r>
                        <a:rPr lang="en-US" sz="1400" b="1" dirty="0">
                          <a:latin typeface="+mj-lt"/>
                          <a:ea typeface="Times New Roman"/>
                        </a:rPr>
                        <a:t>6</a:t>
                      </a:r>
                      <a:r>
                        <a:rPr lang="ro-RO" sz="1400" b="1" dirty="0">
                          <a:latin typeface="+mj-lt"/>
                          <a:ea typeface="Times New Roman"/>
                        </a:rPr>
                        <a:t>3</a:t>
                      </a:r>
                      <a:r>
                        <a:rPr lang="en-US" sz="1400" b="1" dirty="0">
                          <a:latin typeface="+mj-lt"/>
                          <a:ea typeface="Times New Roman"/>
                        </a:rPr>
                        <a:t>/5</a:t>
                      </a:r>
                      <a:r>
                        <a:rPr lang="ro-RO" sz="1400" b="1" dirty="0">
                          <a:latin typeface="+mj-lt"/>
                          <a:ea typeface="Times New Roman"/>
                        </a:rPr>
                        <a:t>8</a:t>
                      </a:r>
                    </a:p>
                  </a:txBody>
                  <a:tcPr marL="68580" marR="68580" marT="0" marB="0"/>
                </a:tc>
                <a:extLst>
                  <a:ext uri="{0D108BD9-81ED-4DB2-BD59-A6C34878D82A}">
                    <a16:rowId xmlns:a16="http://schemas.microsoft.com/office/drawing/2014/main" val="10014"/>
                  </a:ext>
                </a:extLst>
              </a:tr>
              <a:tr h="289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400" b="1" kern="1200" dirty="0">
                          <a:solidFill>
                            <a:schemeClr val="dk1"/>
                          </a:solidFill>
                          <a:latin typeface="+mn-lt"/>
                          <a:ea typeface="Times New Roman"/>
                          <a:cs typeface="+mn-cs"/>
                        </a:rPr>
                        <a:t>Republica Elenă</a:t>
                      </a:r>
                    </a:p>
                    <a:p>
                      <a:pPr marL="0" marR="0" algn="l">
                        <a:lnSpc>
                          <a:spcPct val="100000"/>
                        </a:lnSpc>
                        <a:spcBef>
                          <a:spcPts val="0"/>
                        </a:spcBef>
                        <a:spcAft>
                          <a:spcPts val="0"/>
                        </a:spcAft>
                      </a:pPr>
                      <a:endParaRPr lang="en-US" sz="1400" b="1" dirty="0">
                        <a:latin typeface="+mj-lt"/>
                        <a:ea typeface="Times New Roman"/>
                      </a:endParaRPr>
                    </a:p>
                  </a:txBody>
                  <a:tcPr marL="68580" marR="6858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latin typeface="+mn-lt"/>
                          <a:ea typeface="Times New Roman"/>
                          <a:cs typeface="+mn-cs"/>
                        </a:rPr>
                        <a:t>6</a:t>
                      </a:r>
                      <a:r>
                        <a:rPr lang="ro-RO" sz="1400" b="1" kern="1200" dirty="0">
                          <a:solidFill>
                            <a:schemeClr val="dk1"/>
                          </a:solidFill>
                          <a:latin typeface="+mn-lt"/>
                          <a:ea typeface="Times New Roman"/>
                          <a:cs typeface="+mn-cs"/>
                        </a:rPr>
                        <a:t>3</a:t>
                      </a:r>
                      <a:r>
                        <a:rPr lang="en-US" sz="1400" b="1" kern="1200" dirty="0">
                          <a:solidFill>
                            <a:schemeClr val="dk1"/>
                          </a:solidFill>
                          <a:latin typeface="+mn-lt"/>
                          <a:ea typeface="Times New Roman"/>
                          <a:cs typeface="+mn-cs"/>
                        </a:rPr>
                        <a:t>/5</a:t>
                      </a:r>
                      <a:r>
                        <a:rPr lang="ro-RO" sz="1400" b="1" kern="1200">
                          <a:solidFill>
                            <a:schemeClr val="dk1"/>
                          </a:solidFill>
                          <a:latin typeface="+mn-lt"/>
                          <a:ea typeface="Times New Roman"/>
                          <a:cs typeface="+mn-cs"/>
                        </a:rPr>
                        <a:t>8</a:t>
                      </a:r>
                      <a:endParaRPr lang="en-US" sz="1400" b="1" dirty="0">
                        <a:latin typeface="+mj-lt"/>
                        <a:ea typeface="Times New Roman"/>
                      </a:endParaRPr>
                    </a:p>
                  </a:txBody>
                  <a:tcPr marL="68580" marR="68580" marT="0" marB="0"/>
                </a:tc>
                <a:extLst>
                  <a:ext uri="{0D108BD9-81ED-4DB2-BD59-A6C34878D82A}">
                    <a16:rowId xmlns:a16="http://schemas.microsoft.com/office/drawing/2014/main" val="3126282731"/>
                  </a:ext>
                </a:extLst>
              </a:tr>
              <a:tr h="5611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400" b="1" kern="1200" dirty="0">
                          <a:solidFill>
                            <a:schemeClr val="dk1"/>
                          </a:solidFill>
                          <a:latin typeface="+mn-lt"/>
                          <a:ea typeface="Times New Roman"/>
                          <a:cs typeface="+mn-cs"/>
                        </a:rPr>
                        <a:t>Republica Italia</a:t>
                      </a:r>
                      <a:endParaRPr lang="en-US" sz="1400" b="1" kern="1200" dirty="0">
                        <a:solidFill>
                          <a:schemeClr val="dk1"/>
                        </a:solidFill>
                        <a:latin typeface="+mn-lt"/>
                        <a:ea typeface="Times New Roman"/>
                        <a:cs typeface="+mn-cs"/>
                      </a:endParaRPr>
                    </a:p>
                    <a:p>
                      <a:pPr marL="0" marR="0" algn="l">
                        <a:lnSpc>
                          <a:spcPct val="100000"/>
                        </a:lnSpc>
                        <a:spcBef>
                          <a:spcPts val="0"/>
                        </a:spcBef>
                        <a:spcAft>
                          <a:spcPts val="0"/>
                        </a:spcAft>
                      </a:pPr>
                      <a:endParaRPr lang="en-US" sz="1400" b="1" dirty="0">
                        <a:latin typeface="+mj-lt"/>
                        <a:ea typeface="Times New Roman"/>
                      </a:endParaRPr>
                    </a:p>
                  </a:txBody>
                  <a:tcPr marL="68580" marR="6858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400" b="1" kern="1200" dirty="0">
                          <a:solidFill>
                            <a:schemeClr val="dk1"/>
                          </a:solidFill>
                          <a:latin typeface="+mn-lt"/>
                          <a:ea typeface="Times New Roman"/>
                          <a:cs typeface="+mn-cs"/>
                        </a:rPr>
                        <a:t>67/67</a:t>
                      </a:r>
                      <a:r>
                        <a:rPr lang="en-US" sz="1400" b="1" kern="1200" dirty="0">
                          <a:solidFill>
                            <a:schemeClr val="dk1"/>
                          </a:solidFill>
                          <a:latin typeface="+mn-lt"/>
                          <a:ea typeface="Times New Roman"/>
                          <a:cs typeface="+mn-cs"/>
                        </a:rPr>
                        <a:t>+++</a:t>
                      </a:r>
                      <a:endParaRPr lang="en-US" sz="1400" b="1" dirty="0">
                        <a:latin typeface="+mj-lt"/>
                        <a:ea typeface="Times New Roman"/>
                      </a:endParaRPr>
                    </a:p>
                  </a:txBody>
                  <a:tcPr marL="68580" marR="68580" marT="0" marB="0"/>
                </a:tc>
                <a:extLst>
                  <a:ext uri="{0D108BD9-81ED-4DB2-BD59-A6C34878D82A}">
                    <a16:rowId xmlns:a16="http://schemas.microsoft.com/office/drawing/2014/main" val="2476949380"/>
                  </a:ext>
                </a:extLst>
              </a:tr>
            </a:tbl>
          </a:graphicData>
        </a:graphic>
      </p:graphicFrame>
    </p:spTree>
    <p:extLst>
      <p:ext uri="{BB962C8B-B14F-4D97-AF65-F5344CB8AC3E}">
        <p14:creationId xmlns:p14="http://schemas.microsoft.com/office/powerpoint/2010/main" val="2831702592"/>
      </p:ext>
    </p:extLst>
  </p:cSld>
  <p:clrMapOvr>
    <a:masterClrMapping/>
  </p:clrMapOvr>
</p:sld>
</file>

<file path=ppt/theme/theme1.xml><?xml version="1.0" encoding="utf-8"?>
<a:theme xmlns:a="http://schemas.openxmlformats.org/drawingml/2006/main" name="Straight Edge">
  <a:themeElements>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fontScheme name="Straight Edg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traight Edge 1">
        <a:dk1>
          <a:srgbClr val="008080"/>
        </a:dk1>
        <a:lt1>
          <a:srgbClr val="FFFFCC"/>
        </a:lt1>
        <a:dk2>
          <a:srgbClr val="009999"/>
        </a:dk2>
        <a:lt2>
          <a:srgbClr val="FFFF99"/>
        </a:lt2>
        <a:accent1>
          <a:srgbClr val="336699"/>
        </a:accent1>
        <a:accent2>
          <a:srgbClr val="FFFF99"/>
        </a:accent2>
        <a:accent3>
          <a:srgbClr val="AACACA"/>
        </a:accent3>
        <a:accent4>
          <a:srgbClr val="DADAAE"/>
        </a:accent4>
        <a:accent5>
          <a:srgbClr val="ADB8CA"/>
        </a:accent5>
        <a:accent6>
          <a:srgbClr val="E7E78A"/>
        </a:accent6>
        <a:hlink>
          <a:srgbClr val="FFFFCC"/>
        </a:hlink>
        <a:folHlink>
          <a:srgbClr val="DDDDDD"/>
        </a:folHlink>
      </a:clrScheme>
      <a:clrMap bg1="dk2" tx1="lt1" bg2="dk1" tx2="lt2" accent1="accent1" accent2="accent2" accent3="accent3" accent4="accent4" accent5="accent5" accent6="accent6" hlink="hlink" folHlink="folHlink"/>
    </a:extraClrScheme>
    <a:extraClrScheme>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Straight Edge 3">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Straight Edge 4">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5428</TotalTime>
  <Words>3699</Words>
  <Application>Microsoft Office PowerPoint</Application>
  <PresentationFormat>Экран (4:3)</PresentationFormat>
  <Paragraphs>313</Paragraphs>
  <Slides>38</Slides>
  <Notes>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38</vt:i4>
      </vt:variant>
    </vt:vector>
  </HeadingPairs>
  <TitlesOfParts>
    <vt:vector size="43" baseType="lpstr">
      <vt:lpstr>Arial</vt:lpstr>
      <vt:lpstr>Times New Roman</vt:lpstr>
      <vt:lpstr>Wingdings</vt:lpstr>
      <vt:lpstr>Wingdings 2</vt:lpstr>
      <vt:lpstr>Straight Edge</vt:lpstr>
      <vt:lpstr>Acorduri internaţionale  în domeniul securităţii sociale la care Republica Moldova este parte</vt:lpstr>
      <vt:lpstr>Scopul Acordurilor în domeniul securităţii sociale</vt:lpstr>
      <vt:lpstr>Reglementarea aplicării acordurilor internaţionale</vt:lpstr>
      <vt:lpstr>Reglementarea aplicării acordurilor internaţionale</vt:lpstr>
      <vt:lpstr>Formularul - instrument de comunicare pentru aplicarea prevederilor acordurilor</vt:lpstr>
      <vt:lpstr>Acorduri  privind garanţiile drepturilor cetăţenilor în domeniul asigurării cu pensii  (principiul teritorial)</vt:lpstr>
      <vt:lpstr>Prevederi generale</vt:lpstr>
      <vt:lpstr>Acorduri  în domeniul securităţii sociale </vt:lpstr>
      <vt:lpstr>Acorduri  în domeniul securităţii sociale </vt:lpstr>
      <vt:lpstr>Acorduri  în domeniul securităţii sociale </vt:lpstr>
      <vt:lpstr>Avantajele acordurilor internaţionale în domeniul securităţii sociale</vt:lpstr>
      <vt:lpstr>Principiile de bază ale Acordurilor</vt:lpstr>
      <vt:lpstr> Beneficiarii Acordurilor </vt:lpstr>
      <vt:lpstr>Domeniul material de aplicare </vt:lpstr>
      <vt:lpstr>Domeniul material de aplicare a Acordurilor</vt:lpstr>
      <vt:lpstr>Legislaţia aplicabilă</vt:lpstr>
      <vt:lpstr>Legislaţia aplicabilă</vt:lpstr>
      <vt:lpstr>Legislaţia aplicabilă</vt:lpstr>
      <vt:lpstr>Legislaţia aplicabilă </vt:lpstr>
      <vt:lpstr>Certificarea stagiului de cotizare</vt:lpstr>
      <vt:lpstr>Formularul privind stagiul de cotizare realizat pe teritoriul Republicii Moldova</vt:lpstr>
      <vt:lpstr>Formularul privind stagiul de cotizare realizat pe teritoriul Republicii Moldova</vt:lpstr>
      <vt:lpstr>ATENŢIONARE!!!!</vt:lpstr>
      <vt:lpstr> Confirmarea beneficierii/nebeneficierii de prestaţie socială  </vt:lpstr>
      <vt:lpstr>Acordarea dreptului la prestaţii</vt:lpstr>
      <vt:lpstr>Depunerea Formularului -Cerere pentru acordarea prestaţiilor sociale</vt:lpstr>
      <vt:lpstr>Depunerea Formularului -Cerere pentru acordarea prestaţiilor sociale</vt:lpstr>
      <vt:lpstr>Cerinţele obligatorii la Cerere de pensii</vt:lpstr>
      <vt:lpstr>Acordarea dreptului la pensie</vt:lpstr>
      <vt:lpstr>Exportul prestaţiei sociale stabilite (transferul) </vt:lpstr>
      <vt:lpstr>Particularităţi</vt:lpstr>
      <vt:lpstr>Plata prestaţiilor</vt:lpstr>
      <vt:lpstr>Plata lunară a prestaţiilor sociale stabilite de CNAS</vt:lpstr>
      <vt:lpstr>Plata lunară a prestaţiilor sociale stabilite de CNAS</vt:lpstr>
      <vt:lpstr>Plata trimestrială a prestaţiilor sociale stabilite de CNAS</vt:lpstr>
      <vt:lpstr>Certificatul de viaţă</vt:lpstr>
      <vt:lpstr>Certificatul de viaţă</vt:lpstr>
      <vt:lpstr>Vârstele de pensionare conform legislaţiei statelor parte la Acord</vt:lpstr>
    </vt:vector>
  </TitlesOfParts>
  <Company>CNAS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Aplicarea Acordurilor  în domeniul securităţii sociale încheiate de Republica Moldova şi alte state</dc:title>
  <dc:creator>carina.turcin</dc:creator>
  <cp:lastModifiedBy>Agroindsind - 1</cp:lastModifiedBy>
  <cp:revision>652</cp:revision>
  <cp:lastPrinted>1601-01-01T00:00:00Z</cp:lastPrinted>
  <dcterms:created xsi:type="dcterms:W3CDTF">2013-06-17T07:35:31Z</dcterms:created>
  <dcterms:modified xsi:type="dcterms:W3CDTF">2025-10-06T06:37:04Z</dcterms:modified>
</cp:coreProperties>
</file>